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6" r:id="rId1"/>
  </p:sldMasterIdLst>
  <p:notesMasterIdLst>
    <p:notesMasterId r:id="rId9"/>
  </p:notesMasterIdLst>
  <p:sldIdLst>
    <p:sldId id="298" r:id="rId2"/>
    <p:sldId id="261" r:id="rId3"/>
    <p:sldId id="308" r:id="rId4"/>
    <p:sldId id="309" r:id="rId5"/>
    <p:sldId id="310" r:id="rId6"/>
    <p:sldId id="311" r:id="rId7"/>
    <p:sldId id="264" r:id="rId8"/>
  </p:sldIdLst>
  <p:sldSz cx="12192000" cy="6858000"/>
  <p:notesSz cx="6858000" cy="9144000"/>
  <p:embeddedFontLst>
    <p:embeddedFont>
      <p:font typeface="Libre Franklin" pitchFamily="2" charset="0"/>
      <p:regular r:id="rId10"/>
      <p:bold r:id="rId11"/>
      <p:italic r:id="rId12"/>
      <p:boldItalic r:id="rId13"/>
    </p:embeddedFont>
    <p:embeddedFont>
      <p:font typeface="News Cycle" panose="02000503000000000000" pitchFamily="2" charset="2"/>
      <p:regular r:id="rId14"/>
      <p:bold r:id="rId15"/>
    </p:embeddedFont>
    <p:embeddedFont>
      <p:font typeface="Open Sans ExtraBold" panose="020B0906030804020204" pitchFamily="34" charset="0"/>
      <p:bold r:id="rId16"/>
      <p:boldItalic r:id="rId17"/>
    </p:embeddedFont>
    <p:embeddedFont>
      <p:font typeface="Open Sans Light" panose="020B0306030504020204" pitchFamily="34" charset="0"/>
      <p:regular r:id="rId18"/>
      <p:italic r:id="rId19"/>
    </p:embeddedFont>
    <p:embeddedFont>
      <p:font typeface="Open Sans SemiBold" panose="020B0706030804020204" pitchFamily="34" charset="0"/>
      <p:bold r:id="rId20"/>
      <p:boldItalic r:id="rId21"/>
    </p:embeddedFont>
    <p:embeddedFont>
      <p:font typeface="VC Henrietta SemiBold" pitchFamily="50" charset="0"/>
      <p:bold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C8557-03E6-9E87-B1FB-3A8B34352D14}" name="Adriane Rippberger" initials="AR" userId="S::Adriane@mushroomcouncil.org::2a505f28-3c97-40c9-a5f5-79bef5bd91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275"/>
    <a:srgbClr val="89B4E8"/>
    <a:srgbClr val="F4764F"/>
    <a:srgbClr val="FC8180"/>
    <a:srgbClr val="89385F"/>
    <a:srgbClr val="17590A"/>
    <a:srgbClr val="A7C65C"/>
    <a:srgbClr val="E77D00"/>
    <a:srgbClr val="F9BA17"/>
    <a:srgbClr val="B31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89" autoAdjust="0"/>
    <p:restoredTop sz="97155"/>
  </p:normalViewPr>
  <p:slideViewPr>
    <p:cSldViewPr snapToGrid="0">
      <p:cViewPr varScale="1">
        <p:scale>
          <a:sx n="72" d="100"/>
          <a:sy n="72" d="100"/>
        </p:scale>
        <p:origin x="3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CD5F8-3C5F-344F-8849-C509D720357D}" type="datetimeFigureOut">
              <a:rPr lang="en-US" smtClean="0"/>
              <a:t>5/4/2026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F609D-D317-4949-A6FD-A7490946CBBE}" type="slidenum">
              <a:rPr lang="en-US" smtClean="0"/>
              <a:t>‹#›</a:t>
            </a:fld>
            <a:endParaRPr lang="en-US"/>
          </a:p>
        </p:txBody>
      </p:sp>
    </p:spTree>
    <p:extLst>
      <p:ext uri="{BB962C8B-B14F-4D97-AF65-F5344CB8AC3E}">
        <p14:creationId xmlns:p14="http://schemas.microsoft.com/office/powerpoint/2010/main" val="281905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EF6E1-E0A1-D24E-2218-AEEF9C18D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CC6E4-3770-23B4-F8A9-0B6D2EE70422}"/>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1A75477F-D597-310D-F52C-0DA21138EA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F66C2A-AF27-4B2C-ACD6-132B6A94DD58}"/>
              </a:ext>
            </a:extLst>
          </p:cNvPr>
          <p:cNvSpPr>
            <a:spLocks noGrp="1"/>
          </p:cNvSpPr>
          <p:nvPr>
            <p:ph type="sldNum" sz="quarter" idx="5"/>
          </p:nvPr>
        </p:nvSpPr>
        <p:spPr/>
        <p:txBody>
          <a:bodyPr/>
          <a:lstStyle/>
          <a:p>
            <a:fld id="{918F609D-D317-4949-A6FD-A7490946CBBE}" type="slidenum">
              <a:rPr lang="en-US" smtClean="0"/>
              <a:t>1</a:t>
            </a:fld>
            <a:endParaRPr lang="en-US"/>
          </a:p>
        </p:txBody>
      </p:sp>
    </p:spTree>
    <p:extLst>
      <p:ext uri="{BB962C8B-B14F-4D97-AF65-F5344CB8AC3E}">
        <p14:creationId xmlns:p14="http://schemas.microsoft.com/office/powerpoint/2010/main" val="240579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F609D-D317-4949-A6FD-A7490946CBBE}" type="slidenum">
              <a:rPr lang="en-US" smtClean="0"/>
              <a:t>2</a:t>
            </a:fld>
            <a:endParaRPr lang="en-US"/>
          </a:p>
        </p:txBody>
      </p:sp>
    </p:spTree>
    <p:extLst>
      <p:ext uri="{BB962C8B-B14F-4D97-AF65-F5344CB8AC3E}">
        <p14:creationId xmlns:p14="http://schemas.microsoft.com/office/powerpoint/2010/main" val="259983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9801A-F930-156C-029B-E76B19D62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5BD5F-F307-56EA-8532-5E0F8614B221}"/>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46633DEF-6732-E261-0C14-48159571C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53695B-BDA4-D379-1673-489AFAB6C4DB}"/>
              </a:ext>
            </a:extLst>
          </p:cNvPr>
          <p:cNvSpPr>
            <a:spLocks noGrp="1"/>
          </p:cNvSpPr>
          <p:nvPr>
            <p:ph type="sldNum" sz="quarter" idx="5"/>
          </p:nvPr>
        </p:nvSpPr>
        <p:spPr/>
        <p:txBody>
          <a:bodyPr/>
          <a:lstStyle/>
          <a:p>
            <a:fld id="{918F609D-D317-4949-A6FD-A7490946CBBE}" type="slidenum">
              <a:rPr lang="en-US" smtClean="0"/>
              <a:t>3</a:t>
            </a:fld>
            <a:endParaRPr lang="en-US"/>
          </a:p>
        </p:txBody>
      </p:sp>
    </p:spTree>
    <p:extLst>
      <p:ext uri="{BB962C8B-B14F-4D97-AF65-F5344CB8AC3E}">
        <p14:creationId xmlns:p14="http://schemas.microsoft.com/office/powerpoint/2010/main" val="60204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970F5-EE47-D66E-EB30-3796CD4BC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58BBF-9B32-4394-900A-C18ED92A2A66}"/>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DAABC427-A295-870A-FFC0-AB5A54000C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1ACDD7-BD23-7360-A2B3-493E65AAD4A3}"/>
              </a:ext>
            </a:extLst>
          </p:cNvPr>
          <p:cNvSpPr>
            <a:spLocks noGrp="1"/>
          </p:cNvSpPr>
          <p:nvPr>
            <p:ph type="sldNum" sz="quarter" idx="5"/>
          </p:nvPr>
        </p:nvSpPr>
        <p:spPr/>
        <p:txBody>
          <a:bodyPr/>
          <a:lstStyle/>
          <a:p>
            <a:fld id="{918F609D-D317-4949-A6FD-A7490946CBBE}" type="slidenum">
              <a:rPr lang="en-US" smtClean="0"/>
              <a:t>4</a:t>
            </a:fld>
            <a:endParaRPr lang="en-US"/>
          </a:p>
        </p:txBody>
      </p:sp>
    </p:spTree>
    <p:extLst>
      <p:ext uri="{BB962C8B-B14F-4D97-AF65-F5344CB8AC3E}">
        <p14:creationId xmlns:p14="http://schemas.microsoft.com/office/powerpoint/2010/main" val="239447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F3B7-3571-3649-0C95-7D312C1E5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9269B-7285-BA84-F9B2-13464131905B}"/>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DB046194-92EA-47FB-D888-FDF8C7E1A3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1F8EC-8308-2F4E-EB4B-382784BCC3E1}"/>
              </a:ext>
            </a:extLst>
          </p:cNvPr>
          <p:cNvSpPr>
            <a:spLocks noGrp="1"/>
          </p:cNvSpPr>
          <p:nvPr>
            <p:ph type="sldNum" sz="quarter" idx="5"/>
          </p:nvPr>
        </p:nvSpPr>
        <p:spPr/>
        <p:txBody>
          <a:bodyPr/>
          <a:lstStyle/>
          <a:p>
            <a:fld id="{918F609D-D317-4949-A6FD-A7490946CBBE}" type="slidenum">
              <a:rPr lang="en-US" smtClean="0"/>
              <a:t>5</a:t>
            </a:fld>
            <a:endParaRPr lang="en-US"/>
          </a:p>
        </p:txBody>
      </p:sp>
    </p:spTree>
    <p:extLst>
      <p:ext uri="{BB962C8B-B14F-4D97-AF65-F5344CB8AC3E}">
        <p14:creationId xmlns:p14="http://schemas.microsoft.com/office/powerpoint/2010/main" val="254529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B593-DB9C-4552-B0A7-D7230C178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ECF42-617B-B62C-FFBF-BFB2B437AB2A}"/>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CDE4BF75-9888-0182-7046-448B942D7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DFF4E4-8F19-3DD8-2621-B812E7FDC65F}"/>
              </a:ext>
            </a:extLst>
          </p:cNvPr>
          <p:cNvSpPr>
            <a:spLocks noGrp="1"/>
          </p:cNvSpPr>
          <p:nvPr>
            <p:ph type="sldNum" sz="quarter" idx="5"/>
          </p:nvPr>
        </p:nvSpPr>
        <p:spPr/>
        <p:txBody>
          <a:bodyPr/>
          <a:lstStyle/>
          <a:p>
            <a:fld id="{918F609D-D317-4949-A6FD-A7490946CBBE}" type="slidenum">
              <a:rPr lang="en-US" smtClean="0"/>
              <a:t>6</a:t>
            </a:fld>
            <a:endParaRPr lang="en-US"/>
          </a:p>
        </p:txBody>
      </p:sp>
    </p:spTree>
    <p:extLst>
      <p:ext uri="{BB962C8B-B14F-4D97-AF65-F5344CB8AC3E}">
        <p14:creationId xmlns:p14="http://schemas.microsoft.com/office/powerpoint/2010/main" val="314181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C9A07-F0CD-73FF-1467-202CE05CA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22238-48C7-ECDB-49C5-559A607C6FAC}"/>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4B9F52B8-E279-EF08-0887-3C1844DBEE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614BC4-BF40-368C-1EAE-AECC8E1F5DC3}"/>
              </a:ext>
            </a:extLst>
          </p:cNvPr>
          <p:cNvSpPr>
            <a:spLocks noGrp="1"/>
          </p:cNvSpPr>
          <p:nvPr>
            <p:ph type="sldNum" sz="quarter" idx="5"/>
          </p:nvPr>
        </p:nvSpPr>
        <p:spPr/>
        <p:txBody>
          <a:bodyPr/>
          <a:lstStyle/>
          <a:p>
            <a:fld id="{918F609D-D317-4949-A6FD-A7490946CBBE}" type="slidenum">
              <a:rPr lang="en-US" smtClean="0"/>
              <a:t>7</a:t>
            </a:fld>
            <a:endParaRPr lang="en-US"/>
          </a:p>
        </p:txBody>
      </p:sp>
    </p:spTree>
    <p:extLst>
      <p:ext uri="{BB962C8B-B14F-4D97-AF65-F5344CB8AC3E}">
        <p14:creationId xmlns:p14="http://schemas.microsoft.com/office/powerpoint/2010/main" val="157760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59DCA18-66F5-46A2-9778-28F174A9D9C5}" type="datetime1">
              <a:rPr lang="en-US" smtClean="0"/>
              <a:t>5/4/2026</a:t>
            </a:fld>
            <a:endParaRPr lang="en-US"/>
          </a:p>
        </p:txBody>
      </p:sp>
      <p:sp>
        <p:nvSpPr>
          <p:cNvPr id="5" name="Footer Placeholder 4"/>
          <p:cNvSpPr>
            <a:spLocks noGrp="1"/>
          </p:cNvSpPr>
          <p:nvPr>
            <p:ph type="ftr" sz="quarter" idx="11"/>
          </p:nvPr>
        </p:nvSpPr>
        <p:spPr/>
        <p:txBody>
          <a:bodyPr/>
          <a:lstStyle/>
          <a:p>
            <a:r>
              <a:rPr lang="en-US"/>
              <a:t>H1 2024-H2 2025 Fresh Mushroom Category Engagement Review</a:t>
            </a:r>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1545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4577C-07F0-4B7E-BE4C-E02DAEDE53A0}" type="datetime1">
              <a:rPr lang="en-US" smtClean="0"/>
              <a:t>5/4/2026</a:t>
            </a:fld>
            <a:endParaRPr lang="en-US"/>
          </a:p>
        </p:txBody>
      </p:sp>
      <p:sp>
        <p:nvSpPr>
          <p:cNvPr id="6" name="Footer Placeholder 5"/>
          <p:cNvSpPr>
            <a:spLocks noGrp="1"/>
          </p:cNvSpPr>
          <p:nvPr>
            <p:ph type="ftr" sz="quarter" idx="11"/>
          </p:nvPr>
        </p:nvSpPr>
        <p:spPr/>
        <p:txBody>
          <a:bodyPr/>
          <a:lstStyle/>
          <a:p>
            <a:r>
              <a:rPr lang="en-US"/>
              <a:t>H1 2024-H2 2025 Fresh Mushroom Category Engagement Review</a:t>
            </a:r>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731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EDC22-02D1-41D1-BBCE-7048B56D7065}" type="datetime1">
              <a:rPr lang="en-US" smtClean="0"/>
              <a:t>5/4/2026</a:t>
            </a:fld>
            <a:endParaRPr lang="en-US"/>
          </a:p>
        </p:txBody>
      </p:sp>
      <p:sp>
        <p:nvSpPr>
          <p:cNvPr id="5" name="Footer Placeholder 4"/>
          <p:cNvSpPr>
            <a:spLocks noGrp="1"/>
          </p:cNvSpPr>
          <p:nvPr>
            <p:ph type="ftr" sz="quarter" idx="11"/>
          </p:nvPr>
        </p:nvSpPr>
        <p:spPr/>
        <p:txBody>
          <a:bodyPr/>
          <a:lstStyle/>
          <a:p>
            <a:r>
              <a:rPr lang="en-US"/>
              <a:t>H1 2024-H2 2025 Fresh Mushroom Category Engagement Review</a:t>
            </a:r>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803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1330F-B68D-48C8-9723-AA8EC0EA8C99}" type="datetime1">
              <a:rPr lang="en-US" smtClean="0"/>
              <a:t>5/4/2026</a:t>
            </a:fld>
            <a:endParaRPr lang="en-US"/>
          </a:p>
        </p:txBody>
      </p:sp>
      <p:sp>
        <p:nvSpPr>
          <p:cNvPr id="5" name="Footer Placeholder 4"/>
          <p:cNvSpPr>
            <a:spLocks noGrp="1"/>
          </p:cNvSpPr>
          <p:nvPr>
            <p:ph type="ftr" sz="quarter" idx="11"/>
          </p:nvPr>
        </p:nvSpPr>
        <p:spPr/>
        <p:txBody>
          <a:bodyPr/>
          <a:lstStyle/>
          <a:p>
            <a:r>
              <a:rPr lang="en-US"/>
              <a:t>H1 2024-H2 2025 Fresh Mushroom Category Engagement Review</a:t>
            </a:r>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5861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C20455-8513-DA8B-0662-7667206516BF}"/>
              </a:ext>
            </a:extLst>
          </p:cNvPr>
          <p:cNvSpPr/>
          <p:nvPr userDrawn="1"/>
        </p:nvSpPr>
        <p:spPr>
          <a:xfrm>
            <a:off x="-25959" y="-12533"/>
            <a:ext cx="4726329" cy="3786821"/>
          </a:xfrm>
          <a:prstGeom prst="rect">
            <a:avLst/>
          </a:prstGeom>
          <a:solidFill>
            <a:srgbClr val="B31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2E8303A-AF66-7A8C-F23A-F9711EDF85CE}"/>
              </a:ext>
            </a:extLst>
          </p:cNvPr>
          <p:cNvCxnSpPr/>
          <p:nvPr userDrawn="1"/>
        </p:nvCxnSpPr>
        <p:spPr>
          <a:xfrm>
            <a:off x="11575" y="6216316"/>
            <a:ext cx="1219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1C657D7-EB17-63BD-29DF-77DC521EFC17}"/>
              </a:ext>
            </a:extLst>
          </p:cNvPr>
          <p:cNvCxnSpPr>
            <a:cxnSpLocks/>
          </p:cNvCxnSpPr>
          <p:nvPr userDrawn="1"/>
        </p:nvCxnSpPr>
        <p:spPr>
          <a:xfrm>
            <a:off x="2534856" y="6309824"/>
            <a:ext cx="0" cy="4731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AC2D9217-E021-668D-3C8C-915219D4C91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8702"/>
          <a:stretch/>
        </p:blipFill>
        <p:spPr>
          <a:xfrm flipH="1">
            <a:off x="-1" y="781704"/>
            <a:ext cx="12203575" cy="2984900"/>
          </a:xfrm>
          <a:prstGeom prst="rect">
            <a:avLst/>
          </a:prstGeom>
        </p:spPr>
      </p:pic>
      <p:sp>
        <p:nvSpPr>
          <p:cNvPr id="11" name="TextBox 10">
            <a:extLst>
              <a:ext uri="{FF2B5EF4-FFF2-40B4-BE49-F238E27FC236}">
                <a16:creationId xmlns:a16="http://schemas.microsoft.com/office/drawing/2014/main" id="{54D3AD71-9D71-19FF-22B5-2755947AE99B}"/>
              </a:ext>
            </a:extLst>
          </p:cNvPr>
          <p:cNvSpPr txBox="1"/>
          <p:nvPr userDrawn="1"/>
        </p:nvSpPr>
        <p:spPr>
          <a:xfrm>
            <a:off x="9509027" y="6384828"/>
            <a:ext cx="2480487" cy="323165"/>
          </a:xfrm>
          <a:prstGeom prst="rect">
            <a:avLst/>
          </a:prstGeom>
          <a:noFill/>
        </p:spPr>
        <p:txBody>
          <a:bodyPr wrap="none" rtlCol="0">
            <a:spAutoFit/>
          </a:bodyPr>
          <a:lstStyle/>
          <a:p>
            <a:r>
              <a:rPr lang="en-US" sz="1500" b="1" dirty="0">
                <a:latin typeface="Open Sans Semibold" panose="020B0606030504020204" pitchFamily="34" charset="0"/>
                <a:ea typeface="Open Sans Semibold" panose="020B0606030504020204" pitchFamily="34" charset="0"/>
                <a:cs typeface="Open Sans Semibold" panose="020B0606030504020204" pitchFamily="34" charset="0"/>
              </a:rPr>
              <a:t>Monday, August 12, 2024</a:t>
            </a:r>
          </a:p>
        </p:txBody>
      </p:sp>
      <p:sp>
        <p:nvSpPr>
          <p:cNvPr id="13" name="TextBox 12">
            <a:extLst>
              <a:ext uri="{FF2B5EF4-FFF2-40B4-BE49-F238E27FC236}">
                <a16:creationId xmlns:a16="http://schemas.microsoft.com/office/drawing/2014/main" id="{DF2D8BF5-9D10-BE21-8939-3509374E299E}"/>
              </a:ext>
            </a:extLst>
          </p:cNvPr>
          <p:cNvSpPr txBox="1"/>
          <p:nvPr userDrawn="1"/>
        </p:nvSpPr>
        <p:spPr>
          <a:xfrm>
            <a:off x="308368" y="6384828"/>
            <a:ext cx="1929695" cy="323165"/>
          </a:xfrm>
          <a:prstGeom prst="rect">
            <a:avLst/>
          </a:prstGeom>
          <a:noFill/>
        </p:spPr>
        <p:txBody>
          <a:bodyPr wrap="none" rtlCol="0">
            <a:spAutoFit/>
          </a:bodyPr>
          <a:lstStyle/>
          <a:p>
            <a:r>
              <a:rPr lang="en-US" sz="1500" b="1" dirty="0">
                <a:latin typeface="Open Sans Semibold" panose="020B0606030504020204" pitchFamily="34" charset="0"/>
                <a:ea typeface="Open Sans Semibold" panose="020B0606030504020204" pitchFamily="34" charset="0"/>
                <a:cs typeface="Open Sans Semibold" panose="020B0606030504020204" pitchFamily="34" charset="0"/>
              </a:rPr>
              <a:t>Mushroom Council</a:t>
            </a:r>
          </a:p>
        </p:txBody>
      </p:sp>
      <p:pic>
        <p:nvPicPr>
          <p:cNvPr id="14" name="Picture 13" descr="A logo with a black background&#10;&#10;Description automatically generated">
            <a:extLst>
              <a:ext uri="{FF2B5EF4-FFF2-40B4-BE49-F238E27FC236}">
                <a16:creationId xmlns:a16="http://schemas.microsoft.com/office/drawing/2014/main" id="{F494A0C4-F1AF-82B9-18B9-53B41FE5B5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8368" y="243069"/>
            <a:ext cx="1756062" cy="1356957"/>
          </a:xfrm>
          <a:prstGeom prst="rect">
            <a:avLst/>
          </a:prstGeom>
        </p:spPr>
      </p:pic>
      <p:cxnSp>
        <p:nvCxnSpPr>
          <p:cNvPr id="15" name="Straight Connector 14">
            <a:extLst>
              <a:ext uri="{FF2B5EF4-FFF2-40B4-BE49-F238E27FC236}">
                <a16:creationId xmlns:a16="http://schemas.microsoft.com/office/drawing/2014/main" id="{D66A1A23-5A83-E5D6-D8F9-55068CE69825}"/>
              </a:ext>
            </a:extLst>
          </p:cNvPr>
          <p:cNvCxnSpPr>
            <a:cxnSpLocks/>
          </p:cNvCxnSpPr>
          <p:nvPr userDrawn="1"/>
        </p:nvCxnSpPr>
        <p:spPr>
          <a:xfrm>
            <a:off x="9254383" y="6309824"/>
            <a:ext cx="0" cy="4731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246826-74DA-BE78-EEE0-68ABE51A6A17}"/>
              </a:ext>
            </a:extLst>
          </p:cNvPr>
          <p:cNvSpPr txBox="1"/>
          <p:nvPr userDrawn="1"/>
        </p:nvSpPr>
        <p:spPr>
          <a:xfrm>
            <a:off x="4929772" y="6384828"/>
            <a:ext cx="1823897" cy="323165"/>
          </a:xfrm>
          <a:prstGeom prst="rect">
            <a:avLst/>
          </a:prstGeom>
          <a:noFill/>
        </p:spPr>
        <p:txBody>
          <a:bodyPr wrap="none" rtlCol="0">
            <a:spAutoFit/>
          </a:bodyPr>
          <a:lstStyle/>
          <a:p>
            <a:r>
              <a:rPr lang="en-US" sz="1500" b="1" dirty="0">
                <a:latin typeface="Open Sans Semibold" panose="020B0606030504020204" pitchFamily="34" charset="0"/>
                <a:ea typeface="Open Sans Semibold" panose="020B0606030504020204" pitchFamily="34" charset="0"/>
                <a:cs typeface="Open Sans Semibold" panose="020B0606030504020204" pitchFamily="34" charset="0"/>
              </a:rPr>
              <a:t>Presentation Title</a:t>
            </a:r>
          </a:p>
        </p:txBody>
      </p:sp>
      <p:sp>
        <p:nvSpPr>
          <p:cNvPr id="18" name="Picture Placeholder 17">
            <a:extLst>
              <a:ext uri="{FF2B5EF4-FFF2-40B4-BE49-F238E27FC236}">
                <a16:creationId xmlns:a16="http://schemas.microsoft.com/office/drawing/2014/main" id="{D61D48A7-D308-8082-A293-A01E94D985BF}"/>
              </a:ext>
            </a:extLst>
          </p:cNvPr>
          <p:cNvSpPr>
            <a:spLocks noGrp="1"/>
          </p:cNvSpPr>
          <p:nvPr>
            <p:ph type="pic" sz="quarter" idx="10"/>
          </p:nvPr>
        </p:nvSpPr>
        <p:spPr>
          <a:xfrm>
            <a:off x="4700588" y="-12700"/>
            <a:ext cx="7502525" cy="3779838"/>
          </a:xfrm>
        </p:spPr>
        <p:txBody>
          <a:bodyPr/>
          <a:lstStyle/>
          <a:p>
            <a:endParaRPr lang="en-US" dirty="0"/>
          </a:p>
        </p:txBody>
      </p:sp>
      <p:sp>
        <p:nvSpPr>
          <p:cNvPr id="19" name="Title 1">
            <a:extLst>
              <a:ext uri="{FF2B5EF4-FFF2-40B4-BE49-F238E27FC236}">
                <a16:creationId xmlns:a16="http://schemas.microsoft.com/office/drawing/2014/main" id="{B02F6BC6-67CB-A88D-CF42-99AA6BEB8465}"/>
              </a:ext>
            </a:extLst>
          </p:cNvPr>
          <p:cNvSpPr>
            <a:spLocks noGrp="1"/>
          </p:cNvSpPr>
          <p:nvPr>
            <p:ph type="ctrTitle" hasCustomPrompt="1"/>
          </p:nvPr>
        </p:nvSpPr>
        <p:spPr>
          <a:xfrm>
            <a:off x="308368" y="4125685"/>
            <a:ext cx="9144000" cy="1741711"/>
          </a:xfrm>
        </p:spPr>
        <p:txBody>
          <a:bodyPr anchor="t"/>
          <a:lstStyle>
            <a:lvl1pPr algn="l">
              <a:defRPr sz="6000">
                <a:solidFill>
                  <a:schemeClr val="accent1"/>
                </a:solidFill>
              </a:defRPr>
            </a:lvl1pPr>
          </a:lstStyle>
          <a:p>
            <a:r>
              <a:rPr lang="en-US" dirty="0"/>
              <a:t>Click here</a:t>
            </a:r>
            <a:br>
              <a:rPr lang="en-US" dirty="0"/>
            </a:br>
            <a:r>
              <a:rPr lang="en-US" dirty="0"/>
              <a:t>to add title</a:t>
            </a:r>
          </a:p>
        </p:txBody>
      </p:sp>
    </p:spTree>
    <p:extLst>
      <p:ext uri="{BB962C8B-B14F-4D97-AF65-F5344CB8AC3E}">
        <p14:creationId xmlns:p14="http://schemas.microsoft.com/office/powerpoint/2010/main" val="225292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838200" y="1825625"/>
            <a:ext cx="10515600" cy="482146"/>
          </a:xfrm>
        </p:spPr>
        <p:txBody>
          <a:bodyPr/>
          <a:lstStyle>
            <a:lvl1pPr marL="0" indent="0">
              <a:buNone/>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Subheading</a:t>
            </a:r>
            <a:endParaRPr lang="en-US" sz="2800" dirty="0">
              <a:latin typeface="Open Sans Light" panose="020B0306030504020204" pitchFamily="34" charset="0"/>
              <a:ea typeface="Open Sans Light" panose="020B0306030504020204" pitchFamily="34" charset="0"/>
              <a:cs typeface="Open Sans Light" panose="020B0306030504020204" pitchFamily="34" charset="0"/>
            </a:endParaRPr>
          </a:p>
          <a:p>
            <a:pPr lvl="0"/>
            <a:endParaRPr lang="en-US" dirty="0"/>
          </a:p>
          <a:p>
            <a:pPr lvl="0"/>
            <a:endParaRPr lang="en-US" dirty="0"/>
          </a:p>
          <a:p>
            <a:pPr lvl="0"/>
            <a:endParaRPr lang="en-US" dirty="0"/>
          </a:p>
          <a:p>
            <a:pPr lvl="0"/>
            <a:endParaRPr lang="en-US" dirty="0"/>
          </a:p>
        </p:txBody>
      </p:sp>
      <p:sp>
        <p:nvSpPr>
          <p:cNvPr id="4" name="Date Placeholder 3"/>
          <p:cNvSpPr>
            <a:spLocks noGrp="1"/>
          </p:cNvSpPr>
          <p:nvPr>
            <p:ph type="dt" sz="half" idx="10"/>
          </p:nvPr>
        </p:nvSpPr>
        <p:spPr/>
        <p:txBody>
          <a:bodyPr/>
          <a:lstStyle/>
          <a:p>
            <a:fld id="{990D05E6-C72B-4A5B-AE3A-C15237029BF9}" type="datetime1">
              <a:rPr lang="en-US" smtClean="0"/>
              <a:t>5/4/2026</a:t>
            </a:fld>
            <a:endParaRPr lang="en-US"/>
          </a:p>
        </p:txBody>
      </p:sp>
      <p:sp>
        <p:nvSpPr>
          <p:cNvPr id="5" name="Footer Placeholder 4"/>
          <p:cNvSpPr>
            <a:spLocks noGrp="1"/>
          </p:cNvSpPr>
          <p:nvPr>
            <p:ph type="ftr" sz="quarter" idx="11"/>
          </p:nvPr>
        </p:nvSpPr>
        <p:spPr/>
        <p:txBody>
          <a:bodyPr/>
          <a:lstStyle/>
          <a:p>
            <a:r>
              <a:rPr lang="en-US"/>
              <a:t>H1 2024-H2 2025 Fresh Mushroom Category Engagement Review</a:t>
            </a:r>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
        <p:nvSpPr>
          <p:cNvPr id="9" name="Content Placeholder 2">
            <a:extLst>
              <a:ext uri="{FF2B5EF4-FFF2-40B4-BE49-F238E27FC236}">
                <a16:creationId xmlns:a16="http://schemas.microsoft.com/office/drawing/2014/main" id="{4C0A4FD5-8030-9E69-938A-4CAE0D9CBE2F}"/>
              </a:ext>
            </a:extLst>
          </p:cNvPr>
          <p:cNvSpPr>
            <a:spLocks noGrp="1"/>
          </p:cNvSpPr>
          <p:nvPr>
            <p:ph idx="13" hasCustomPrompt="1"/>
          </p:nvPr>
        </p:nvSpPr>
        <p:spPr>
          <a:xfrm>
            <a:off x="838200" y="2522310"/>
            <a:ext cx="10515600" cy="3834039"/>
          </a:xfrm>
        </p:spPr>
        <p:txBody>
          <a:bodyPr>
            <a:noAutofit/>
          </a:bodyPr>
          <a:lstStyle>
            <a:lvl1pPr marL="0" indent="0">
              <a:buNone/>
              <a:defRPr sz="15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sz="2800" dirty="0">
                <a:latin typeface="Open Sans Light" panose="020B0306030504020204" pitchFamily="34" charset="0"/>
                <a:ea typeface="Open Sans Light" panose="020B0306030504020204" pitchFamily="34" charset="0"/>
                <a:cs typeface="Open Sans Light" panose="020B0306030504020204" pitchFamily="34" charset="0"/>
              </a:rPr>
              <a:t>Lorem ipsum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dolor</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sit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amet</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consectetur</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adipiscing</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elit</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morbi</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tristique</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senectus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netus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malesuada</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fames.</a:t>
            </a:r>
          </a:p>
          <a:p>
            <a:endParaRPr lang="en-GB"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Phasellus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auctor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efficitur</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dui et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facilisis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Pellentesque</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habitant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morbi</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tristique</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senectus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netus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malesuada</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fames ac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turpis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egestas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Etiam</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momutie</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in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quam</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ac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viverra</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Cras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consequat</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gravida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aliquam</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Maecenas cursus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eleifend</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risus</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in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vulputate</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velit</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2800" dirty="0" err="1">
                <a:latin typeface="Open Sans Light" panose="020B0306030504020204" pitchFamily="34" charset="0"/>
                <a:ea typeface="Open Sans Light" panose="020B0306030504020204" pitchFamily="34" charset="0"/>
                <a:cs typeface="Open Sans Light" panose="020B0306030504020204" pitchFamily="34" charset="0"/>
              </a:rPr>
              <a:t>im</a:t>
            </a:r>
            <a:r>
              <a:rPr lang="en-GB" sz="2800"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en-US" sz="2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4653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E0C1742-400C-43A7-8C88-5CEA24C4D0DA}" type="datetime1">
              <a:rPr lang="en-US" smtClean="0"/>
              <a:t>5/4/2026</a:t>
            </a:fld>
            <a:endParaRPr lang="en-US"/>
          </a:p>
        </p:txBody>
      </p:sp>
      <p:sp>
        <p:nvSpPr>
          <p:cNvPr id="5" name="Footer Placeholder 4"/>
          <p:cNvSpPr>
            <a:spLocks noGrp="1"/>
          </p:cNvSpPr>
          <p:nvPr>
            <p:ph type="ftr" sz="quarter" idx="11"/>
          </p:nvPr>
        </p:nvSpPr>
        <p:spPr/>
        <p:txBody>
          <a:bodyPr/>
          <a:lstStyle/>
          <a:p>
            <a:r>
              <a:rPr lang="en-US"/>
              <a:t>H1 2024-H2 2025 Fresh Mushroom Category Engagement Review</a:t>
            </a:r>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001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55057D-CFFD-4ABF-A251-D0E57A4BC7C2}" type="datetime1">
              <a:rPr lang="en-US" smtClean="0"/>
              <a:t>5/4/2026</a:t>
            </a:fld>
            <a:endParaRPr lang="en-US"/>
          </a:p>
        </p:txBody>
      </p:sp>
      <p:sp>
        <p:nvSpPr>
          <p:cNvPr id="6" name="Footer Placeholder 5"/>
          <p:cNvSpPr>
            <a:spLocks noGrp="1"/>
          </p:cNvSpPr>
          <p:nvPr>
            <p:ph type="ftr" sz="quarter" idx="11"/>
          </p:nvPr>
        </p:nvSpPr>
        <p:spPr/>
        <p:txBody>
          <a:bodyPr/>
          <a:lstStyle/>
          <a:p>
            <a:r>
              <a:rPr lang="en-US"/>
              <a:t>H1 2024-H2 2025 Fresh Mushroom Category Engagement Review</a:t>
            </a:r>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6222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F30ADD-0026-43E0-93FA-FEAD652A0532}" type="datetime1">
              <a:rPr lang="en-US" smtClean="0"/>
              <a:t>5/4/2026</a:t>
            </a:fld>
            <a:endParaRPr lang="en-US"/>
          </a:p>
        </p:txBody>
      </p:sp>
      <p:sp>
        <p:nvSpPr>
          <p:cNvPr id="8" name="Footer Placeholder 7"/>
          <p:cNvSpPr>
            <a:spLocks noGrp="1"/>
          </p:cNvSpPr>
          <p:nvPr>
            <p:ph type="ftr" sz="quarter" idx="11"/>
          </p:nvPr>
        </p:nvSpPr>
        <p:spPr/>
        <p:txBody>
          <a:bodyPr/>
          <a:lstStyle/>
          <a:p>
            <a:r>
              <a:rPr lang="en-US"/>
              <a:t>H1 2024-H2 2025 Fresh Mushroom Category Engagement Review</a:t>
            </a:r>
          </a:p>
        </p:txBody>
      </p:sp>
      <p:sp>
        <p:nvSpPr>
          <p:cNvPr id="9" name="Slide Number Placeholder 8"/>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332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517EA-90B1-422F-83DB-5FB477528B03}" type="datetime1">
              <a:rPr lang="en-US" smtClean="0"/>
              <a:t>5/4/2026</a:t>
            </a:fld>
            <a:endParaRPr lang="en-US"/>
          </a:p>
        </p:txBody>
      </p:sp>
      <p:sp>
        <p:nvSpPr>
          <p:cNvPr id="4" name="Footer Placeholder 3"/>
          <p:cNvSpPr>
            <a:spLocks noGrp="1"/>
          </p:cNvSpPr>
          <p:nvPr>
            <p:ph type="ftr" sz="quarter" idx="11"/>
          </p:nvPr>
        </p:nvSpPr>
        <p:spPr/>
        <p:txBody>
          <a:bodyPr/>
          <a:lstStyle/>
          <a:p>
            <a:r>
              <a:rPr lang="en-US"/>
              <a:t>H1 2024-H2 2025 Fresh Mushroom Category Engagement Review</a:t>
            </a:r>
          </a:p>
        </p:txBody>
      </p:sp>
      <p:sp>
        <p:nvSpPr>
          <p:cNvPr id="5" name="Slide Number Placeholder 4"/>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0669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BC33A-EC6D-4395-A3A6-AA1AA34CC3D6}" type="datetime1">
              <a:rPr lang="en-US" smtClean="0"/>
              <a:t>5/4/2026</a:t>
            </a:fld>
            <a:endParaRPr lang="en-US"/>
          </a:p>
        </p:txBody>
      </p:sp>
      <p:sp>
        <p:nvSpPr>
          <p:cNvPr id="3" name="Footer Placeholder 2"/>
          <p:cNvSpPr>
            <a:spLocks noGrp="1"/>
          </p:cNvSpPr>
          <p:nvPr>
            <p:ph type="ftr" sz="quarter" idx="11"/>
          </p:nvPr>
        </p:nvSpPr>
        <p:spPr/>
        <p:txBody>
          <a:bodyPr/>
          <a:lstStyle/>
          <a:p>
            <a:r>
              <a:rPr lang="en-US"/>
              <a:t>H1 2024-H2 2025 Fresh Mushroom Category Engagement Review</a:t>
            </a:r>
          </a:p>
        </p:txBody>
      </p:sp>
      <p:sp>
        <p:nvSpPr>
          <p:cNvPr id="4" name="Slide Number Placeholder 3"/>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3212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56C09C-52CC-4689-B2F2-D7CB7420104D}" type="datetime1">
              <a:rPr lang="en-US" smtClean="0"/>
              <a:t>5/4/2026</a:t>
            </a:fld>
            <a:endParaRPr lang="en-US"/>
          </a:p>
        </p:txBody>
      </p:sp>
      <p:sp>
        <p:nvSpPr>
          <p:cNvPr id="6" name="Footer Placeholder 5"/>
          <p:cNvSpPr>
            <a:spLocks noGrp="1"/>
          </p:cNvSpPr>
          <p:nvPr>
            <p:ph type="ftr" sz="quarter" idx="11"/>
          </p:nvPr>
        </p:nvSpPr>
        <p:spPr/>
        <p:txBody>
          <a:bodyPr/>
          <a:lstStyle/>
          <a:p>
            <a:r>
              <a:rPr lang="en-US"/>
              <a:t>H1 2024-H2 2025 Fresh Mushroom Category Engagement Review</a:t>
            </a:r>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738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88A63D-B3E6-4977-9BD8-95E9E776CB18}" type="datetime1">
              <a:rPr lang="en-US" smtClean="0"/>
              <a:t>5/4/2026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H1 2024-H2 2025 Fresh Mushroom Category Engagement Review</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769839586"/>
      </p:ext>
    </p:extLst>
  </p:cSld>
  <p:clrMap bg1="lt1" tx1="dk1" bg2="lt2" tx2="dk2" accent1="accent1" accent2="accent2" accent3="accent3" accent4="accent4" accent5="accent5" accent6="accent6" hlink="hlink" folHlink="folHlink"/>
  <p:sldLayoutIdLst>
    <p:sldLayoutId id="2147483687" r:id="rId1"/>
    <p:sldLayoutId id="214748369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defTabSz="914400" rtl="0" eaLnBrk="1" latinLnBrk="0" hangingPunct="1">
        <a:lnSpc>
          <a:spcPct val="90000"/>
        </a:lnSpc>
        <a:spcBef>
          <a:spcPct val="0"/>
        </a:spcBef>
        <a:buNone/>
        <a:defRPr sz="4400" kern="1200">
          <a:solidFill>
            <a:schemeClr val="tx1"/>
          </a:solidFill>
          <a:latin typeface="Alice" pitchFamily="2" charset="0"/>
          <a:ea typeface="Alice"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mailto:info@mushroomcouncil.org"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CC9C4-84FF-BB5B-FC2C-589CA8CB667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40555B1-A003-AE9F-ED68-B8ECE5E9FFAE}"/>
              </a:ext>
            </a:extLst>
          </p:cNvPr>
          <p:cNvPicPr>
            <a:picLocks noChangeAspect="1"/>
          </p:cNvPicPr>
          <p:nvPr/>
        </p:nvPicPr>
        <p:blipFill>
          <a:blip r:embed="rId3"/>
          <a:srcRect/>
          <a:stretch/>
        </p:blipFill>
        <p:spPr>
          <a:xfrm>
            <a:off x="300942" y="1373894"/>
            <a:ext cx="3413882" cy="1143062"/>
          </a:xfrm>
          <a:prstGeom prst="rect">
            <a:avLst/>
          </a:prstGeom>
        </p:spPr>
      </p:pic>
      <p:pic>
        <p:nvPicPr>
          <p:cNvPr id="6" name="Picture 5" descr="A blue and white pattern&#10;&#10;AI-generated content may be incorrect.">
            <a:extLst>
              <a:ext uri="{FF2B5EF4-FFF2-40B4-BE49-F238E27FC236}">
                <a16:creationId xmlns:a16="http://schemas.microsoft.com/office/drawing/2014/main" id="{E34F6549-58D4-ED8D-AFEC-CEB315D6708B}"/>
              </a:ext>
            </a:extLst>
          </p:cNvPr>
          <p:cNvPicPr>
            <a:picLocks noChangeAspect="1"/>
          </p:cNvPicPr>
          <p:nvPr/>
        </p:nvPicPr>
        <p:blipFill>
          <a:blip r:embed="rId4"/>
          <a:srcRect t="51151" b="3047"/>
          <a:stretch>
            <a:fillRect/>
          </a:stretch>
        </p:blipFill>
        <p:spPr>
          <a:xfrm>
            <a:off x="0" y="-8723"/>
            <a:ext cx="12192000" cy="1025237"/>
          </a:xfrm>
          <a:prstGeom prst="rect">
            <a:avLst/>
          </a:prstGeom>
        </p:spPr>
      </p:pic>
      <p:sp>
        <p:nvSpPr>
          <p:cNvPr id="11" name="TextBox 10">
            <a:extLst>
              <a:ext uri="{FF2B5EF4-FFF2-40B4-BE49-F238E27FC236}">
                <a16:creationId xmlns:a16="http://schemas.microsoft.com/office/drawing/2014/main" id="{3C56B00D-5772-0B39-C2B5-93ED2AE7B10D}"/>
              </a:ext>
            </a:extLst>
          </p:cNvPr>
          <p:cNvSpPr txBox="1"/>
          <p:nvPr/>
        </p:nvSpPr>
        <p:spPr>
          <a:xfrm>
            <a:off x="292064" y="3601989"/>
            <a:ext cx="9208085" cy="2616101"/>
          </a:xfrm>
          <a:prstGeom prst="rect">
            <a:avLst/>
          </a:prstGeom>
          <a:noFill/>
        </p:spPr>
        <p:txBody>
          <a:bodyPr wrap="square" rtlCol="0">
            <a:spAutoFit/>
          </a:bodyPr>
          <a:lstStyle/>
          <a:p>
            <a:r>
              <a:rPr lang="en-US" sz="3200" b="1" dirty="0">
                <a:solidFill>
                  <a:srgbClr val="174275"/>
                </a:solidFill>
                <a:latin typeface="News Cycle" panose="02000503000000000000" pitchFamily="2" charset="2"/>
                <a:ea typeface="Alice" pitchFamily="2" charset="0"/>
              </a:rPr>
              <a:t>Q2 2025 through Q1 2026</a:t>
            </a:r>
          </a:p>
          <a:p>
            <a:r>
              <a:rPr lang="en-US" sz="4800" b="1" dirty="0">
                <a:solidFill>
                  <a:srgbClr val="174275"/>
                </a:solidFill>
                <a:latin typeface="VC Henrietta SemiBold" pitchFamily="50" charset="0"/>
                <a:ea typeface="Alice" pitchFamily="2" charset="0"/>
              </a:rPr>
              <a:t>Fresh Mushroom </a:t>
            </a:r>
          </a:p>
          <a:p>
            <a:r>
              <a:rPr lang="en-US" sz="4800" b="1" dirty="0">
                <a:solidFill>
                  <a:srgbClr val="174275"/>
                </a:solidFill>
                <a:latin typeface="VC Henrietta SemiBold" pitchFamily="50" charset="0"/>
                <a:ea typeface="Alice" pitchFamily="2" charset="0"/>
              </a:rPr>
              <a:t>Purchase Dynamics</a:t>
            </a:r>
            <a:endParaRPr lang="en-US" dirty="0">
              <a:solidFill>
                <a:srgbClr val="174275"/>
              </a:solidFill>
              <a:latin typeface="Libre Franklin" pitchFamily="2" charset="0"/>
              <a:ea typeface="Alice" pitchFamily="2" charset="0"/>
            </a:endParaRPr>
          </a:p>
          <a:p>
            <a:endParaRPr lang="en-US" sz="1400" dirty="0">
              <a:solidFill>
                <a:srgbClr val="174275"/>
              </a:solidFill>
              <a:latin typeface="Libre Franklin" pitchFamily="2" charset="0"/>
              <a:ea typeface="Alice" pitchFamily="2" charset="0"/>
            </a:endParaRPr>
          </a:p>
          <a:p>
            <a:r>
              <a:rPr lang="en-US" dirty="0">
                <a:solidFill>
                  <a:srgbClr val="174275"/>
                </a:solidFill>
                <a:latin typeface="Libre Franklin" pitchFamily="2" charset="0"/>
                <a:ea typeface="Alice" pitchFamily="2" charset="0"/>
              </a:rPr>
              <a:t>An in-depth look at fresh mushroom trips, purchase size and household penetration</a:t>
            </a:r>
          </a:p>
        </p:txBody>
      </p:sp>
      <p:cxnSp>
        <p:nvCxnSpPr>
          <p:cNvPr id="2" name="Straight Connector 1">
            <a:extLst>
              <a:ext uri="{FF2B5EF4-FFF2-40B4-BE49-F238E27FC236}">
                <a16:creationId xmlns:a16="http://schemas.microsoft.com/office/drawing/2014/main" id="{DDA6284B-A237-BE8A-7099-688F603DEEB6}"/>
              </a:ext>
            </a:extLst>
          </p:cNvPr>
          <p:cNvCxnSpPr/>
          <p:nvPr/>
        </p:nvCxnSpPr>
        <p:spPr>
          <a:xfrm>
            <a:off x="11575" y="6216316"/>
            <a:ext cx="12192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932B558-363F-6DE8-F543-76473AF166F9}"/>
              </a:ext>
            </a:extLst>
          </p:cNvPr>
          <p:cNvSpPr txBox="1"/>
          <p:nvPr/>
        </p:nvSpPr>
        <p:spPr>
          <a:xfrm>
            <a:off x="315737" y="6384826"/>
            <a:ext cx="7718554" cy="307777"/>
          </a:xfrm>
          <a:prstGeom prst="rect">
            <a:avLst/>
          </a:prstGeom>
          <a:noFill/>
          <a:ln>
            <a:noFill/>
          </a:ln>
        </p:spPr>
        <p:txBody>
          <a:bodyPr wrap="square" rtlCol="0">
            <a:spAutoFit/>
          </a:bodyPr>
          <a:lstStyle/>
          <a:p>
            <a:r>
              <a:rPr lang="en-US" sz="1400" dirty="0">
                <a:solidFill>
                  <a:schemeClr val="tx2"/>
                </a:solidFill>
                <a:latin typeface="Libre Franklin" pitchFamily="2" charset="0"/>
                <a:ea typeface="Open Sans Semibold" panose="020B0606030504020204" pitchFamily="34" charset="0"/>
                <a:cs typeface="Open Sans Semibold" panose="020B0606030504020204" pitchFamily="34" charset="0"/>
              </a:rPr>
              <a:t>Based on Circana, All outlets for the 52 w.e. 3/22/2026  •  Released April 2026</a:t>
            </a:r>
          </a:p>
        </p:txBody>
      </p:sp>
      <p:sp>
        <p:nvSpPr>
          <p:cNvPr id="18" name="TextBox 17">
            <a:extLst>
              <a:ext uri="{FF2B5EF4-FFF2-40B4-BE49-F238E27FC236}">
                <a16:creationId xmlns:a16="http://schemas.microsoft.com/office/drawing/2014/main" id="{81C5E291-6642-467C-B721-0437D224671F}"/>
              </a:ext>
            </a:extLst>
          </p:cNvPr>
          <p:cNvSpPr txBox="1"/>
          <p:nvPr/>
        </p:nvSpPr>
        <p:spPr>
          <a:xfrm>
            <a:off x="9838663" y="6384825"/>
            <a:ext cx="2240436" cy="307777"/>
          </a:xfrm>
          <a:prstGeom prst="rect">
            <a:avLst/>
          </a:prstGeom>
          <a:noFill/>
          <a:ln>
            <a:noFill/>
          </a:ln>
        </p:spPr>
        <p:txBody>
          <a:bodyPr wrap="square" rtlCol="0">
            <a:spAutoFit/>
          </a:bodyPr>
          <a:lstStyle/>
          <a:p>
            <a:r>
              <a:rPr lang="en-US" sz="1400" dirty="0">
                <a:solidFill>
                  <a:schemeClr val="tx2"/>
                </a:solidFill>
                <a:latin typeface="Libre Franklin" pitchFamily="2" charset="0"/>
                <a:ea typeface="Open Sans Semibold" panose="020B0606030504020204" pitchFamily="34" charset="0"/>
                <a:cs typeface="Open Sans Semibold" panose="020B0606030504020204" pitchFamily="34" charset="0"/>
              </a:rPr>
              <a:t>mushroomcouncil.org</a:t>
            </a:r>
          </a:p>
        </p:txBody>
      </p:sp>
      <p:pic>
        <p:nvPicPr>
          <p:cNvPr id="5" name="Picture 4">
            <a:extLst>
              <a:ext uri="{FF2B5EF4-FFF2-40B4-BE49-F238E27FC236}">
                <a16:creationId xmlns:a16="http://schemas.microsoft.com/office/drawing/2014/main" id="{9665157D-3ACE-CE85-1E24-55785F1A0C3E}"/>
              </a:ext>
            </a:extLst>
          </p:cNvPr>
          <p:cNvPicPr>
            <a:picLocks noChangeAspect="1"/>
          </p:cNvPicPr>
          <p:nvPr/>
        </p:nvPicPr>
        <p:blipFill>
          <a:blip r:embed="rId5"/>
          <a:stretch>
            <a:fillRect/>
          </a:stretch>
        </p:blipFill>
        <p:spPr>
          <a:xfrm>
            <a:off x="5700712" y="1671843"/>
            <a:ext cx="7248525" cy="4077295"/>
          </a:xfrm>
          <a:prstGeom prst="rect">
            <a:avLst/>
          </a:prstGeom>
        </p:spPr>
      </p:pic>
    </p:spTree>
    <p:extLst>
      <p:ext uri="{BB962C8B-B14F-4D97-AF65-F5344CB8AC3E}">
        <p14:creationId xmlns:p14="http://schemas.microsoft.com/office/powerpoint/2010/main" val="128489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FD3F7-B053-EE38-258D-762BDB879CB8}"/>
              </a:ext>
            </a:extLst>
          </p:cNvPr>
          <p:cNvSpPr txBox="1"/>
          <p:nvPr/>
        </p:nvSpPr>
        <p:spPr>
          <a:xfrm>
            <a:off x="366577" y="290217"/>
            <a:ext cx="9356067" cy="2639184"/>
          </a:xfrm>
          <a:prstGeom prst="rect">
            <a:avLst/>
          </a:prstGeom>
          <a:noFill/>
        </p:spPr>
        <p:txBody>
          <a:bodyPr wrap="square" rtlCol="0">
            <a:spAutoFit/>
          </a:bodyPr>
          <a:lstStyle/>
          <a:p>
            <a:pPr>
              <a:spcAft>
                <a:spcPts val="600"/>
              </a:spcAft>
            </a:pPr>
            <a:r>
              <a:rPr lang="en-US" sz="2400" b="1" dirty="0">
                <a:solidFill>
                  <a:schemeClr val="tx2"/>
                </a:solidFill>
                <a:latin typeface="Libre Franklin" pitchFamily="2" charset="0"/>
                <a:ea typeface="Open Sans Extrabold" panose="020B0606030504020204" pitchFamily="34" charset="0"/>
                <a:cs typeface="Open Sans Extrabold" panose="020B0606030504020204" pitchFamily="34" charset="0"/>
              </a:rPr>
              <a:t>Mushroom Household Penetration at Retail </a:t>
            </a:r>
            <a:endParaRPr lang="en-GB" sz="1400" dirty="0">
              <a:solidFill>
                <a:schemeClr val="tx2"/>
              </a:solidFill>
              <a:latin typeface="Libre Franklin" pitchFamily="2" charset="0"/>
              <a:ea typeface="Open Sans Light" panose="020B0306030504020204" pitchFamily="34" charset="0"/>
              <a:cs typeface="Open Sans Light" panose="020B0306030504020204" pitchFamily="34" charset="0"/>
            </a:endParaRPr>
          </a:p>
          <a:p>
            <a:r>
              <a:rPr lang="en-US" sz="1050" dirty="0">
                <a:latin typeface="Libre Franklin" pitchFamily="2" charset="0"/>
                <a:ea typeface="Open Sans Light" panose="020B0306030504020204" pitchFamily="34" charset="0"/>
                <a:cs typeface="Open Sans Light" panose="020B0306030504020204" pitchFamily="34" charset="0"/>
              </a:rPr>
              <a:t>During the 52 weeks ending March 22, 2026, 47% of U.S. households purchased fresh mushrooms at retail.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In comparison, 50.4% of households bought fresh mushrooms at retail at least once a year in 2021.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Household penetration remains the main driver of the decrease in volume sales seen these past few years.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Between the second quarter of 2025 and the first quarter of 2026, household penetration dropped 0.6 points to 47.0%</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Please note mushrooms sold as part of kebobs or mixed vegetable kits are not included in these numbers.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Farmers’ markets, specialty stores, Asian stores and restaurant foodservice are also not accounted for in this study.</a:t>
            </a:r>
          </a:p>
          <a:p>
            <a:endParaRPr lang="en-US" sz="1050" dirty="0">
              <a:latin typeface="Libre Franklin" pitchFamily="2" charset="0"/>
              <a:ea typeface="Open Sans Light" panose="020B0306030504020204" pitchFamily="34" charset="0"/>
              <a:cs typeface="Open Sans Light" panose="020B0306030504020204" pitchFamily="34" charset="0"/>
            </a:endParaRPr>
          </a:p>
          <a:p>
            <a:r>
              <a:rPr lang="en-US" sz="1050" dirty="0">
                <a:latin typeface="Libre Franklin" pitchFamily="2" charset="0"/>
                <a:ea typeface="Open Sans Light" panose="020B0306030504020204" pitchFamily="34" charset="0"/>
                <a:cs typeface="Open Sans Light" panose="020B0306030504020204" pitchFamily="34" charset="0"/>
              </a:rPr>
              <a:t>A look by mushroom type shows the following: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White mushrooms have the highest household penetration (34.4%) but also the most erosion (-1.1 percentage points year-over-year).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This is likely due to light mushroom consumers, who tend to purchase white mushrooms, dropping out of the category.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Crimini/baby </a:t>
            </a:r>
            <a:r>
              <a:rPr lang="en-US" sz="1050" dirty="0" err="1">
                <a:latin typeface="Libre Franklin" pitchFamily="2" charset="0"/>
                <a:ea typeface="Open Sans Light" panose="020B0306030504020204" pitchFamily="34" charset="0"/>
                <a:cs typeface="Open Sans Light" panose="020B0306030504020204" pitchFamily="34" charset="0"/>
              </a:rPr>
              <a:t>bella</a:t>
            </a:r>
            <a:r>
              <a:rPr lang="en-US" sz="1050" dirty="0">
                <a:latin typeface="Libre Franklin" pitchFamily="2" charset="0"/>
                <a:ea typeface="Open Sans Light" panose="020B0306030504020204" pitchFamily="34" charset="0"/>
                <a:cs typeface="Open Sans Light" panose="020B0306030504020204" pitchFamily="34" charset="0"/>
              </a:rPr>
              <a:t> mushrooms have the second-highest and stable household penetration. </a:t>
            </a:r>
          </a:p>
          <a:p>
            <a:pPr marL="171450" indent="-171450">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While many consumers purchase both white and </a:t>
            </a:r>
            <a:r>
              <a:rPr lang="en-US" sz="1050" dirty="0" err="1">
                <a:latin typeface="Libre Franklin" pitchFamily="2" charset="0"/>
                <a:ea typeface="Open Sans Light" panose="020B0306030504020204" pitchFamily="34" charset="0"/>
                <a:cs typeface="Open Sans Light" panose="020B0306030504020204" pitchFamily="34" charset="0"/>
              </a:rPr>
              <a:t>crimini</a:t>
            </a:r>
            <a:r>
              <a:rPr lang="en-US" sz="1050" dirty="0">
                <a:latin typeface="Libre Franklin" pitchFamily="2" charset="0"/>
                <a:ea typeface="Open Sans Light" panose="020B0306030504020204" pitchFamily="34" charset="0"/>
                <a:cs typeface="Open Sans Light" panose="020B0306030504020204" pitchFamily="34" charset="0"/>
              </a:rPr>
              <a:t> mushrooms (34.1% + 24.7% &gt; 47.0%), each also seem to have their unique audiences. This provides a potential opportunity for crossover sales.  </a:t>
            </a:r>
          </a:p>
        </p:txBody>
      </p:sp>
      <p:graphicFrame>
        <p:nvGraphicFramePr>
          <p:cNvPr id="12" name="Table 11">
            <a:extLst>
              <a:ext uri="{FF2B5EF4-FFF2-40B4-BE49-F238E27FC236}">
                <a16:creationId xmlns:a16="http://schemas.microsoft.com/office/drawing/2014/main" id="{301B226F-34F7-8953-3E38-22B2EA0613AC}"/>
              </a:ext>
            </a:extLst>
          </p:cNvPr>
          <p:cNvGraphicFramePr>
            <a:graphicFrameLocks noGrp="1"/>
          </p:cNvGraphicFramePr>
          <p:nvPr>
            <p:extLst>
              <p:ext uri="{D42A27DB-BD31-4B8C-83A1-F6EECF244321}">
                <p14:modId xmlns:p14="http://schemas.microsoft.com/office/powerpoint/2010/main" val="1729933830"/>
              </p:ext>
            </p:extLst>
          </p:nvPr>
        </p:nvGraphicFramePr>
        <p:xfrm>
          <a:off x="9975032" y="741903"/>
          <a:ext cx="1686757" cy="1435735"/>
        </p:xfrm>
        <a:graphic>
          <a:graphicData uri="http://schemas.openxmlformats.org/drawingml/2006/table">
            <a:tbl>
              <a:tblPr firstRow="1" firstCol="1" bandRow="1">
                <a:tableStyleId>{5C22544A-7EE6-4342-B048-85BDC9FD1C3A}</a:tableStyleId>
              </a:tblPr>
              <a:tblGrid>
                <a:gridCol w="585926">
                  <a:extLst>
                    <a:ext uri="{9D8B030D-6E8A-4147-A177-3AD203B41FA5}">
                      <a16:colId xmlns:a16="http://schemas.microsoft.com/office/drawing/2014/main" val="2971374408"/>
                    </a:ext>
                  </a:extLst>
                </a:gridCol>
                <a:gridCol w="1100831">
                  <a:extLst>
                    <a:ext uri="{9D8B030D-6E8A-4147-A177-3AD203B41FA5}">
                      <a16:colId xmlns:a16="http://schemas.microsoft.com/office/drawing/2014/main" val="1274444745"/>
                    </a:ext>
                  </a:extLst>
                </a:gridCol>
              </a:tblGrid>
              <a:tr h="227965">
                <a:tc>
                  <a:txBody>
                    <a:bodyPr/>
                    <a:lstStyle/>
                    <a:p>
                      <a:pPr marL="0" marR="0" algn="r">
                        <a:lnSpc>
                          <a:spcPct val="107000"/>
                        </a:lnSpc>
                        <a:spcAft>
                          <a:spcPts val="800"/>
                        </a:spcAft>
                        <a:buNone/>
                      </a:pPr>
                      <a:r>
                        <a:rPr lang="en-US" sz="1100" dirty="0">
                          <a:effectLst/>
                          <a:latin typeface="Libre Franklin" pitchFamily="2" charset="0"/>
                        </a:rPr>
                        <a:t>Year</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 HH Buying</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90156283"/>
                  </a:ext>
                </a:extLst>
              </a:tr>
              <a:tr h="201295">
                <a:tc>
                  <a:txBody>
                    <a:bodyPr/>
                    <a:lstStyle/>
                    <a:p>
                      <a:pPr marL="0" marR="0" algn="r">
                        <a:lnSpc>
                          <a:spcPct val="107000"/>
                        </a:lnSpc>
                        <a:spcAft>
                          <a:spcPts val="800"/>
                        </a:spcAft>
                        <a:buNone/>
                      </a:pPr>
                      <a:r>
                        <a:rPr lang="en-US" sz="1100" dirty="0">
                          <a:effectLst/>
                          <a:latin typeface="Libre Franklin" pitchFamily="2" charset="0"/>
                        </a:rPr>
                        <a:t>2021</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50.4%</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1970139"/>
                  </a:ext>
                </a:extLst>
              </a:tr>
              <a:tr h="201295">
                <a:tc>
                  <a:txBody>
                    <a:bodyPr/>
                    <a:lstStyle/>
                    <a:p>
                      <a:pPr marL="0" marR="0" algn="r">
                        <a:lnSpc>
                          <a:spcPct val="107000"/>
                        </a:lnSpc>
                        <a:spcAft>
                          <a:spcPts val="800"/>
                        </a:spcAft>
                        <a:buNone/>
                      </a:pPr>
                      <a:r>
                        <a:rPr lang="en-US" sz="1100" dirty="0">
                          <a:effectLst/>
                          <a:latin typeface="Libre Franklin" pitchFamily="2" charset="0"/>
                        </a:rPr>
                        <a:t>2022</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49.1%</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1230475"/>
                  </a:ext>
                </a:extLst>
              </a:tr>
              <a:tr h="201295">
                <a:tc>
                  <a:txBody>
                    <a:bodyPr/>
                    <a:lstStyle/>
                    <a:p>
                      <a:pPr marL="0" marR="0" algn="r">
                        <a:lnSpc>
                          <a:spcPct val="107000"/>
                        </a:lnSpc>
                        <a:spcAft>
                          <a:spcPts val="800"/>
                        </a:spcAft>
                        <a:buNone/>
                      </a:pPr>
                      <a:r>
                        <a:rPr lang="en-US" sz="1100" dirty="0">
                          <a:effectLst/>
                          <a:latin typeface="Libre Franklin" pitchFamily="2" charset="0"/>
                        </a:rPr>
                        <a:t>2023</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48.3%</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5251873"/>
                  </a:ext>
                </a:extLst>
              </a:tr>
              <a:tr h="201295">
                <a:tc>
                  <a:txBody>
                    <a:bodyPr/>
                    <a:lstStyle/>
                    <a:p>
                      <a:pPr marL="0" marR="0" algn="r">
                        <a:lnSpc>
                          <a:spcPct val="107000"/>
                        </a:lnSpc>
                        <a:spcAft>
                          <a:spcPts val="800"/>
                        </a:spcAft>
                        <a:buNone/>
                      </a:pPr>
                      <a:r>
                        <a:rPr lang="en-US" sz="1100" dirty="0">
                          <a:effectLst/>
                          <a:latin typeface="Libre Franklin" pitchFamily="2" charset="0"/>
                        </a:rPr>
                        <a:t>2024</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47.9%</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5354042"/>
                  </a:ext>
                </a:extLst>
              </a:tr>
              <a:tr h="201295">
                <a:tc>
                  <a:txBody>
                    <a:bodyPr/>
                    <a:lstStyle/>
                    <a:p>
                      <a:pPr marL="0" marR="0" algn="r">
                        <a:lnSpc>
                          <a:spcPct val="107000"/>
                        </a:lnSpc>
                        <a:spcAft>
                          <a:spcPts val="800"/>
                        </a:spcAft>
                        <a:buNone/>
                      </a:pPr>
                      <a:r>
                        <a:rPr lang="en-US" sz="1100" dirty="0">
                          <a:effectLst/>
                          <a:latin typeface="Libre Franklin" pitchFamily="2" charset="0"/>
                        </a:rPr>
                        <a:t>2025</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47.1%</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6344883"/>
                  </a:ext>
                </a:extLst>
              </a:tr>
              <a:tr h="201295">
                <a:tc>
                  <a:txBody>
                    <a:bodyPr/>
                    <a:lstStyle/>
                    <a:p>
                      <a:pPr marL="0" marR="0" algn="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Q1 ‘26</a:t>
                      </a: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47.0%</a:t>
                      </a:r>
                    </a:p>
                  </a:txBody>
                  <a:tcPr marL="68580" marR="68580" marT="0" marB="0" anchor="ctr"/>
                </a:tc>
                <a:extLst>
                  <a:ext uri="{0D108BD9-81ED-4DB2-BD59-A6C34878D82A}">
                    <a16:rowId xmlns:a16="http://schemas.microsoft.com/office/drawing/2014/main" val="411602226"/>
                  </a:ext>
                </a:extLst>
              </a:tr>
            </a:tbl>
          </a:graphicData>
        </a:graphic>
      </p:graphicFrame>
      <p:graphicFrame>
        <p:nvGraphicFramePr>
          <p:cNvPr id="13" name="Table 12">
            <a:extLst>
              <a:ext uri="{FF2B5EF4-FFF2-40B4-BE49-F238E27FC236}">
                <a16:creationId xmlns:a16="http://schemas.microsoft.com/office/drawing/2014/main" id="{2FBEF641-52CD-D590-9910-20F7A8F9E992}"/>
              </a:ext>
            </a:extLst>
          </p:cNvPr>
          <p:cNvGraphicFramePr>
            <a:graphicFrameLocks noGrp="1"/>
          </p:cNvGraphicFramePr>
          <p:nvPr>
            <p:extLst>
              <p:ext uri="{D42A27DB-BD31-4B8C-83A1-F6EECF244321}">
                <p14:modId xmlns:p14="http://schemas.microsoft.com/office/powerpoint/2010/main" val="2767051735"/>
              </p:ext>
            </p:extLst>
          </p:nvPr>
        </p:nvGraphicFramePr>
        <p:xfrm>
          <a:off x="446727" y="3135913"/>
          <a:ext cx="8912534" cy="2816350"/>
        </p:xfrm>
        <a:graphic>
          <a:graphicData uri="http://schemas.openxmlformats.org/drawingml/2006/table">
            <a:tbl>
              <a:tblPr firstRow="1" firstCol="1" bandRow="1">
                <a:tableStyleId>{3B4B98B0-60AC-42C2-AFA5-B58CD77FA1E5}</a:tableStyleId>
              </a:tblPr>
              <a:tblGrid>
                <a:gridCol w="2990783">
                  <a:extLst>
                    <a:ext uri="{9D8B030D-6E8A-4147-A177-3AD203B41FA5}">
                      <a16:colId xmlns:a16="http://schemas.microsoft.com/office/drawing/2014/main" val="2590381492"/>
                    </a:ext>
                  </a:extLst>
                </a:gridCol>
                <a:gridCol w="1973917">
                  <a:extLst>
                    <a:ext uri="{9D8B030D-6E8A-4147-A177-3AD203B41FA5}">
                      <a16:colId xmlns:a16="http://schemas.microsoft.com/office/drawing/2014/main" val="3116400394"/>
                    </a:ext>
                  </a:extLst>
                </a:gridCol>
                <a:gridCol w="1923726">
                  <a:extLst>
                    <a:ext uri="{9D8B030D-6E8A-4147-A177-3AD203B41FA5}">
                      <a16:colId xmlns:a16="http://schemas.microsoft.com/office/drawing/2014/main" val="2375003431"/>
                    </a:ext>
                  </a:extLst>
                </a:gridCol>
                <a:gridCol w="2024108">
                  <a:extLst>
                    <a:ext uri="{9D8B030D-6E8A-4147-A177-3AD203B41FA5}">
                      <a16:colId xmlns:a16="http://schemas.microsoft.com/office/drawing/2014/main" val="1603856930"/>
                    </a:ext>
                  </a:extLst>
                </a:gridCol>
              </a:tblGrid>
              <a:tr h="331987">
                <a:tc>
                  <a:txBody>
                    <a:bodyPr/>
                    <a:lstStyle/>
                    <a:p>
                      <a:pPr marL="0" marR="0">
                        <a:lnSpc>
                          <a:spcPct val="107000"/>
                        </a:lnSpc>
                        <a:spcAft>
                          <a:spcPts val="800"/>
                        </a:spcAft>
                        <a:buNone/>
                      </a:pPr>
                      <a:r>
                        <a:rPr lang="en-US" sz="1100" b="1" dirty="0">
                          <a:solidFill>
                            <a:schemeClr val="bg1"/>
                          </a:solidFill>
                          <a:effectLst/>
                        </a:rPr>
                        <a:t>Product</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b="1" dirty="0">
                          <a:solidFill>
                            <a:schemeClr val="bg1"/>
                          </a:solidFill>
                          <a:effectLst/>
                        </a:rPr>
                        <a:t>Share of U.S. households purchasing 1+ times/year</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b="1" dirty="0">
                          <a:solidFill>
                            <a:schemeClr val="bg1"/>
                          </a:solidFill>
                          <a:effectLst/>
                        </a:rPr>
                        <a:t>Change in households purchasing vs. last year</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b="1" dirty="0">
                          <a:solidFill>
                            <a:schemeClr val="bg1"/>
                          </a:solidFill>
                          <a:effectLst/>
                        </a:rPr>
                        <a:t>Change in households purchasing vs. 2 years ago</a:t>
                      </a:r>
                      <a:endParaRPr lang="en-US" sz="11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2780465880"/>
                  </a:ext>
                </a:extLst>
              </a:tr>
              <a:tr h="189518">
                <a:tc>
                  <a:txBody>
                    <a:bodyPr/>
                    <a:lstStyle/>
                    <a:p>
                      <a:pPr marL="0" marR="0">
                        <a:lnSpc>
                          <a:spcPct val="107000"/>
                        </a:lnSpc>
                        <a:spcAft>
                          <a:spcPts val="800"/>
                        </a:spcAft>
                        <a:buNone/>
                      </a:pPr>
                      <a:r>
                        <a:rPr lang="en-US" sz="1100" b="0" dirty="0">
                          <a:effectLst/>
                        </a:rPr>
                        <a:t>Produce department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99.1%</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extLst>
                  <a:ext uri="{0D108BD9-81ED-4DB2-BD59-A6C34878D82A}">
                    <a16:rowId xmlns:a16="http://schemas.microsoft.com/office/drawing/2014/main" val="2792112522"/>
                  </a:ext>
                </a:extLst>
              </a:tr>
              <a:tr h="189518">
                <a:tc>
                  <a:txBody>
                    <a:bodyPr/>
                    <a:lstStyle/>
                    <a:p>
                      <a:pPr marL="0" marR="0">
                        <a:lnSpc>
                          <a:spcPct val="107000"/>
                        </a:lnSpc>
                        <a:spcAft>
                          <a:spcPts val="800"/>
                        </a:spcAft>
                        <a:buNone/>
                      </a:pPr>
                      <a:r>
                        <a:rPr lang="en-US" sz="1100" b="0" dirty="0">
                          <a:effectLst/>
                        </a:rPr>
                        <a:t>  Fresh vegetables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97.8%</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extLst>
                  <a:ext uri="{0D108BD9-81ED-4DB2-BD59-A6C34878D82A}">
                    <a16:rowId xmlns:a16="http://schemas.microsoft.com/office/drawing/2014/main" val="2189806237"/>
                  </a:ext>
                </a:extLst>
              </a:tr>
              <a:tr h="189518">
                <a:tc>
                  <a:txBody>
                    <a:bodyPr/>
                    <a:lstStyle/>
                    <a:p>
                      <a:pPr marL="0" marR="0">
                        <a:lnSpc>
                          <a:spcPct val="107000"/>
                        </a:lnSpc>
                        <a:spcAft>
                          <a:spcPts val="800"/>
                        </a:spcAft>
                        <a:buNone/>
                      </a:pPr>
                      <a:r>
                        <a:rPr lang="en-US" sz="1100" b="0" dirty="0">
                          <a:effectLst/>
                        </a:rPr>
                        <a:t>    Fresh cooking vegetables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89.3%</a:t>
                      </a:r>
                    </a:p>
                  </a:txBody>
                  <a:tcPr marL="7620" marR="7620" marT="7620" marB="0" anchor="ctr"/>
                </a:tc>
                <a:tc>
                  <a:txBody>
                    <a:bodyPr/>
                    <a:lstStyle/>
                    <a:p>
                      <a:pPr algn="ctr" fontAlgn="ctr">
                        <a:buNone/>
                      </a:pPr>
                      <a:r>
                        <a:rPr lang="en-US" sz="1050" b="0" i="0" u="none" strike="noStrike" dirty="0">
                          <a:effectLst/>
                          <a:latin typeface="+mn-lt"/>
                        </a:rPr>
                        <a:t>-0.4%</a:t>
                      </a:r>
                    </a:p>
                  </a:txBody>
                  <a:tcPr marL="7620" marR="7620" marT="7620" marB="0" anchor="ctr"/>
                </a:tc>
                <a:tc>
                  <a:txBody>
                    <a:bodyPr/>
                    <a:lstStyle/>
                    <a:p>
                      <a:pPr algn="ctr" fontAlgn="ctr">
                        <a:buNone/>
                      </a:pPr>
                      <a:r>
                        <a:rPr lang="en-US" sz="1050" b="0" i="0" u="none" strike="noStrike" dirty="0">
                          <a:effectLst/>
                          <a:latin typeface="+mn-lt"/>
                        </a:rPr>
                        <a:t>-0.6%</a:t>
                      </a:r>
                    </a:p>
                  </a:txBody>
                  <a:tcPr marL="7620" marR="7620" marT="7620" marB="0" anchor="ctr"/>
                </a:tc>
                <a:extLst>
                  <a:ext uri="{0D108BD9-81ED-4DB2-BD59-A6C34878D82A}">
                    <a16:rowId xmlns:a16="http://schemas.microsoft.com/office/drawing/2014/main" val="3844535205"/>
                  </a:ext>
                </a:extLst>
              </a:tr>
              <a:tr h="189518">
                <a:tc>
                  <a:txBody>
                    <a:bodyPr/>
                    <a:lstStyle/>
                    <a:p>
                      <a:pPr marL="0" marR="0">
                        <a:lnSpc>
                          <a:spcPct val="107000"/>
                        </a:lnSpc>
                        <a:spcAft>
                          <a:spcPts val="800"/>
                        </a:spcAft>
                        <a:buNone/>
                      </a:pPr>
                      <a:r>
                        <a:rPr lang="en-US" sz="1100" b="1" dirty="0">
                          <a:effectLst/>
                        </a:rPr>
                        <a:t>      Fresh mushrooms</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47.0%</a:t>
                      </a:r>
                    </a:p>
                  </a:txBody>
                  <a:tcPr marL="7620" marR="7620" marT="7620" marB="0" anchor="ctr"/>
                </a:tc>
                <a:tc>
                  <a:txBody>
                    <a:bodyPr/>
                    <a:lstStyle/>
                    <a:p>
                      <a:pPr algn="ctr" fontAlgn="ctr">
                        <a:buNone/>
                      </a:pPr>
                      <a:r>
                        <a:rPr lang="en-US" sz="1050" b="0" i="0" u="none" strike="noStrike" dirty="0">
                          <a:effectLst/>
                          <a:latin typeface="+mn-lt"/>
                        </a:rPr>
                        <a:t>-0.6%</a:t>
                      </a:r>
                    </a:p>
                  </a:txBody>
                  <a:tcPr marL="7620" marR="7620" marT="7620" marB="0" anchor="ctr"/>
                </a:tc>
                <a:tc>
                  <a:txBody>
                    <a:bodyPr/>
                    <a:lstStyle/>
                    <a:p>
                      <a:pPr algn="ctr" fontAlgn="ctr">
                        <a:buNone/>
                      </a:pPr>
                      <a:r>
                        <a:rPr lang="en-US" sz="1050" b="0" i="0" u="none" strike="noStrike" dirty="0">
                          <a:effectLst/>
                          <a:latin typeface="+mn-lt"/>
                        </a:rPr>
                        <a:t>-2.0%</a:t>
                      </a:r>
                    </a:p>
                  </a:txBody>
                  <a:tcPr marL="7620" marR="7620" marT="7620" marB="0" anchor="ctr"/>
                </a:tc>
                <a:extLst>
                  <a:ext uri="{0D108BD9-81ED-4DB2-BD59-A6C34878D82A}">
                    <a16:rowId xmlns:a16="http://schemas.microsoft.com/office/drawing/2014/main" val="4066946077"/>
                  </a:ext>
                </a:extLst>
              </a:tr>
              <a:tr h="189518">
                <a:tc>
                  <a:txBody>
                    <a:bodyPr/>
                    <a:lstStyle/>
                    <a:p>
                      <a:pPr marL="0" marR="0">
                        <a:lnSpc>
                          <a:spcPct val="107000"/>
                        </a:lnSpc>
                        <a:spcAft>
                          <a:spcPts val="800"/>
                        </a:spcAft>
                        <a:buNone/>
                      </a:pPr>
                      <a:r>
                        <a:rPr lang="en-US" sz="1100" b="0" dirty="0">
                          <a:effectLst/>
                        </a:rPr>
                        <a:t>        White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34.1%</a:t>
                      </a:r>
                    </a:p>
                  </a:txBody>
                  <a:tcPr marL="7620" marR="7620" marT="7620" marB="0" anchor="ctr"/>
                </a:tc>
                <a:tc>
                  <a:txBody>
                    <a:bodyPr/>
                    <a:lstStyle/>
                    <a:p>
                      <a:pPr algn="ctr" fontAlgn="ctr">
                        <a:buNone/>
                      </a:pPr>
                      <a:r>
                        <a:rPr lang="en-US" sz="1050" b="0" i="0" u="none" strike="noStrike" dirty="0">
                          <a:effectLst/>
                          <a:latin typeface="+mn-lt"/>
                        </a:rPr>
                        <a:t>-1.1%</a:t>
                      </a:r>
                    </a:p>
                  </a:txBody>
                  <a:tcPr marL="7620" marR="7620" marT="7620" marB="0" anchor="ctr"/>
                </a:tc>
                <a:tc>
                  <a:txBody>
                    <a:bodyPr/>
                    <a:lstStyle/>
                    <a:p>
                      <a:pPr algn="ctr" fontAlgn="ctr">
                        <a:buNone/>
                      </a:pPr>
                      <a:r>
                        <a:rPr lang="en-US" sz="1050" b="0" i="0" u="none" strike="noStrike" dirty="0">
                          <a:effectLst/>
                          <a:latin typeface="+mn-lt"/>
                        </a:rPr>
                        <a:t>-2.2%</a:t>
                      </a:r>
                    </a:p>
                  </a:txBody>
                  <a:tcPr marL="7620" marR="7620" marT="7620" marB="0" anchor="ctr"/>
                </a:tc>
                <a:extLst>
                  <a:ext uri="{0D108BD9-81ED-4DB2-BD59-A6C34878D82A}">
                    <a16:rowId xmlns:a16="http://schemas.microsoft.com/office/drawing/2014/main" val="1747121969"/>
                  </a:ext>
                </a:extLst>
              </a:tr>
              <a:tr h="189518">
                <a:tc>
                  <a:txBody>
                    <a:bodyPr/>
                    <a:lstStyle/>
                    <a:p>
                      <a:pPr marL="0" marR="0">
                        <a:lnSpc>
                          <a:spcPct val="107000"/>
                        </a:lnSpc>
                        <a:spcAft>
                          <a:spcPts val="800"/>
                        </a:spcAft>
                        <a:buNone/>
                      </a:pPr>
                      <a:r>
                        <a:rPr lang="en-US" sz="1100" b="0" dirty="0">
                          <a:effectLst/>
                        </a:rPr>
                        <a:t>        Crimini/brown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24.7%</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extLst>
                  <a:ext uri="{0D108BD9-81ED-4DB2-BD59-A6C34878D82A}">
                    <a16:rowId xmlns:a16="http://schemas.microsoft.com/office/drawing/2014/main" val="1850616175"/>
                  </a:ext>
                </a:extLst>
              </a:tr>
              <a:tr h="189518">
                <a:tc>
                  <a:txBody>
                    <a:bodyPr/>
                    <a:lstStyle/>
                    <a:p>
                      <a:pPr marL="0" marR="0">
                        <a:lnSpc>
                          <a:spcPct val="107000"/>
                        </a:lnSpc>
                        <a:spcAft>
                          <a:spcPts val="800"/>
                        </a:spcAft>
                        <a:buNone/>
                      </a:pPr>
                      <a:r>
                        <a:rPr lang="en-US" sz="1100" b="0" dirty="0">
                          <a:effectLst/>
                        </a:rPr>
                        <a:t>        Portabella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7.9%</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-1.1%</a:t>
                      </a:r>
                    </a:p>
                  </a:txBody>
                  <a:tcPr marL="7620" marR="7620" marT="7620" marB="0" anchor="ctr"/>
                </a:tc>
                <a:extLst>
                  <a:ext uri="{0D108BD9-81ED-4DB2-BD59-A6C34878D82A}">
                    <a16:rowId xmlns:a16="http://schemas.microsoft.com/office/drawing/2014/main" val="2162102935"/>
                  </a:ext>
                </a:extLst>
              </a:tr>
              <a:tr h="189518">
                <a:tc>
                  <a:txBody>
                    <a:bodyPr/>
                    <a:lstStyle/>
                    <a:p>
                      <a:pPr marL="0" marR="0">
                        <a:lnSpc>
                          <a:spcPct val="107000"/>
                        </a:lnSpc>
                        <a:spcAft>
                          <a:spcPts val="800"/>
                        </a:spcAft>
                        <a:buNone/>
                      </a:pPr>
                      <a:r>
                        <a:rPr lang="en-US" sz="1100" b="0" dirty="0">
                          <a:effectLst/>
                        </a:rPr>
                        <a:t>        Random weight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6.2%</a:t>
                      </a:r>
                    </a:p>
                  </a:txBody>
                  <a:tcPr marL="7620" marR="7620" marT="7620" marB="0" anchor="ctr"/>
                </a:tc>
                <a:tc>
                  <a:txBody>
                    <a:bodyPr/>
                    <a:lstStyle/>
                    <a:p>
                      <a:pPr algn="ctr" fontAlgn="ctr">
                        <a:buNone/>
                      </a:pPr>
                      <a:r>
                        <a:rPr lang="en-US" sz="1050" b="0" i="0" u="none" strike="noStrike" dirty="0">
                          <a:effectLst/>
                          <a:latin typeface="+mn-lt"/>
                        </a:rPr>
                        <a:t>-0.9%</a:t>
                      </a:r>
                    </a:p>
                  </a:txBody>
                  <a:tcPr marL="7620" marR="7620" marT="7620" marB="0" anchor="ctr"/>
                </a:tc>
                <a:tc>
                  <a:txBody>
                    <a:bodyPr/>
                    <a:lstStyle/>
                    <a:p>
                      <a:pPr algn="ctr" fontAlgn="ctr">
                        <a:buNone/>
                      </a:pPr>
                      <a:r>
                        <a:rPr lang="en-US" sz="1050" b="0" i="0" u="none" strike="noStrike" dirty="0">
                          <a:effectLst/>
                          <a:latin typeface="+mn-lt"/>
                        </a:rPr>
                        <a:t>-1.4%</a:t>
                      </a:r>
                    </a:p>
                  </a:txBody>
                  <a:tcPr marL="7620" marR="7620" marT="7620" marB="0" anchor="ctr"/>
                </a:tc>
                <a:extLst>
                  <a:ext uri="{0D108BD9-81ED-4DB2-BD59-A6C34878D82A}">
                    <a16:rowId xmlns:a16="http://schemas.microsoft.com/office/drawing/2014/main" val="2111207107"/>
                  </a:ext>
                </a:extLst>
              </a:tr>
              <a:tr h="189518">
                <a:tc>
                  <a:txBody>
                    <a:bodyPr/>
                    <a:lstStyle/>
                    <a:p>
                      <a:pPr marL="0" marR="0">
                        <a:lnSpc>
                          <a:spcPct val="107000"/>
                        </a:lnSpc>
                        <a:spcAft>
                          <a:spcPts val="800"/>
                        </a:spcAft>
                        <a:buNone/>
                      </a:pPr>
                      <a:r>
                        <a:rPr lang="en-US" sz="1100" b="0" dirty="0">
                          <a:effectLst/>
                        </a:rPr>
                        <a:t>        Shiitake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2.9%</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extLst>
                  <a:ext uri="{0D108BD9-81ED-4DB2-BD59-A6C34878D82A}">
                    <a16:rowId xmlns:a16="http://schemas.microsoft.com/office/drawing/2014/main" val="573584241"/>
                  </a:ext>
                </a:extLst>
              </a:tr>
              <a:tr h="189518">
                <a:tc>
                  <a:txBody>
                    <a:bodyPr/>
                    <a:lstStyle/>
                    <a:p>
                      <a:pPr marL="0" marR="0">
                        <a:lnSpc>
                          <a:spcPct val="107000"/>
                        </a:lnSpc>
                        <a:spcAft>
                          <a:spcPts val="800"/>
                        </a:spcAft>
                        <a:buNone/>
                      </a:pPr>
                      <a:r>
                        <a:rPr lang="en-US" sz="1100" b="0" dirty="0">
                          <a:effectLst/>
                        </a:rPr>
                        <a:t>        Mixed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1.0%</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extLst>
                  <a:ext uri="{0D108BD9-81ED-4DB2-BD59-A6C34878D82A}">
                    <a16:rowId xmlns:a16="http://schemas.microsoft.com/office/drawing/2014/main" val="3381323526"/>
                  </a:ext>
                </a:extLst>
              </a:tr>
              <a:tr h="189518">
                <a:tc>
                  <a:txBody>
                    <a:bodyPr/>
                    <a:lstStyle/>
                    <a:p>
                      <a:pPr marL="0" marR="0">
                        <a:lnSpc>
                          <a:spcPct val="107000"/>
                        </a:lnSpc>
                        <a:spcAft>
                          <a:spcPts val="800"/>
                        </a:spcAft>
                        <a:buNone/>
                      </a:pPr>
                      <a:r>
                        <a:rPr lang="en-US" sz="1100" b="0" dirty="0">
                          <a:effectLst/>
                        </a:rPr>
                        <a:t>        All other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1.0%</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extLst>
                  <a:ext uri="{0D108BD9-81ED-4DB2-BD59-A6C34878D82A}">
                    <a16:rowId xmlns:a16="http://schemas.microsoft.com/office/drawing/2014/main" val="4138195637"/>
                  </a:ext>
                </a:extLst>
              </a:tr>
              <a:tr h="189518">
                <a:tc>
                  <a:txBody>
                    <a:bodyPr/>
                    <a:lstStyle/>
                    <a:p>
                      <a:pPr marL="0" marR="0">
                        <a:lnSpc>
                          <a:spcPct val="107000"/>
                        </a:lnSpc>
                        <a:spcAft>
                          <a:spcPts val="800"/>
                        </a:spcAft>
                        <a:buNone/>
                      </a:pPr>
                      <a:r>
                        <a:rPr lang="en-US" sz="1100" b="0" dirty="0">
                          <a:effectLst/>
                        </a:rPr>
                        <a:t>        Oyster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0.5%</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extLst>
                  <a:ext uri="{0D108BD9-81ED-4DB2-BD59-A6C34878D82A}">
                    <a16:rowId xmlns:a16="http://schemas.microsoft.com/office/drawing/2014/main" val="930409760"/>
                  </a:ext>
                </a:extLst>
              </a:tr>
              <a:tr h="189518">
                <a:tc>
                  <a:txBody>
                    <a:bodyPr/>
                    <a:lstStyle/>
                    <a:p>
                      <a:pPr marL="0" marR="0">
                        <a:lnSpc>
                          <a:spcPct val="107000"/>
                        </a:lnSpc>
                        <a:spcAft>
                          <a:spcPts val="800"/>
                        </a:spcAft>
                        <a:buNone/>
                      </a:pPr>
                      <a:r>
                        <a:rPr lang="en-US" sz="1100" b="0" dirty="0">
                          <a:effectLst/>
                        </a:rPr>
                        <a:t>        Chanterelle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0.3%</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 --</a:t>
                      </a:r>
                    </a:p>
                  </a:txBody>
                  <a:tcPr marL="7620" marR="7620" marT="7620" marB="0" anchor="ctr"/>
                </a:tc>
                <a:extLst>
                  <a:ext uri="{0D108BD9-81ED-4DB2-BD59-A6C34878D82A}">
                    <a16:rowId xmlns:a16="http://schemas.microsoft.com/office/drawing/2014/main" val="2188854521"/>
                  </a:ext>
                </a:extLst>
              </a:tr>
            </a:tbl>
          </a:graphicData>
        </a:graphic>
      </p:graphicFrame>
      <p:sp>
        <p:nvSpPr>
          <p:cNvPr id="15" name="TextBox 14">
            <a:extLst>
              <a:ext uri="{FF2B5EF4-FFF2-40B4-BE49-F238E27FC236}">
                <a16:creationId xmlns:a16="http://schemas.microsoft.com/office/drawing/2014/main" id="{6BA2F921-C89D-D7EC-AA02-9ED72D21D52A}"/>
              </a:ext>
            </a:extLst>
          </p:cNvPr>
          <p:cNvSpPr txBox="1"/>
          <p:nvPr/>
        </p:nvSpPr>
        <p:spPr>
          <a:xfrm>
            <a:off x="366577" y="6245033"/>
            <a:ext cx="6094520" cy="231666"/>
          </a:xfrm>
          <a:prstGeom prst="rect">
            <a:avLst/>
          </a:prstGeom>
          <a:noFill/>
        </p:spPr>
        <p:txBody>
          <a:bodyPr wrap="square">
            <a:spAutoFit/>
          </a:bodyPr>
          <a:lstStyle/>
          <a:p>
            <a:pPr marL="0" marR="0">
              <a:lnSpc>
                <a:spcPct val="107000"/>
              </a:lnSpc>
              <a:spcAft>
                <a:spcPts val="800"/>
              </a:spcAft>
              <a:buNone/>
            </a:pPr>
            <a:r>
              <a:rPr lang="en-US" sz="9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rPr>
              <a:t>Source: Circana, Integrated Fresh Household Panel, All Outlets, 52 weeks ending 3/22/2026</a:t>
            </a:r>
            <a:endParaRPr lang="en-US" sz="11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endParaRPr>
          </a:p>
        </p:txBody>
      </p:sp>
      <p:sp>
        <p:nvSpPr>
          <p:cNvPr id="16" name="Footer Placeholder 15">
            <a:extLst>
              <a:ext uri="{FF2B5EF4-FFF2-40B4-BE49-F238E27FC236}">
                <a16:creationId xmlns:a16="http://schemas.microsoft.com/office/drawing/2014/main" id="{BB857C4F-1DC2-CA0A-83D5-A70ADF78B6F5}"/>
              </a:ext>
            </a:extLst>
          </p:cNvPr>
          <p:cNvSpPr>
            <a:spLocks noGrp="1"/>
          </p:cNvSpPr>
          <p:nvPr>
            <p:ph type="ftr" sz="quarter" idx="11"/>
          </p:nvPr>
        </p:nvSpPr>
        <p:spPr>
          <a:xfrm>
            <a:off x="345145" y="6405069"/>
            <a:ext cx="5750855" cy="365125"/>
          </a:xfrm>
        </p:spPr>
        <p:txBody>
          <a:bodyPr/>
          <a:lstStyle/>
          <a:p>
            <a:pPr algn="l"/>
            <a:r>
              <a:rPr lang="en-US" sz="900" dirty="0">
                <a:solidFill>
                  <a:schemeClr val="tx1">
                    <a:lumMod val="85000"/>
                    <a:lumOff val="15000"/>
                  </a:schemeClr>
                </a:solidFill>
                <a:latin typeface="Libre Franklin" pitchFamily="2" charset="0"/>
              </a:rPr>
              <a:t>Q2 2025 – Q1 2026 Fresh Mushroom Category Engagement Review</a:t>
            </a:r>
          </a:p>
        </p:txBody>
      </p:sp>
      <p:sp>
        <p:nvSpPr>
          <p:cNvPr id="17" name="Slide Number Placeholder 16">
            <a:extLst>
              <a:ext uri="{FF2B5EF4-FFF2-40B4-BE49-F238E27FC236}">
                <a16:creationId xmlns:a16="http://schemas.microsoft.com/office/drawing/2014/main" id="{262B309D-F860-92DF-8B47-95BD680E699A}"/>
              </a:ext>
            </a:extLst>
          </p:cNvPr>
          <p:cNvSpPr>
            <a:spLocks noGrp="1"/>
          </p:cNvSpPr>
          <p:nvPr>
            <p:ph type="sldNum" sz="quarter" idx="12"/>
          </p:nvPr>
        </p:nvSpPr>
        <p:spPr>
          <a:xfrm>
            <a:off x="8932787" y="6492875"/>
            <a:ext cx="3214823" cy="365125"/>
          </a:xfrm>
        </p:spPr>
        <p:txBody>
          <a:bodyPr/>
          <a:lstStyle/>
          <a:p>
            <a:fld id="{EFE71E98-A417-4ECC-ACEB-C0490C20DB04}" type="slidenum">
              <a:rPr lang="en-US" sz="900" smtClean="0">
                <a:latin typeface="Libre Franklin" pitchFamily="2" charset="0"/>
              </a:rPr>
              <a:t>2</a:t>
            </a:fld>
            <a:endParaRPr lang="en-US" sz="900" dirty="0">
              <a:latin typeface="Libre Franklin" pitchFamily="2" charset="0"/>
            </a:endParaRPr>
          </a:p>
        </p:txBody>
      </p:sp>
      <p:pic>
        <p:nvPicPr>
          <p:cNvPr id="19" name="Picture 18">
            <a:extLst>
              <a:ext uri="{FF2B5EF4-FFF2-40B4-BE49-F238E27FC236}">
                <a16:creationId xmlns:a16="http://schemas.microsoft.com/office/drawing/2014/main" id="{2116C7A8-F896-FD63-72DF-0C588FD702E1}"/>
              </a:ext>
            </a:extLst>
          </p:cNvPr>
          <p:cNvPicPr>
            <a:picLocks noChangeAspect="1"/>
          </p:cNvPicPr>
          <p:nvPr/>
        </p:nvPicPr>
        <p:blipFill>
          <a:blip r:embed="rId3"/>
          <a:srcRect/>
          <a:stretch/>
        </p:blipFill>
        <p:spPr>
          <a:xfrm>
            <a:off x="10564278" y="6134100"/>
            <a:ext cx="1444811" cy="541804"/>
          </a:xfrm>
          <a:prstGeom prst="rect">
            <a:avLst/>
          </a:prstGeom>
        </p:spPr>
      </p:pic>
    </p:spTree>
    <p:extLst>
      <p:ext uri="{BB962C8B-B14F-4D97-AF65-F5344CB8AC3E}">
        <p14:creationId xmlns:p14="http://schemas.microsoft.com/office/powerpoint/2010/main" val="86780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860B8-9108-C42A-91C6-910690AAFC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29DAFB-0ACE-8631-37FB-51B3123C2D0C}"/>
              </a:ext>
            </a:extLst>
          </p:cNvPr>
          <p:cNvSpPr txBox="1"/>
          <p:nvPr/>
        </p:nvSpPr>
        <p:spPr>
          <a:xfrm>
            <a:off x="345997" y="394247"/>
            <a:ext cx="8813142" cy="2036455"/>
          </a:xfrm>
          <a:prstGeom prst="rect">
            <a:avLst/>
          </a:prstGeom>
          <a:noFill/>
        </p:spPr>
        <p:txBody>
          <a:bodyPr wrap="square" rtlCol="0">
            <a:spAutoFit/>
          </a:bodyPr>
          <a:lstStyle/>
          <a:p>
            <a:pPr>
              <a:spcAft>
                <a:spcPts val="600"/>
              </a:spcAft>
            </a:pPr>
            <a:r>
              <a:rPr lang="en-US" sz="2400" b="1" dirty="0">
                <a:solidFill>
                  <a:schemeClr val="tx2"/>
                </a:solidFill>
                <a:latin typeface="Libre Franklin" pitchFamily="2" charset="0"/>
                <a:ea typeface="Open Sans Extrabold" panose="020B0606030504020204" pitchFamily="34" charset="0"/>
                <a:cs typeface="Open Sans Extrabold" panose="020B0606030504020204" pitchFamily="34" charset="0"/>
              </a:rPr>
              <a:t>Mushroom Trips per Buyer at Retail </a:t>
            </a:r>
          </a:p>
          <a:p>
            <a:pPr>
              <a:spcAft>
                <a:spcPts val="600"/>
              </a:spcAft>
            </a:pPr>
            <a:r>
              <a:rPr lang="en-US" sz="1050" dirty="0">
                <a:latin typeface="Libre Franklin" pitchFamily="2" charset="0"/>
                <a:ea typeface="Open Sans Light" panose="020B0306030504020204" pitchFamily="34" charset="0"/>
                <a:cs typeface="Open Sans Light" panose="020B0306030504020204" pitchFamily="34" charset="0"/>
              </a:rPr>
              <a:t>Consumers continue to purchase fresh mushrooms an average of seven to eight times per year. </a:t>
            </a:r>
          </a:p>
          <a:p>
            <a:pPr marL="171450" indent="-171450">
              <a:spcAft>
                <a:spcPts val="2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The average number of trips across light, medium and heavy buyers was 7.5, virtually unchanged from 7.6 in 2025. </a:t>
            </a:r>
          </a:p>
          <a:p>
            <a:pPr marL="171450" indent="-171450">
              <a:spcAft>
                <a:spcPts val="2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This is also very similar to the trip average seen between 2022 and 2025. </a:t>
            </a:r>
          </a:p>
          <a:p>
            <a:pPr marL="171450" indent="-171450">
              <a:spcAft>
                <a:spcPts val="2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Because of the small base (7.6 trips), the 0.3 decrease in trips equates to a loss of 4.3%. </a:t>
            </a:r>
          </a:p>
          <a:p>
            <a:pPr marL="171450" indent="-171450">
              <a:spcAft>
                <a:spcPts val="2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White mushrooms were purchased the most frequently, but trips declined by 3.9%. This is the largest decrease across all commonly purchased types. Shiitake and chanterelle mushrooms also had substantial declines, but have much lower penetration. </a:t>
            </a:r>
          </a:p>
          <a:p>
            <a:pPr marL="171450" indent="-171450">
              <a:spcAft>
                <a:spcPts val="2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Crimini/brown mushrooms, that had enjoyed trip stability for a number of years, also lost a little ground. </a:t>
            </a:r>
          </a:p>
          <a:p>
            <a:pPr marL="171450" indent="-171450">
              <a:spcAft>
                <a:spcPts val="2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Most specialty mushrooms were purchased just once or twice a year. </a:t>
            </a:r>
          </a:p>
        </p:txBody>
      </p:sp>
      <p:sp>
        <p:nvSpPr>
          <p:cNvPr id="15" name="TextBox 14">
            <a:extLst>
              <a:ext uri="{FF2B5EF4-FFF2-40B4-BE49-F238E27FC236}">
                <a16:creationId xmlns:a16="http://schemas.microsoft.com/office/drawing/2014/main" id="{B1F7A160-7A1C-2125-8BA0-98D74C4B16BD}"/>
              </a:ext>
            </a:extLst>
          </p:cNvPr>
          <p:cNvSpPr txBox="1"/>
          <p:nvPr/>
        </p:nvSpPr>
        <p:spPr>
          <a:xfrm>
            <a:off x="333958" y="6162290"/>
            <a:ext cx="6094520" cy="254750"/>
          </a:xfrm>
          <a:prstGeom prst="rect">
            <a:avLst/>
          </a:prstGeom>
          <a:noFill/>
        </p:spPr>
        <p:txBody>
          <a:bodyPr wrap="square">
            <a:spAutoFit/>
          </a:bodyPr>
          <a:lstStyle/>
          <a:p>
            <a:pPr marL="0" marR="0">
              <a:lnSpc>
                <a:spcPct val="107000"/>
              </a:lnSpc>
              <a:spcAft>
                <a:spcPts val="800"/>
              </a:spcAft>
              <a:buNone/>
            </a:pPr>
            <a:r>
              <a:rPr lang="en-US" sz="10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rPr>
              <a:t>Source: Circana, Integrated Fresh Household Panel, all outlets, 52 weeks ending 3/22/2026</a:t>
            </a:r>
            <a:endParaRPr lang="en-US" sz="12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endParaRPr>
          </a:p>
        </p:txBody>
      </p:sp>
      <p:sp>
        <p:nvSpPr>
          <p:cNvPr id="16" name="Footer Placeholder 15">
            <a:extLst>
              <a:ext uri="{FF2B5EF4-FFF2-40B4-BE49-F238E27FC236}">
                <a16:creationId xmlns:a16="http://schemas.microsoft.com/office/drawing/2014/main" id="{6A4D9566-1B65-2B4B-0318-30D3F0CDB3A6}"/>
              </a:ext>
            </a:extLst>
          </p:cNvPr>
          <p:cNvSpPr>
            <a:spLocks noGrp="1"/>
          </p:cNvSpPr>
          <p:nvPr>
            <p:ph type="ftr" sz="quarter" idx="11"/>
          </p:nvPr>
        </p:nvSpPr>
        <p:spPr>
          <a:xfrm>
            <a:off x="338853" y="6324600"/>
            <a:ext cx="4196545" cy="365125"/>
          </a:xfrm>
        </p:spPr>
        <p:txBody>
          <a:bodyPr/>
          <a:lstStyle/>
          <a:p>
            <a:pPr algn="l"/>
            <a:r>
              <a:rPr lang="en-US" sz="900" dirty="0">
                <a:solidFill>
                  <a:schemeClr val="tx1">
                    <a:lumMod val="85000"/>
                    <a:lumOff val="15000"/>
                  </a:schemeClr>
                </a:solidFill>
                <a:latin typeface="Libre Franklin" pitchFamily="2" charset="0"/>
              </a:rPr>
              <a:t>Q2 2025-Q1 2026 Fresh Mushroom Category Engagement Review</a:t>
            </a:r>
          </a:p>
        </p:txBody>
      </p:sp>
      <p:sp>
        <p:nvSpPr>
          <p:cNvPr id="17" name="Slide Number Placeholder 16">
            <a:extLst>
              <a:ext uri="{FF2B5EF4-FFF2-40B4-BE49-F238E27FC236}">
                <a16:creationId xmlns:a16="http://schemas.microsoft.com/office/drawing/2014/main" id="{46184A35-9B13-2C88-A144-5F08FFF6862F}"/>
              </a:ext>
            </a:extLst>
          </p:cNvPr>
          <p:cNvSpPr>
            <a:spLocks noGrp="1"/>
          </p:cNvSpPr>
          <p:nvPr>
            <p:ph type="sldNum" sz="quarter" idx="12"/>
          </p:nvPr>
        </p:nvSpPr>
        <p:spPr>
          <a:xfrm>
            <a:off x="8932787" y="6492875"/>
            <a:ext cx="3214823" cy="365125"/>
          </a:xfrm>
        </p:spPr>
        <p:txBody>
          <a:bodyPr/>
          <a:lstStyle/>
          <a:p>
            <a:fld id="{EFE71E98-A417-4ECC-ACEB-C0490C20DB04}" type="slidenum">
              <a:rPr lang="en-US" sz="900" smtClean="0">
                <a:latin typeface="Libre Franklin" pitchFamily="2" charset="0"/>
              </a:rPr>
              <a:t>3</a:t>
            </a:fld>
            <a:endParaRPr lang="en-US" sz="900" dirty="0">
              <a:latin typeface="Libre Franklin" pitchFamily="2" charset="0"/>
            </a:endParaRPr>
          </a:p>
        </p:txBody>
      </p:sp>
      <p:pic>
        <p:nvPicPr>
          <p:cNvPr id="19" name="Picture 18">
            <a:extLst>
              <a:ext uri="{FF2B5EF4-FFF2-40B4-BE49-F238E27FC236}">
                <a16:creationId xmlns:a16="http://schemas.microsoft.com/office/drawing/2014/main" id="{E0AD60FE-7939-825A-8B79-F732614321DD}"/>
              </a:ext>
            </a:extLst>
          </p:cNvPr>
          <p:cNvPicPr>
            <a:picLocks noChangeAspect="1"/>
          </p:cNvPicPr>
          <p:nvPr/>
        </p:nvPicPr>
        <p:blipFill>
          <a:blip r:embed="rId3"/>
          <a:srcRect/>
          <a:stretch/>
        </p:blipFill>
        <p:spPr>
          <a:xfrm>
            <a:off x="10564278" y="6134100"/>
            <a:ext cx="1444811" cy="541804"/>
          </a:xfrm>
          <a:prstGeom prst="rect">
            <a:avLst/>
          </a:prstGeom>
        </p:spPr>
      </p:pic>
      <p:graphicFrame>
        <p:nvGraphicFramePr>
          <p:cNvPr id="2" name="Table 1">
            <a:extLst>
              <a:ext uri="{FF2B5EF4-FFF2-40B4-BE49-F238E27FC236}">
                <a16:creationId xmlns:a16="http://schemas.microsoft.com/office/drawing/2014/main" id="{87D3A5AB-8845-53CC-B0BB-1882C556A50D}"/>
              </a:ext>
            </a:extLst>
          </p:cNvPr>
          <p:cNvGraphicFramePr>
            <a:graphicFrameLocks noGrp="1"/>
          </p:cNvGraphicFramePr>
          <p:nvPr>
            <p:extLst>
              <p:ext uri="{D42A27DB-BD31-4B8C-83A1-F6EECF244321}">
                <p14:modId xmlns:p14="http://schemas.microsoft.com/office/powerpoint/2010/main" val="238259844"/>
              </p:ext>
            </p:extLst>
          </p:nvPr>
        </p:nvGraphicFramePr>
        <p:xfrm>
          <a:off x="424580" y="2507452"/>
          <a:ext cx="10513656" cy="3165475"/>
        </p:xfrm>
        <a:graphic>
          <a:graphicData uri="http://schemas.openxmlformats.org/drawingml/2006/table">
            <a:tbl>
              <a:tblPr firstRow="1" firstCol="1" bandRow="1">
                <a:tableStyleId>{3B4B98B0-60AC-42C2-AFA5-B58CD77FA1E5}</a:tableStyleId>
              </a:tblPr>
              <a:tblGrid>
                <a:gridCol w="2863232">
                  <a:extLst>
                    <a:ext uri="{9D8B030D-6E8A-4147-A177-3AD203B41FA5}">
                      <a16:colId xmlns:a16="http://schemas.microsoft.com/office/drawing/2014/main" val="3151205784"/>
                    </a:ext>
                  </a:extLst>
                </a:gridCol>
                <a:gridCol w="1162744">
                  <a:extLst>
                    <a:ext uri="{9D8B030D-6E8A-4147-A177-3AD203B41FA5}">
                      <a16:colId xmlns:a16="http://schemas.microsoft.com/office/drawing/2014/main" val="3901978655"/>
                    </a:ext>
                  </a:extLst>
                </a:gridCol>
                <a:gridCol w="1385887">
                  <a:extLst>
                    <a:ext uri="{9D8B030D-6E8A-4147-A177-3AD203B41FA5}">
                      <a16:colId xmlns:a16="http://schemas.microsoft.com/office/drawing/2014/main" val="4084281948"/>
                    </a:ext>
                  </a:extLst>
                </a:gridCol>
                <a:gridCol w="1886167">
                  <a:extLst>
                    <a:ext uri="{9D8B030D-6E8A-4147-A177-3AD203B41FA5}">
                      <a16:colId xmlns:a16="http://schemas.microsoft.com/office/drawing/2014/main" val="2141517154"/>
                    </a:ext>
                  </a:extLst>
                </a:gridCol>
                <a:gridCol w="1478266">
                  <a:extLst>
                    <a:ext uri="{9D8B030D-6E8A-4147-A177-3AD203B41FA5}">
                      <a16:colId xmlns:a16="http://schemas.microsoft.com/office/drawing/2014/main" val="2102925645"/>
                    </a:ext>
                  </a:extLst>
                </a:gridCol>
                <a:gridCol w="1737360">
                  <a:extLst>
                    <a:ext uri="{9D8B030D-6E8A-4147-A177-3AD203B41FA5}">
                      <a16:colId xmlns:a16="http://schemas.microsoft.com/office/drawing/2014/main" val="1782546529"/>
                    </a:ext>
                  </a:extLst>
                </a:gridCol>
              </a:tblGrid>
              <a:tr h="548640">
                <a:tc>
                  <a:txBody>
                    <a:bodyPr/>
                    <a:lstStyle/>
                    <a:p>
                      <a:pPr marL="0" marR="0">
                        <a:lnSpc>
                          <a:spcPct val="107000"/>
                        </a:lnSpc>
                        <a:spcAft>
                          <a:spcPts val="800"/>
                        </a:spcAft>
                        <a:buNone/>
                      </a:pPr>
                      <a:r>
                        <a:rPr lang="en-US" sz="1100" dirty="0">
                          <a:solidFill>
                            <a:schemeClr val="bg1"/>
                          </a:solidFill>
                          <a:effectLst/>
                        </a:rPr>
                        <a:t>Product</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Trips per buyer per year</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Change in trips per buyer vs. last year</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Percentage change in trips per buyer vs.  Last year</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Change in trips per buyer vs. 2 YA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buNone/>
                      </a:pPr>
                      <a:r>
                        <a:rPr lang="en-US" sz="1100" dirty="0">
                          <a:solidFill>
                            <a:schemeClr val="bg1"/>
                          </a:solidFill>
                          <a:effectLst/>
                        </a:rPr>
                        <a:t>Percentage change in trips per buyer vs. 2YA</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3175407162"/>
                  </a:ext>
                </a:extLst>
              </a:tr>
              <a:tr h="201295">
                <a:tc>
                  <a:txBody>
                    <a:bodyPr/>
                    <a:lstStyle/>
                    <a:p>
                      <a:pPr marL="0" marR="0">
                        <a:lnSpc>
                          <a:spcPct val="107000"/>
                        </a:lnSpc>
                        <a:spcAft>
                          <a:spcPts val="800"/>
                        </a:spcAft>
                        <a:buNone/>
                      </a:pPr>
                      <a:r>
                        <a:rPr lang="en-US" sz="1100" b="0" dirty="0">
                          <a:effectLst/>
                        </a:rPr>
                        <a:t>Produce department</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86.4x</a:t>
                      </a:r>
                    </a:p>
                  </a:txBody>
                  <a:tcPr marL="7620" marR="7620" marT="7620" marB="0" anchor="ctr"/>
                </a:tc>
                <a:tc>
                  <a:txBody>
                    <a:bodyPr/>
                    <a:lstStyle/>
                    <a:p>
                      <a:pPr algn="ctr" fontAlgn="ctr">
                        <a:buNone/>
                      </a:pPr>
                      <a:r>
                        <a:rPr lang="en-US" sz="1050" b="0" i="0" u="none" strike="noStrike">
                          <a:effectLst/>
                          <a:latin typeface="+mn-lt"/>
                        </a:rPr>
                        <a:t>1.8</a:t>
                      </a:r>
                    </a:p>
                  </a:txBody>
                  <a:tcPr marL="7620" marR="7620" marT="7620" marB="0" anchor="ctr"/>
                </a:tc>
                <a:tc>
                  <a:txBody>
                    <a:bodyPr/>
                    <a:lstStyle/>
                    <a:p>
                      <a:pPr algn="ctr" fontAlgn="ctr">
                        <a:buNone/>
                      </a:pPr>
                      <a:r>
                        <a:rPr lang="en-US" sz="1050" b="0" i="0" u="none" strike="noStrike" dirty="0">
                          <a:effectLst/>
                          <a:latin typeface="+mn-lt"/>
                        </a:rPr>
                        <a:t>+2.1%</a:t>
                      </a:r>
                    </a:p>
                  </a:txBody>
                  <a:tcPr marL="7620" marR="7620" marT="7620" marB="0" anchor="ctr"/>
                </a:tc>
                <a:tc>
                  <a:txBody>
                    <a:bodyPr/>
                    <a:lstStyle/>
                    <a:p>
                      <a:pPr algn="ctr" fontAlgn="ctr">
                        <a:buNone/>
                      </a:pPr>
                      <a:r>
                        <a:rPr lang="en-US" sz="1050" b="0" i="0" u="none" strike="noStrike" dirty="0">
                          <a:effectLst/>
                          <a:latin typeface="+mn-lt"/>
                        </a:rPr>
                        <a:t>+4.5</a:t>
                      </a:r>
                    </a:p>
                  </a:txBody>
                  <a:tcPr marL="7620" marR="7620" marT="7620" marB="0" anchor="ctr"/>
                </a:tc>
                <a:tc>
                  <a:txBody>
                    <a:bodyPr/>
                    <a:lstStyle/>
                    <a:p>
                      <a:pPr algn="ctr" fontAlgn="ctr">
                        <a:buNone/>
                      </a:pPr>
                      <a:r>
                        <a:rPr lang="en-US" sz="1050" b="0" i="0" u="none" strike="noStrike" dirty="0">
                          <a:effectLst/>
                          <a:latin typeface="+mn-lt"/>
                        </a:rPr>
                        <a:t>+5.5%</a:t>
                      </a:r>
                    </a:p>
                  </a:txBody>
                  <a:tcPr marL="7620" marR="7620" marT="7620" marB="0" anchor="ctr"/>
                </a:tc>
                <a:extLst>
                  <a:ext uri="{0D108BD9-81ED-4DB2-BD59-A6C34878D82A}">
                    <a16:rowId xmlns:a16="http://schemas.microsoft.com/office/drawing/2014/main" val="3836517599"/>
                  </a:ext>
                </a:extLst>
              </a:tr>
              <a:tr h="201295">
                <a:tc>
                  <a:txBody>
                    <a:bodyPr/>
                    <a:lstStyle/>
                    <a:p>
                      <a:pPr marL="0" marR="0">
                        <a:lnSpc>
                          <a:spcPct val="107000"/>
                        </a:lnSpc>
                        <a:spcAft>
                          <a:spcPts val="800"/>
                        </a:spcAft>
                        <a:buNone/>
                      </a:pPr>
                      <a:r>
                        <a:rPr lang="en-US" sz="1100" b="0" dirty="0">
                          <a:effectLst/>
                        </a:rPr>
                        <a:t>  Fresh vegetables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57.5x</a:t>
                      </a:r>
                    </a:p>
                  </a:txBody>
                  <a:tcPr marL="7620" marR="7620" marT="7620" marB="0" anchor="ctr"/>
                </a:tc>
                <a:tc>
                  <a:txBody>
                    <a:bodyPr/>
                    <a:lstStyle/>
                    <a:p>
                      <a:pPr algn="ctr" fontAlgn="ctr">
                        <a:buNone/>
                      </a:pPr>
                      <a:r>
                        <a:rPr lang="en-US" sz="1050" b="0" i="0" u="none" strike="noStrike">
                          <a:effectLst/>
                          <a:latin typeface="+mn-lt"/>
                        </a:rPr>
                        <a:t>0.1</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+1.5</a:t>
                      </a:r>
                    </a:p>
                  </a:txBody>
                  <a:tcPr marL="7620" marR="7620" marT="7620" marB="0" anchor="ctr"/>
                </a:tc>
                <a:tc>
                  <a:txBody>
                    <a:bodyPr/>
                    <a:lstStyle/>
                    <a:p>
                      <a:pPr algn="ctr" fontAlgn="ctr">
                        <a:buNone/>
                      </a:pPr>
                      <a:r>
                        <a:rPr lang="en-US" sz="1050" b="0" i="0" u="none" strike="noStrike" dirty="0">
                          <a:effectLst/>
                          <a:latin typeface="+mn-lt"/>
                        </a:rPr>
                        <a:t>+2.8%</a:t>
                      </a:r>
                    </a:p>
                  </a:txBody>
                  <a:tcPr marL="7620" marR="7620" marT="7620" marB="0" anchor="ctr"/>
                </a:tc>
                <a:extLst>
                  <a:ext uri="{0D108BD9-81ED-4DB2-BD59-A6C34878D82A}">
                    <a16:rowId xmlns:a16="http://schemas.microsoft.com/office/drawing/2014/main" val="2484718505"/>
                  </a:ext>
                </a:extLst>
              </a:tr>
              <a:tr h="201295">
                <a:tc>
                  <a:txBody>
                    <a:bodyPr/>
                    <a:lstStyle/>
                    <a:p>
                      <a:pPr marL="0" marR="0">
                        <a:lnSpc>
                          <a:spcPct val="107000"/>
                        </a:lnSpc>
                        <a:spcAft>
                          <a:spcPts val="800"/>
                        </a:spcAft>
                        <a:buNone/>
                      </a:pPr>
                      <a:r>
                        <a:rPr lang="en-US" sz="1100" b="0" dirty="0">
                          <a:effectLst/>
                        </a:rPr>
                        <a:t>    Fresh cooking vegetables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21.7x</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+0.7</a:t>
                      </a:r>
                    </a:p>
                  </a:txBody>
                  <a:tcPr marL="7620" marR="7620" marT="7620" marB="0" anchor="ctr"/>
                </a:tc>
                <a:tc>
                  <a:txBody>
                    <a:bodyPr/>
                    <a:lstStyle/>
                    <a:p>
                      <a:pPr algn="ctr" fontAlgn="ctr">
                        <a:buNone/>
                      </a:pPr>
                      <a:r>
                        <a:rPr lang="en-US" sz="1050" b="0" i="0" u="none" strike="noStrike" dirty="0">
                          <a:effectLst/>
                          <a:latin typeface="+mn-lt"/>
                        </a:rPr>
                        <a:t>+3.1%</a:t>
                      </a:r>
                    </a:p>
                  </a:txBody>
                  <a:tcPr marL="7620" marR="7620" marT="7620" marB="0" anchor="ctr"/>
                </a:tc>
                <a:extLst>
                  <a:ext uri="{0D108BD9-81ED-4DB2-BD59-A6C34878D82A}">
                    <a16:rowId xmlns:a16="http://schemas.microsoft.com/office/drawing/2014/main" val="3118317482"/>
                  </a:ext>
                </a:extLst>
              </a:tr>
              <a:tr h="201295">
                <a:tc>
                  <a:txBody>
                    <a:bodyPr/>
                    <a:lstStyle/>
                    <a:p>
                      <a:pPr marL="0" marR="0">
                        <a:lnSpc>
                          <a:spcPct val="107000"/>
                        </a:lnSpc>
                        <a:spcAft>
                          <a:spcPts val="800"/>
                        </a:spcAft>
                        <a:buNone/>
                      </a:pPr>
                      <a:r>
                        <a:rPr lang="en-US" sz="1100" b="1" dirty="0">
                          <a:effectLst/>
                        </a:rPr>
                        <a:t>      Fresh mushrooms</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1" i="0" u="none" strike="noStrike" dirty="0">
                          <a:effectLst/>
                          <a:latin typeface="+mn-lt"/>
                        </a:rPr>
                        <a:t>7.5x</a:t>
                      </a:r>
                    </a:p>
                  </a:txBody>
                  <a:tcPr marL="7620" marR="7620" marT="7620" marB="0" anchor="ctr"/>
                </a:tc>
                <a:tc>
                  <a:txBody>
                    <a:bodyPr/>
                    <a:lstStyle/>
                    <a:p>
                      <a:pPr algn="ctr" fontAlgn="ctr">
                        <a:buNone/>
                      </a:pPr>
                      <a:r>
                        <a:rPr lang="en-US" sz="1050" b="1" i="0" u="none" strike="noStrike" dirty="0">
                          <a:effectLst/>
                          <a:latin typeface="+mn-lt"/>
                        </a:rPr>
                        <a:t>-0.3</a:t>
                      </a:r>
                    </a:p>
                  </a:txBody>
                  <a:tcPr marL="7620" marR="7620" marT="7620" marB="0" anchor="ctr"/>
                </a:tc>
                <a:tc>
                  <a:txBody>
                    <a:bodyPr/>
                    <a:lstStyle/>
                    <a:p>
                      <a:pPr algn="ctr" fontAlgn="ctr">
                        <a:buNone/>
                      </a:pPr>
                      <a:r>
                        <a:rPr lang="en-US" sz="1050" b="1" i="0" u="none" strike="noStrike" dirty="0">
                          <a:effectLst/>
                          <a:latin typeface="+mn-lt"/>
                        </a:rPr>
                        <a:t>-4.3%</a:t>
                      </a:r>
                    </a:p>
                  </a:txBody>
                  <a:tcPr marL="7620" marR="7620" marT="7620" marB="0" anchor="ctr"/>
                </a:tc>
                <a:tc>
                  <a:txBody>
                    <a:bodyPr/>
                    <a:lstStyle/>
                    <a:p>
                      <a:pPr algn="ctr" fontAlgn="ctr">
                        <a:buNone/>
                      </a:pPr>
                      <a:r>
                        <a:rPr lang="en-US" sz="1050" b="1" i="0" u="none" strike="noStrike" dirty="0">
                          <a:effectLst/>
                          <a:latin typeface="+mn-lt"/>
                        </a:rPr>
                        <a:t>-0.3</a:t>
                      </a:r>
                    </a:p>
                  </a:txBody>
                  <a:tcPr marL="7620" marR="7620" marT="7620" marB="0" anchor="ctr"/>
                </a:tc>
                <a:tc>
                  <a:txBody>
                    <a:bodyPr/>
                    <a:lstStyle/>
                    <a:p>
                      <a:pPr algn="ctr" fontAlgn="ctr">
                        <a:buNone/>
                      </a:pPr>
                      <a:r>
                        <a:rPr lang="en-US" sz="1050" b="1" i="0" u="none" strike="noStrike" dirty="0">
                          <a:effectLst/>
                          <a:latin typeface="+mn-lt"/>
                        </a:rPr>
                        <a:t>-3.6%</a:t>
                      </a:r>
                    </a:p>
                  </a:txBody>
                  <a:tcPr marL="7620" marR="7620" marT="7620" marB="0" anchor="ctr"/>
                </a:tc>
                <a:extLst>
                  <a:ext uri="{0D108BD9-81ED-4DB2-BD59-A6C34878D82A}">
                    <a16:rowId xmlns:a16="http://schemas.microsoft.com/office/drawing/2014/main" val="3194965280"/>
                  </a:ext>
                </a:extLst>
              </a:tr>
              <a:tr h="201295">
                <a:tc>
                  <a:txBody>
                    <a:bodyPr/>
                    <a:lstStyle/>
                    <a:p>
                      <a:pPr marL="0" marR="0">
                        <a:lnSpc>
                          <a:spcPct val="107000"/>
                        </a:lnSpc>
                        <a:spcAft>
                          <a:spcPts val="800"/>
                        </a:spcAft>
                        <a:buNone/>
                      </a:pPr>
                      <a:r>
                        <a:rPr lang="en-US" sz="1100" b="0" dirty="0">
                          <a:effectLst/>
                        </a:rPr>
                        <a:t>        White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5.4x</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-3.9%</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-4.0%</a:t>
                      </a:r>
                    </a:p>
                  </a:txBody>
                  <a:tcPr marL="7620" marR="7620" marT="7620" marB="0" anchor="ctr"/>
                </a:tc>
                <a:extLst>
                  <a:ext uri="{0D108BD9-81ED-4DB2-BD59-A6C34878D82A}">
                    <a16:rowId xmlns:a16="http://schemas.microsoft.com/office/drawing/2014/main" val="1750332666"/>
                  </a:ext>
                </a:extLst>
              </a:tr>
              <a:tr h="201295">
                <a:tc>
                  <a:txBody>
                    <a:bodyPr/>
                    <a:lstStyle/>
                    <a:p>
                      <a:pPr marL="0" marR="0">
                        <a:lnSpc>
                          <a:spcPct val="107000"/>
                        </a:lnSpc>
                        <a:spcAft>
                          <a:spcPts val="800"/>
                        </a:spcAft>
                        <a:buNone/>
                      </a:pPr>
                      <a:r>
                        <a:rPr lang="en-US" sz="1100" b="0" dirty="0">
                          <a:effectLst/>
                        </a:rPr>
                        <a:t>        Crimini/brown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4.6x</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-3.5%</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-2.2%</a:t>
                      </a:r>
                    </a:p>
                  </a:txBody>
                  <a:tcPr marL="7620" marR="7620" marT="7620" marB="0" anchor="ctr"/>
                </a:tc>
                <a:extLst>
                  <a:ext uri="{0D108BD9-81ED-4DB2-BD59-A6C34878D82A}">
                    <a16:rowId xmlns:a16="http://schemas.microsoft.com/office/drawing/2014/main" val="202519843"/>
                  </a:ext>
                </a:extLst>
              </a:tr>
              <a:tr h="201295">
                <a:tc>
                  <a:txBody>
                    <a:bodyPr/>
                    <a:lstStyle/>
                    <a:p>
                      <a:pPr marL="0" marR="0">
                        <a:lnSpc>
                          <a:spcPct val="107000"/>
                        </a:lnSpc>
                        <a:spcAft>
                          <a:spcPts val="800"/>
                        </a:spcAft>
                        <a:buNone/>
                      </a:pPr>
                      <a:r>
                        <a:rPr lang="en-US" sz="1100" b="0" dirty="0">
                          <a:effectLst/>
                        </a:rPr>
                        <a:t>        Portabella fresh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3.4x</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-4.0%</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+1.6%</a:t>
                      </a:r>
                    </a:p>
                  </a:txBody>
                  <a:tcPr marL="7620" marR="7620" marT="7620" marB="0" anchor="ctr"/>
                </a:tc>
                <a:extLst>
                  <a:ext uri="{0D108BD9-81ED-4DB2-BD59-A6C34878D82A}">
                    <a16:rowId xmlns:a16="http://schemas.microsoft.com/office/drawing/2014/main" val="1803621831"/>
                  </a:ext>
                </a:extLst>
              </a:tr>
              <a:tr h="201295">
                <a:tc>
                  <a:txBody>
                    <a:bodyPr/>
                    <a:lstStyle/>
                    <a:p>
                      <a:pPr marL="0" marR="0">
                        <a:lnSpc>
                          <a:spcPct val="107000"/>
                        </a:lnSpc>
                        <a:spcAft>
                          <a:spcPts val="800"/>
                        </a:spcAft>
                        <a:buNone/>
                      </a:pPr>
                      <a:r>
                        <a:rPr lang="en-US" sz="1100" b="0" dirty="0">
                          <a:effectLst/>
                        </a:rPr>
                        <a:t>        Random weight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2.0x</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-1.9%</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-3.5%</a:t>
                      </a:r>
                    </a:p>
                  </a:txBody>
                  <a:tcPr marL="7620" marR="7620" marT="7620" marB="0" anchor="ctr"/>
                </a:tc>
                <a:extLst>
                  <a:ext uri="{0D108BD9-81ED-4DB2-BD59-A6C34878D82A}">
                    <a16:rowId xmlns:a16="http://schemas.microsoft.com/office/drawing/2014/main" val="3114843327"/>
                  </a:ext>
                </a:extLst>
              </a:tr>
              <a:tr h="201295">
                <a:tc>
                  <a:txBody>
                    <a:bodyPr/>
                    <a:lstStyle/>
                    <a:p>
                      <a:pPr marL="0" marR="0">
                        <a:lnSpc>
                          <a:spcPct val="107000"/>
                        </a:lnSpc>
                        <a:spcAft>
                          <a:spcPts val="800"/>
                        </a:spcAft>
                        <a:buNone/>
                      </a:pPr>
                      <a:r>
                        <a:rPr lang="en-US" sz="1100" b="0" dirty="0">
                          <a:effectLst/>
                        </a:rPr>
                        <a:t>        Shiitake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2.9x</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tc>
                  <a:txBody>
                    <a:bodyPr/>
                    <a:lstStyle/>
                    <a:p>
                      <a:pPr algn="ctr" fontAlgn="ctr">
                        <a:buNone/>
                      </a:pPr>
                      <a:r>
                        <a:rPr lang="en-US" sz="1050" b="0" i="0" u="none" strike="noStrike" dirty="0">
                          <a:effectLst/>
                          <a:latin typeface="+mn-lt"/>
                        </a:rPr>
                        <a:t>-9.3%</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tc>
                  <a:txBody>
                    <a:bodyPr/>
                    <a:lstStyle/>
                    <a:p>
                      <a:pPr algn="ctr" fontAlgn="ctr">
                        <a:buNone/>
                      </a:pPr>
                      <a:r>
                        <a:rPr lang="en-US" sz="1050" b="0" i="0" u="none" strike="noStrike" dirty="0">
                          <a:effectLst/>
                          <a:latin typeface="+mn-lt"/>
                        </a:rPr>
                        <a:t>-9.8%</a:t>
                      </a:r>
                    </a:p>
                  </a:txBody>
                  <a:tcPr marL="7620" marR="7620" marT="7620" marB="0" anchor="ctr"/>
                </a:tc>
                <a:extLst>
                  <a:ext uri="{0D108BD9-81ED-4DB2-BD59-A6C34878D82A}">
                    <a16:rowId xmlns:a16="http://schemas.microsoft.com/office/drawing/2014/main" val="3791792140"/>
                  </a:ext>
                </a:extLst>
              </a:tr>
              <a:tr h="201295">
                <a:tc>
                  <a:txBody>
                    <a:bodyPr/>
                    <a:lstStyle/>
                    <a:p>
                      <a:pPr marL="0" marR="0">
                        <a:lnSpc>
                          <a:spcPct val="107000"/>
                        </a:lnSpc>
                        <a:spcAft>
                          <a:spcPts val="800"/>
                        </a:spcAft>
                        <a:buNone/>
                      </a:pPr>
                      <a:r>
                        <a:rPr lang="en-US" sz="1100" b="0" dirty="0">
                          <a:effectLst/>
                        </a:rPr>
                        <a:t>        Mixed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2.0x</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-8.5%</a:t>
                      </a:r>
                    </a:p>
                  </a:txBody>
                  <a:tcPr marL="7620" marR="7620" marT="7620" marB="0" anchor="ctr"/>
                </a:tc>
                <a:tc>
                  <a:txBody>
                    <a:bodyPr/>
                    <a:lstStyle/>
                    <a:p>
                      <a:pPr algn="ctr" fontAlgn="ctr">
                        <a:buNone/>
                      </a:pPr>
                      <a:r>
                        <a:rPr lang="en-US" sz="1050" b="0" i="0" u="none" strike="noStrike" dirty="0">
                          <a:effectLst/>
                          <a:latin typeface="+mn-lt"/>
                        </a:rPr>
                        <a:t>-0.4</a:t>
                      </a:r>
                    </a:p>
                  </a:txBody>
                  <a:tcPr marL="7620" marR="7620" marT="7620" marB="0" anchor="ctr"/>
                </a:tc>
                <a:tc>
                  <a:txBody>
                    <a:bodyPr/>
                    <a:lstStyle/>
                    <a:p>
                      <a:pPr algn="ctr" fontAlgn="ctr">
                        <a:buNone/>
                      </a:pPr>
                      <a:r>
                        <a:rPr lang="en-US" sz="1050" b="0" i="0" u="none" strike="noStrike" dirty="0">
                          <a:effectLst/>
                          <a:latin typeface="+mn-lt"/>
                        </a:rPr>
                        <a:t>-15.5%</a:t>
                      </a:r>
                    </a:p>
                  </a:txBody>
                  <a:tcPr marL="7620" marR="7620" marT="7620" marB="0" anchor="ctr"/>
                </a:tc>
                <a:extLst>
                  <a:ext uri="{0D108BD9-81ED-4DB2-BD59-A6C34878D82A}">
                    <a16:rowId xmlns:a16="http://schemas.microsoft.com/office/drawing/2014/main" val="2545498995"/>
                  </a:ext>
                </a:extLst>
              </a:tr>
              <a:tr h="201295">
                <a:tc>
                  <a:txBody>
                    <a:bodyPr/>
                    <a:lstStyle/>
                    <a:p>
                      <a:pPr marL="0" marR="0">
                        <a:lnSpc>
                          <a:spcPct val="107000"/>
                        </a:lnSpc>
                        <a:spcAft>
                          <a:spcPts val="800"/>
                        </a:spcAft>
                        <a:buNone/>
                      </a:pPr>
                      <a:r>
                        <a:rPr lang="en-US" sz="1100" b="0" dirty="0">
                          <a:effectLst/>
                        </a:rPr>
                        <a:t>        All other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1.9x</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+4.7%</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-0.8%</a:t>
                      </a:r>
                    </a:p>
                  </a:txBody>
                  <a:tcPr marL="7620" marR="7620" marT="7620" marB="0" anchor="ctr"/>
                </a:tc>
                <a:extLst>
                  <a:ext uri="{0D108BD9-81ED-4DB2-BD59-A6C34878D82A}">
                    <a16:rowId xmlns:a16="http://schemas.microsoft.com/office/drawing/2014/main" val="1068242790"/>
                  </a:ext>
                </a:extLst>
              </a:tr>
              <a:tr h="201295">
                <a:tc>
                  <a:txBody>
                    <a:bodyPr/>
                    <a:lstStyle/>
                    <a:p>
                      <a:pPr marL="0" marR="0">
                        <a:lnSpc>
                          <a:spcPct val="107000"/>
                        </a:lnSpc>
                        <a:spcAft>
                          <a:spcPts val="800"/>
                        </a:spcAft>
                        <a:buNone/>
                      </a:pPr>
                      <a:r>
                        <a:rPr lang="en-US" sz="1100" b="0" dirty="0">
                          <a:effectLst/>
                        </a:rPr>
                        <a:t>        Oyster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2.0x</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tc>
                  <a:txBody>
                    <a:bodyPr/>
                    <a:lstStyle/>
                    <a:p>
                      <a:pPr algn="ctr" fontAlgn="ctr">
                        <a:buNone/>
                      </a:pPr>
                      <a:r>
                        <a:rPr lang="en-US" sz="1050" b="0" i="0" u="none" strike="noStrike" dirty="0">
                          <a:effectLst/>
                          <a:latin typeface="+mn-lt"/>
                        </a:rPr>
                        <a:t>+14.5%</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tc>
                  <a:txBody>
                    <a:bodyPr/>
                    <a:lstStyle/>
                    <a:p>
                      <a:pPr algn="ctr" fontAlgn="ctr">
                        <a:buNone/>
                      </a:pPr>
                      <a:r>
                        <a:rPr lang="en-US" sz="1050" b="0" i="0" u="none" strike="noStrike" dirty="0">
                          <a:effectLst/>
                          <a:latin typeface="+mn-lt"/>
                        </a:rPr>
                        <a:t>+18.3%</a:t>
                      </a:r>
                    </a:p>
                  </a:txBody>
                  <a:tcPr marL="7620" marR="7620" marT="7620" marB="0" anchor="ctr"/>
                </a:tc>
                <a:extLst>
                  <a:ext uri="{0D108BD9-81ED-4DB2-BD59-A6C34878D82A}">
                    <a16:rowId xmlns:a16="http://schemas.microsoft.com/office/drawing/2014/main" val="1485976340"/>
                  </a:ext>
                </a:extLst>
              </a:tr>
              <a:tr h="201295">
                <a:tc>
                  <a:txBody>
                    <a:bodyPr/>
                    <a:lstStyle/>
                    <a:p>
                      <a:pPr marL="0" marR="0">
                        <a:lnSpc>
                          <a:spcPct val="107000"/>
                        </a:lnSpc>
                        <a:spcAft>
                          <a:spcPts val="800"/>
                        </a:spcAft>
                        <a:buNone/>
                      </a:pPr>
                      <a:r>
                        <a:rPr lang="en-US" sz="1100" b="0" dirty="0">
                          <a:effectLst/>
                        </a:rPr>
                        <a:t>        Chanterelle mushrooms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1.6x</a:t>
                      </a:r>
                    </a:p>
                  </a:txBody>
                  <a:tcPr marL="7620" marR="7620" marT="7620" marB="0" anchor="ctr"/>
                </a:tc>
                <a:tc>
                  <a:txBody>
                    <a:bodyPr/>
                    <a:lstStyle/>
                    <a:p>
                      <a:pPr algn="ctr" fontAlgn="ctr">
                        <a:buNone/>
                      </a:pPr>
                      <a:r>
                        <a:rPr lang="en-US" sz="1050" b="0" i="0" u="none" strike="noStrike" dirty="0">
                          <a:effectLst/>
                          <a:latin typeface="+mn-lt"/>
                        </a:rPr>
                        <a:t>-0.6</a:t>
                      </a:r>
                    </a:p>
                  </a:txBody>
                  <a:tcPr marL="7620" marR="7620" marT="7620" marB="0" anchor="ctr"/>
                </a:tc>
                <a:tc>
                  <a:txBody>
                    <a:bodyPr/>
                    <a:lstStyle/>
                    <a:p>
                      <a:pPr algn="ctr" fontAlgn="ctr">
                        <a:buNone/>
                      </a:pPr>
                      <a:r>
                        <a:rPr lang="en-US" sz="1050" b="0" i="0" u="none" strike="noStrike" dirty="0">
                          <a:effectLst/>
                          <a:latin typeface="+mn-lt"/>
                        </a:rPr>
                        <a:t>-28.6%</a:t>
                      </a:r>
                    </a:p>
                  </a:txBody>
                  <a:tcPr marL="7620" marR="7620" marT="7620" marB="0" anchor="ctr"/>
                </a:tc>
                <a:tc>
                  <a:txBody>
                    <a:bodyPr/>
                    <a:lstStyle/>
                    <a:p>
                      <a:pPr algn="ctr" fontAlgn="ctr">
                        <a:buNone/>
                      </a:pPr>
                      <a:r>
                        <a:rPr lang="en-US" sz="1050" b="0" i="0" u="none" strike="noStrike" dirty="0">
                          <a:effectLst/>
                          <a:latin typeface="+mn-lt"/>
                        </a:rPr>
                        <a:t> ---</a:t>
                      </a:r>
                    </a:p>
                  </a:txBody>
                  <a:tcPr marL="7620" marR="7620" marT="7620" marB="0" anchor="ctr"/>
                </a:tc>
                <a:tc>
                  <a:txBody>
                    <a:bodyPr/>
                    <a:lstStyle/>
                    <a:p>
                      <a:pPr algn="ctr" fontAlgn="ctr">
                        <a:buNone/>
                      </a:pPr>
                      <a:r>
                        <a:rPr lang="en-US" sz="1050" b="0" i="0" u="none" strike="noStrike" dirty="0">
                          <a:effectLst/>
                          <a:latin typeface="+mn-lt"/>
                        </a:rPr>
                        <a:t>-- </a:t>
                      </a:r>
                    </a:p>
                  </a:txBody>
                  <a:tcPr marL="7620" marR="7620" marT="7620" marB="0" anchor="ctr"/>
                </a:tc>
                <a:extLst>
                  <a:ext uri="{0D108BD9-81ED-4DB2-BD59-A6C34878D82A}">
                    <a16:rowId xmlns:a16="http://schemas.microsoft.com/office/drawing/2014/main" val="2207323898"/>
                  </a:ext>
                </a:extLst>
              </a:tr>
            </a:tbl>
          </a:graphicData>
        </a:graphic>
      </p:graphicFrame>
      <p:graphicFrame>
        <p:nvGraphicFramePr>
          <p:cNvPr id="4" name="Table 3">
            <a:extLst>
              <a:ext uri="{FF2B5EF4-FFF2-40B4-BE49-F238E27FC236}">
                <a16:creationId xmlns:a16="http://schemas.microsoft.com/office/drawing/2014/main" id="{3D36DA87-7077-AB4E-2288-72F1BFE3F7BB}"/>
              </a:ext>
            </a:extLst>
          </p:cNvPr>
          <p:cNvGraphicFramePr>
            <a:graphicFrameLocks noGrp="1"/>
          </p:cNvGraphicFramePr>
          <p:nvPr>
            <p:extLst>
              <p:ext uri="{D42A27DB-BD31-4B8C-83A1-F6EECF244321}">
                <p14:modId xmlns:p14="http://schemas.microsoft.com/office/powerpoint/2010/main" val="3168805166"/>
              </p:ext>
            </p:extLst>
          </p:nvPr>
        </p:nvGraphicFramePr>
        <p:xfrm>
          <a:off x="9367125" y="784764"/>
          <a:ext cx="2231846" cy="1469376"/>
        </p:xfrm>
        <a:graphic>
          <a:graphicData uri="http://schemas.openxmlformats.org/drawingml/2006/table">
            <a:tbl>
              <a:tblPr firstRow="1" firstCol="1" bandRow="1">
                <a:tableStyleId>{5C22544A-7EE6-4342-B048-85BDC9FD1C3A}</a:tableStyleId>
              </a:tblPr>
              <a:tblGrid>
                <a:gridCol w="585926">
                  <a:extLst>
                    <a:ext uri="{9D8B030D-6E8A-4147-A177-3AD203B41FA5}">
                      <a16:colId xmlns:a16="http://schemas.microsoft.com/office/drawing/2014/main" val="2971374408"/>
                    </a:ext>
                  </a:extLst>
                </a:gridCol>
                <a:gridCol w="1645920">
                  <a:extLst>
                    <a:ext uri="{9D8B030D-6E8A-4147-A177-3AD203B41FA5}">
                      <a16:colId xmlns:a16="http://schemas.microsoft.com/office/drawing/2014/main" val="1274444745"/>
                    </a:ext>
                  </a:extLst>
                </a:gridCol>
              </a:tblGrid>
              <a:tr h="271351">
                <a:tc>
                  <a:txBody>
                    <a:bodyPr/>
                    <a:lstStyle/>
                    <a:p>
                      <a:pPr marL="0" marR="0" algn="r">
                        <a:lnSpc>
                          <a:spcPct val="107000"/>
                        </a:lnSpc>
                        <a:spcAft>
                          <a:spcPts val="800"/>
                        </a:spcAft>
                        <a:buNone/>
                      </a:pPr>
                      <a:r>
                        <a:rPr lang="en-US" sz="1100" dirty="0">
                          <a:effectLst/>
                          <a:latin typeface="Libre Franklin" pitchFamily="2" charset="0"/>
                        </a:rPr>
                        <a:t>Year</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Annual trips per buyer</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90156283"/>
                  </a:ext>
                </a:extLst>
              </a:tr>
              <a:tr h="239605">
                <a:tc>
                  <a:txBody>
                    <a:bodyPr/>
                    <a:lstStyle/>
                    <a:p>
                      <a:pPr marL="0" marR="0" algn="r">
                        <a:lnSpc>
                          <a:spcPct val="107000"/>
                        </a:lnSpc>
                        <a:spcAft>
                          <a:spcPts val="800"/>
                        </a:spcAft>
                        <a:buNone/>
                      </a:pPr>
                      <a:r>
                        <a:rPr lang="en-US" sz="1100" dirty="0">
                          <a:effectLst/>
                          <a:latin typeface="Libre Franklin" pitchFamily="2" charset="0"/>
                        </a:rPr>
                        <a:t>2022</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7.9</a:t>
                      </a:r>
                    </a:p>
                  </a:txBody>
                  <a:tcPr marL="68580" marR="68580" marT="0" marB="0" anchor="ctr"/>
                </a:tc>
                <a:extLst>
                  <a:ext uri="{0D108BD9-81ED-4DB2-BD59-A6C34878D82A}">
                    <a16:rowId xmlns:a16="http://schemas.microsoft.com/office/drawing/2014/main" val="3101230475"/>
                  </a:ext>
                </a:extLst>
              </a:tr>
              <a:tr h="239605">
                <a:tc>
                  <a:txBody>
                    <a:bodyPr/>
                    <a:lstStyle/>
                    <a:p>
                      <a:pPr marL="0" marR="0" algn="r">
                        <a:lnSpc>
                          <a:spcPct val="107000"/>
                        </a:lnSpc>
                        <a:spcAft>
                          <a:spcPts val="800"/>
                        </a:spcAft>
                        <a:buNone/>
                      </a:pPr>
                      <a:r>
                        <a:rPr lang="en-US" sz="1100" dirty="0">
                          <a:effectLst/>
                          <a:latin typeface="Libre Franklin" pitchFamily="2" charset="0"/>
                        </a:rPr>
                        <a:t>2023</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7.7</a:t>
                      </a:r>
                    </a:p>
                  </a:txBody>
                  <a:tcPr marL="68580" marR="68580" marT="0" marB="0" anchor="ctr"/>
                </a:tc>
                <a:extLst>
                  <a:ext uri="{0D108BD9-81ED-4DB2-BD59-A6C34878D82A}">
                    <a16:rowId xmlns:a16="http://schemas.microsoft.com/office/drawing/2014/main" val="2605251873"/>
                  </a:ext>
                </a:extLst>
              </a:tr>
              <a:tr h="239605">
                <a:tc>
                  <a:txBody>
                    <a:bodyPr/>
                    <a:lstStyle/>
                    <a:p>
                      <a:pPr marL="0" marR="0" algn="r">
                        <a:lnSpc>
                          <a:spcPct val="107000"/>
                        </a:lnSpc>
                        <a:spcAft>
                          <a:spcPts val="800"/>
                        </a:spcAft>
                        <a:buNone/>
                      </a:pPr>
                      <a:r>
                        <a:rPr lang="en-US" sz="1100" dirty="0">
                          <a:effectLst/>
                          <a:latin typeface="Libre Franklin" pitchFamily="2" charset="0"/>
                        </a:rPr>
                        <a:t>2024</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7.8</a:t>
                      </a:r>
                    </a:p>
                  </a:txBody>
                  <a:tcPr marL="68580" marR="68580" marT="0" marB="0" anchor="ctr"/>
                </a:tc>
                <a:extLst>
                  <a:ext uri="{0D108BD9-81ED-4DB2-BD59-A6C34878D82A}">
                    <a16:rowId xmlns:a16="http://schemas.microsoft.com/office/drawing/2014/main" val="735354042"/>
                  </a:ext>
                </a:extLst>
              </a:tr>
              <a:tr h="239605">
                <a:tc>
                  <a:txBody>
                    <a:bodyPr/>
                    <a:lstStyle/>
                    <a:p>
                      <a:pPr marL="0" marR="0" algn="r">
                        <a:lnSpc>
                          <a:spcPct val="107000"/>
                        </a:lnSpc>
                        <a:spcAft>
                          <a:spcPts val="800"/>
                        </a:spcAft>
                        <a:buNone/>
                      </a:pPr>
                      <a:r>
                        <a:rPr lang="en-US" sz="1100" dirty="0">
                          <a:effectLst/>
                          <a:latin typeface="Libre Franklin" pitchFamily="2" charset="0"/>
                        </a:rPr>
                        <a:t>2025</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7.6</a:t>
                      </a:r>
                    </a:p>
                  </a:txBody>
                  <a:tcPr marL="68580" marR="68580" marT="0" marB="0" anchor="ctr"/>
                </a:tc>
                <a:extLst>
                  <a:ext uri="{0D108BD9-81ED-4DB2-BD59-A6C34878D82A}">
                    <a16:rowId xmlns:a16="http://schemas.microsoft.com/office/drawing/2014/main" val="3226344883"/>
                  </a:ext>
                </a:extLst>
              </a:tr>
              <a:tr h="239605">
                <a:tc>
                  <a:txBody>
                    <a:bodyPr/>
                    <a:lstStyle/>
                    <a:p>
                      <a:pPr marL="0" marR="0" algn="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Q1 ‘26</a:t>
                      </a: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7.5</a:t>
                      </a:r>
                    </a:p>
                  </a:txBody>
                  <a:tcPr marL="68580" marR="68580" marT="0" marB="0" anchor="ctr"/>
                </a:tc>
                <a:extLst>
                  <a:ext uri="{0D108BD9-81ED-4DB2-BD59-A6C34878D82A}">
                    <a16:rowId xmlns:a16="http://schemas.microsoft.com/office/drawing/2014/main" val="2637052901"/>
                  </a:ext>
                </a:extLst>
              </a:tr>
            </a:tbl>
          </a:graphicData>
        </a:graphic>
      </p:graphicFrame>
    </p:spTree>
    <p:extLst>
      <p:ext uri="{BB962C8B-B14F-4D97-AF65-F5344CB8AC3E}">
        <p14:creationId xmlns:p14="http://schemas.microsoft.com/office/powerpoint/2010/main" val="131492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624C1-8559-73D7-12C5-27DBC72000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D2C409-23B4-8E4D-4434-77EEC6F7F954}"/>
              </a:ext>
            </a:extLst>
          </p:cNvPr>
          <p:cNvSpPr txBox="1"/>
          <p:nvPr/>
        </p:nvSpPr>
        <p:spPr>
          <a:xfrm>
            <a:off x="366577" y="468723"/>
            <a:ext cx="8313079" cy="1849224"/>
          </a:xfrm>
          <a:prstGeom prst="rect">
            <a:avLst/>
          </a:prstGeom>
          <a:noFill/>
        </p:spPr>
        <p:txBody>
          <a:bodyPr wrap="square" rtlCol="0">
            <a:spAutoFit/>
          </a:bodyPr>
          <a:lstStyle/>
          <a:p>
            <a:pPr>
              <a:spcAft>
                <a:spcPts val="600"/>
              </a:spcAft>
            </a:pPr>
            <a:r>
              <a:rPr lang="en-US" sz="2400" b="1" dirty="0">
                <a:solidFill>
                  <a:schemeClr val="tx2"/>
                </a:solidFill>
                <a:latin typeface="Libre Franklin" pitchFamily="2" charset="0"/>
                <a:ea typeface="Open Sans Extrabold" panose="020B0606030504020204" pitchFamily="34" charset="0"/>
                <a:cs typeface="Open Sans Extrabold" panose="020B0606030504020204" pitchFamily="34" charset="0"/>
              </a:rPr>
              <a:t>Mushroom Dollars per Trip at Retail </a:t>
            </a:r>
          </a:p>
          <a:p>
            <a:pPr>
              <a:spcAft>
                <a:spcPts val="200"/>
              </a:spcAft>
            </a:pPr>
            <a:r>
              <a:rPr lang="en-US" sz="1050" dirty="0">
                <a:latin typeface="Libre Franklin" pitchFamily="2" charset="0"/>
                <a:ea typeface="Open Sans Light" panose="020B0306030504020204" pitchFamily="34" charset="0"/>
                <a:cs typeface="Open Sans Light" panose="020B0306030504020204" pitchFamily="34" charset="0"/>
              </a:rPr>
              <a:t>Unlike other grocery categories, fresh mushroom prices have been relatively stable for several years. </a:t>
            </a:r>
          </a:p>
          <a:p>
            <a:pPr marL="228600" indent="-228600">
              <a:spcAft>
                <a:spcPts val="3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On average, consumers spent $3.27 when buying mushrooms. </a:t>
            </a:r>
          </a:p>
          <a:p>
            <a:pPr marL="228600" indent="-228600">
              <a:spcAft>
                <a:spcPts val="3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This is up three cents from the 2025 average and within cents of the 2022 through 2024 averages — highlighting the lack of inflation in fresh mushrooms and the produce department in general. </a:t>
            </a:r>
          </a:p>
          <a:p>
            <a:pPr marL="228600" indent="-228600">
              <a:spcAft>
                <a:spcPts val="3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The mushroom average of $3.27 was slightly higher than the average across all cooking vegetables, which was $3.16.  </a:t>
            </a:r>
          </a:p>
          <a:p>
            <a:pPr marL="228600" indent="-228600">
              <a:spcAft>
                <a:spcPts val="3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The average trip amount was highest for chanterelle, followed by shiitake and mixed mushroom packages. </a:t>
            </a:r>
          </a:p>
          <a:p>
            <a:pPr marL="228600" indent="-228600">
              <a:spcAft>
                <a:spcPts val="3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The average ring for crimini mushrooms was also higher than that of white mushrooms, at $3.64. </a:t>
            </a:r>
          </a:p>
        </p:txBody>
      </p:sp>
      <p:sp>
        <p:nvSpPr>
          <p:cNvPr id="15" name="TextBox 14">
            <a:extLst>
              <a:ext uri="{FF2B5EF4-FFF2-40B4-BE49-F238E27FC236}">
                <a16:creationId xmlns:a16="http://schemas.microsoft.com/office/drawing/2014/main" id="{704FEF9E-F440-F136-99F5-9BB1980B0D41}"/>
              </a:ext>
            </a:extLst>
          </p:cNvPr>
          <p:cNvSpPr txBox="1"/>
          <p:nvPr/>
        </p:nvSpPr>
        <p:spPr>
          <a:xfrm>
            <a:off x="366577" y="6134100"/>
            <a:ext cx="6094520" cy="254750"/>
          </a:xfrm>
          <a:prstGeom prst="rect">
            <a:avLst/>
          </a:prstGeom>
          <a:noFill/>
        </p:spPr>
        <p:txBody>
          <a:bodyPr wrap="square">
            <a:spAutoFit/>
          </a:bodyPr>
          <a:lstStyle/>
          <a:p>
            <a:pPr marL="0" marR="0">
              <a:lnSpc>
                <a:spcPct val="107000"/>
              </a:lnSpc>
              <a:spcAft>
                <a:spcPts val="800"/>
              </a:spcAft>
              <a:buNone/>
            </a:pPr>
            <a:r>
              <a:rPr lang="en-US" sz="10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rPr>
              <a:t>Source: Circana, Integrated Fresh Household Panel, all outlets, 52 weeks ending 3/22/2026</a:t>
            </a:r>
            <a:endParaRPr lang="en-US" sz="12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endParaRPr>
          </a:p>
        </p:txBody>
      </p:sp>
      <p:sp>
        <p:nvSpPr>
          <p:cNvPr id="16" name="Footer Placeholder 15">
            <a:extLst>
              <a:ext uri="{FF2B5EF4-FFF2-40B4-BE49-F238E27FC236}">
                <a16:creationId xmlns:a16="http://schemas.microsoft.com/office/drawing/2014/main" id="{D4C9A79F-95C3-421C-BCF3-419D0D7741E4}"/>
              </a:ext>
            </a:extLst>
          </p:cNvPr>
          <p:cNvSpPr>
            <a:spLocks noGrp="1"/>
          </p:cNvSpPr>
          <p:nvPr>
            <p:ph type="ftr" sz="quarter" idx="11"/>
          </p:nvPr>
        </p:nvSpPr>
        <p:spPr>
          <a:xfrm>
            <a:off x="366577" y="6376900"/>
            <a:ext cx="4196545" cy="365125"/>
          </a:xfrm>
        </p:spPr>
        <p:txBody>
          <a:bodyPr/>
          <a:lstStyle/>
          <a:p>
            <a:pPr algn="l"/>
            <a:r>
              <a:rPr lang="en-US" sz="900" dirty="0">
                <a:solidFill>
                  <a:schemeClr val="tx1">
                    <a:lumMod val="85000"/>
                    <a:lumOff val="15000"/>
                  </a:schemeClr>
                </a:solidFill>
                <a:latin typeface="Libre Franklin" pitchFamily="2" charset="0"/>
              </a:rPr>
              <a:t>Q2 2025-Q1 2026  Fresh Mushroom Category Engagement Review</a:t>
            </a:r>
          </a:p>
        </p:txBody>
      </p:sp>
      <p:sp>
        <p:nvSpPr>
          <p:cNvPr id="17" name="Slide Number Placeholder 16">
            <a:extLst>
              <a:ext uri="{FF2B5EF4-FFF2-40B4-BE49-F238E27FC236}">
                <a16:creationId xmlns:a16="http://schemas.microsoft.com/office/drawing/2014/main" id="{2D337FA4-2812-3E0C-CE1B-BFBF7A7CB1DA}"/>
              </a:ext>
            </a:extLst>
          </p:cNvPr>
          <p:cNvSpPr>
            <a:spLocks noGrp="1"/>
          </p:cNvSpPr>
          <p:nvPr>
            <p:ph type="sldNum" sz="quarter" idx="12"/>
          </p:nvPr>
        </p:nvSpPr>
        <p:spPr>
          <a:xfrm>
            <a:off x="8932787" y="6492875"/>
            <a:ext cx="3214823" cy="365125"/>
          </a:xfrm>
        </p:spPr>
        <p:txBody>
          <a:bodyPr/>
          <a:lstStyle/>
          <a:p>
            <a:fld id="{EFE71E98-A417-4ECC-ACEB-C0490C20DB04}" type="slidenum">
              <a:rPr lang="en-US" sz="900" smtClean="0">
                <a:latin typeface="Libre Franklin" pitchFamily="2" charset="0"/>
              </a:rPr>
              <a:t>4</a:t>
            </a:fld>
            <a:endParaRPr lang="en-US" sz="900" dirty="0">
              <a:latin typeface="Libre Franklin" pitchFamily="2" charset="0"/>
            </a:endParaRPr>
          </a:p>
        </p:txBody>
      </p:sp>
      <p:pic>
        <p:nvPicPr>
          <p:cNvPr id="19" name="Picture 18">
            <a:extLst>
              <a:ext uri="{FF2B5EF4-FFF2-40B4-BE49-F238E27FC236}">
                <a16:creationId xmlns:a16="http://schemas.microsoft.com/office/drawing/2014/main" id="{689DBD03-6FF7-00F9-CED9-2AEB42131068}"/>
              </a:ext>
            </a:extLst>
          </p:cNvPr>
          <p:cNvPicPr>
            <a:picLocks noChangeAspect="1"/>
          </p:cNvPicPr>
          <p:nvPr/>
        </p:nvPicPr>
        <p:blipFill>
          <a:blip r:embed="rId3"/>
          <a:srcRect/>
          <a:stretch/>
        </p:blipFill>
        <p:spPr>
          <a:xfrm>
            <a:off x="10564278" y="6134100"/>
            <a:ext cx="1444811" cy="541804"/>
          </a:xfrm>
          <a:prstGeom prst="rect">
            <a:avLst/>
          </a:prstGeom>
        </p:spPr>
      </p:pic>
      <p:graphicFrame>
        <p:nvGraphicFramePr>
          <p:cNvPr id="4" name="Table 3">
            <a:extLst>
              <a:ext uri="{FF2B5EF4-FFF2-40B4-BE49-F238E27FC236}">
                <a16:creationId xmlns:a16="http://schemas.microsoft.com/office/drawing/2014/main" id="{075FB5FE-E15E-6325-40DC-4E3A45B1A602}"/>
              </a:ext>
            </a:extLst>
          </p:cNvPr>
          <p:cNvGraphicFramePr>
            <a:graphicFrameLocks noGrp="1"/>
          </p:cNvGraphicFramePr>
          <p:nvPr>
            <p:extLst>
              <p:ext uri="{D42A27DB-BD31-4B8C-83A1-F6EECF244321}">
                <p14:modId xmlns:p14="http://schemas.microsoft.com/office/powerpoint/2010/main" val="96238121"/>
              </p:ext>
            </p:extLst>
          </p:nvPr>
        </p:nvGraphicFramePr>
        <p:xfrm>
          <a:off x="445293" y="2568587"/>
          <a:ext cx="10186902" cy="3114818"/>
        </p:xfrm>
        <a:graphic>
          <a:graphicData uri="http://schemas.openxmlformats.org/drawingml/2006/table">
            <a:tbl>
              <a:tblPr firstRow="1" firstCol="1" bandRow="1">
                <a:tableStyleId>{3B4B98B0-60AC-42C2-AFA5-B58CD77FA1E5}</a:tableStyleId>
              </a:tblPr>
              <a:tblGrid>
                <a:gridCol w="2827590">
                  <a:extLst>
                    <a:ext uri="{9D8B030D-6E8A-4147-A177-3AD203B41FA5}">
                      <a16:colId xmlns:a16="http://schemas.microsoft.com/office/drawing/2014/main" val="3256675299"/>
                    </a:ext>
                  </a:extLst>
                </a:gridCol>
                <a:gridCol w="991936">
                  <a:extLst>
                    <a:ext uri="{9D8B030D-6E8A-4147-A177-3AD203B41FA5}">
                      <a16:colId xmlns:a16="http://schemas.microsoft.com/office/drawing/2014/main" val="747663786"/>
                    </a:ext>
                  </a:extLst>
                </a:gridCol>
                <a:gridCol w="1328738">
                  <a:extLst>
                    <a:ext uri="{9D8B030D-6E8A-4147-A177-3AD203B41FA5}">
                      <a16:colId xmlns:a16="http://schemas.microsoft.com/office/drawing/2014/main" val="218709869"/>
                    </a:ext>
                  </a:extLst>
                </a:gridCol>
                <a:gridCol w="1585912">
                  <a:extLst>
                    <a:ext uri="{9D8B030D-6E8A-4147-A177-3AD203B41FA5}">
                      <a16:colId xmlns:a16="http://schemas.microsoft.com/office/drawing/2014/main" val="1430123084"/>
                    </a:ext>
                  </a:extLst>
                </a:gridCol>
                <a:gridCol w="1715366">
                  <a:extLst>
                    <a:ext uri="{9D8B030D-6E8A-4147-A177-3AD203B41FA5}">
                      <a16:colId xmlns:a16="http://schemas.microsoft.com/office/drawing/2014/main" val="263815277"/>
                    </a:ext>
                  </a:extLst>
                </a:gridCol>
                <a:gridCol w="1737360">
                  <a:extLst>
                    <a:ext uri="{9D8B030D-6E8A-4147-A177-3AD203B41FA5}">
                      <a16:colId xmlns:a16="http://schemas.microsoft.com/office/drawing/2014/main" val="1732868981"/>
                    </a:ext>
                  </a:extLst>
                </a:gridCol>
              </a:tblGrid>
              <a:tr h="421465">
                <a:tc>
                  <a:txBody>
                    <a:bodyPr/>
                    <a:lstStyle/>
                    <a:p>
                      <a:pPr marL="0" marR="0">
                        <a:lnSpc>
                          <a:spcPct val="107000"/>
                        </a:lnSpc>
                        <a:spcAft>
                          <a:spcPts val="800"/>
                        </a:spcAft>
                        <a:buNone/>
                      </a:pPr>
                      <a:r>
                        <a:rPr lang="en-US" sz="1100" dirty="0">
                          <a:solidFill>
                            <a:schemeClr val="bg1"/>
                          </a:solidFill>
                          <a:effectLst/>
                        </a:rPr>
                        <a:t>Product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trip</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trip change vs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Percentage change dollars per trip vs.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trip change vs. 2YA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Percentage change dollars per trip vs. 2YA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2669294172"/>
                  </a:ext>
                </a:extLst>
              </a:tr>
              <a:tr h="207181">
                <a:tc>
                  <a:txBody>
                    <a:bodyPr/>
                    <a:lstStyle/>
                    <a:p>
                      <a:pPr marL="0" marR="0">
                        <a:lnSpc>
                          <a:spcPct val="107000"/>
                        </a:lnSpc>
                        <a:spcAft>
                          <a:spcPts val="800"/>
                        </a:spcAft>
                        <a:buNone/>
                      </a:pPr>
                      <a:r>
                        <a:rPr lang="en-US" sz="1100" b="0" dirty="0">
                          <a:effectLst/>
                        </a:rPr>
                        <a:t>Produce department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$9.14</a:t>
                      </a:r>
                    </a:p>
                  </a:txBody>
                  <a:tcPr marL="7620" marR="7620" marT="7620" marB="0" anchor="ctr"/>
                </a:tc>
                <a:tc>
                  <a:txBody>
                    <a:bodyPr/>
                    <a:lstStyle/>
                    <a:p>
                      <a:pPr algn="ctr" fontAlgn="ctr">
                        <a:buNone/>
                      </a:pPr>
                      <a:r>
                        <a:rPr lang="en-US" sz="1050" b="0" i="0" u="none" strike="noStrike" dirty="0">
                          <a:effectLst/>
                          <a:latin typeface="+mn-lt"/>
                        </a:rPr>
                        <a:t>$0.03</a:t>
                      </a:r>
                    </a:p>
                  </a:txBody>
                  <a:tcPr marL="7620" marR="7620" marT="7620" marB="0" anchor="ctr"/>
                </a:tc>
                <a:tc>
                  <a:txBody>
                    <a:bodyPr/>
                    <a:lstStyle/>
                    <a:p>
                      <a:pPr algn="ctr" fontAlgn="ctr">
                        <a:buNone/>
                      </a:pPr>
                      <a:r>
                        <a:rPr lang="en-US" sz="1050" b="0" i="0" u="none" strike="noStrike" dirty="0">
                          <a:effectLst/>
                          <a:latin typeface="+mn-lt"/>
                        </a:rPr>
                        <a:t>+0.4%</a:t>
                      </a:r>
                    </a:p>
                  </a:txBody>
                  <a:tcPr marL="7620" marR="7620" marT="7620" marB="0" anchor="ctr"/>
                </a:tc>
                <a:tc>
                  <a:txBody>
                    <a:bodyPr/>
                    <a:lstStyle/>
                    <a:p>
                      <a:pPr algn="ctr" fontAlgn="ctr">
                        <a:buNone/>
                      </a:pPr>
                      <a:r>
                        <a:rPr lang="en-US" sz="1050" b="0" i="0" u="none" strike="noStrike">
                          <a:effectLst/>
                          <a:latin typeface="+mn-lt"/>
                        </a:rPr>
                        <a:t>$0.07</a:t>
                      </a:r>
                    </a:p>
                  </a:txBody>
                  <a:tcPr marL="7620" marR="7620" marT="7620" marB="0" anchor="ctr"/>
                </a:tc>
                <a:tc>
                  <a:txBody>
                    <a:bodyPr/>
                    <a:lstStyle/>
                    <a:p>
                      <a:pPr algn="ctr" fontAlgn="ctr">
                        <a:buNone/>
                      </a:pPr>
                      <a:r>
                        <a:rPr lang="en-US" sz="1050" b="0" i="0" u="none" strike="noStrike" dirty="0">
                          <a:effectLst/>
                          <a:latin typeface="+mn-lt"/>
                        </a:rPr>
                        <a:t>0.8%</a:t>
                      </a:r>
                    </a:p>
                  </a:txBody>
                  <a:tcPr marL="7620" marR="7620" marT="7620" marB="0" anchor="ctr"/>
                </a:tc>
                <a:extLst>
                  <a:ext uri="{0D108BD9-81ED-4DB2-BD59-A6C34878D82A}">
                    <a16:rowId xmlns:a16="http://schemas.microsoft.com/office/drawing/2014/main" val="2971650586"/>
                  </a:ext>
                </a:extLst>
              </a:tr>
              <a:tr h="207181">
                <a:tc>
                  <a:txBody>
                    <a:bodyPr/>
                    <a:lstStyle/>
                    <a:p>
                      <a:pPr marL="0" marR="0">
                        <a:lnSpc>
                          <a:spcPct val="107000"/>
                        </a:lnSpc>
                        <a:spcAft>
                          <a:spcPts val="800"/>
                        </a:spcAft>
                        <a:buNone/>
                      </a:pPr>
                      <a:r>
                        <a:rPr lang="en-US" sz="1100" b="0" dirty="0">
                          <a:effectLst/>
                        </a:rPr>
                        <a:t>  Fresh vegetables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$6.37</a:t>
                      </a:r>
                    </a:p>
                  </a:txBody>
                  <a:tcPr marL="7620" marR="7620" marT="7620" marB="0" anchor="ctr"/>
                </a:tc>
                <a:tc>
                  <a:txBody>
                    <a:bodyPr/>
                    <a:lstStyle/>
                    <a:p>
                      <a:pPr algn="ctr" fontAlgn="ctr">
                        <a:buNone/>
                      </a:pPr>
                      <a:r>
                        <a:rPr lang="en-US" sz="1050" b="0" i="0" u="none" strike="noStrike" dirty="0">
                          <a:effectLst/>
                          <a:latin typeface="+mn-lt"/>
                        </a:rPr>
                        <a:t>-$0.01</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-$0.06</a:t>
                      </a:r>
                    </a:p>
                  </a:txBody>
                  <a:tcPr marL="7620" marR="7620" marT="7620" marB="0" anchor="ctr"/>
                </a:tc>
                <a:tc>
                  <a:txBody>
                    <a:bodyPr/>
                    <a:lstStyle/>
                    <a:p>
                      <a:pPr algn="ctr" fontAlgn="ctr">
                        <a:buNone/>
                      </a:pPr>
                      <a:r>
                        <a:rPr lang="en-US" sz="1050" b="0" i="0" u="none" strike="noStrike" dirty="0">
                          <a:effectLst/>
                          <a:latin typeface="+mn-lt"/>
                        </a:rPr>
                        <a:t>-1.0%</a:t>
                      </a:r>
                    </a:p>
                  </a:txBody>
                  <a:tcPr marL="7620" marR="7620" marT="7620" marB="0" anchor="ctr"/>
                </a:tc>
                <a:extLst>
                  <a:ext uri="{0D108BD9-81ED-4DB2-BD59-A6C34878D82A}">
                    <a16:rowId xmlns:a16="http://schemas.microsoft.com/office/drawing/2014/main" val="1463575152"/>
                  </a:ext>
                </a:extLst>
              </a:tr>
              <a:tr h="207181">
                <a:tc>
                  <a:txBody>
                    <a:bodyPr/>
                    <a:lstStyle/>
                    <a:p>
                      <a:pPr marL="0" marR="0">
                        <a:lnSpc>
                          <a:spcPct val="107000"/>
                        </a:lnSpc>
                        <a:spcAft>
                          <a:spcPts val="800"/>
                        </a:spcAft>
                        <a:buNone/>
                      </a:pPr>
                      <a:r>
                        <a:rPr lang="en-US" sz="1100" b="0" dirty="0">
                          <a:effectLst/>
                        </a:rPr>
                        <a:t>    Fresh cooking vegetables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$3.16</a:t>
                      </a:r>
                    </a:p>
                  </a:txBody>
                  <a:tcPr marL="7620" marR="7620" marT="7620" marB="0" anchor="ctr"/>
                </a:tc>
                <a:tc>
                  <a:txBody>
                    <a:bodyPr/>
                    <a:lstStyle/>
                    <a:p>
                      <a:pPr algn="ctr" fontAlgn="ctr">
                        <a:buNone/>
                      </a:pPr>
                      <a:r>
                        <a:rPr lang="en-US" sz="1050" b="0" i="0" u="none" strike="noStrike" dirty="0">
                          <a:effectLst/>
                          <a:latin typeface="+mn-lt"/>
                        </a:rPr>
                        <a:t>-$0.01</a:t>
                      </a:r>
                    </a:p>
                  </a:txBody>
                  <a:tcPr marL="7620" marR="7620" marT="7620" marB="0" anchor="ctr"/>
                </a:tc>
                <a:tc>
                  <a:txBody>
                    <a:bodyPr/>
                    <a:lstStyle/>
                    <a:p>
                      <a:pPr algn="ctr" fontAlgn="ctr">
                        <a:buNone/>
                      </a:pPr>
                      <a:r>
                        <a:rPr lang="en-US" sz="1050" b="0" i="0" u="none" strike="noStrike" dirty="0">
                          <a:effectLst/>
                          <a:latin typeface="+mn-lt"/>
                        </a:rPr>
                        <a:t>-0.4%</a:t>
                      </a:r>
                    </a:p>
                  </a:txBody>
                  <a:tcPr marL="7620" marR="7620" marT="7620" marB="0" anchor="ctr"/>
                </a:tc>
                <a:tc>
                  <a:txBody>
                    <a:bodyPr/>
                    <a:lstStyle/>
                    <a:p>
                      <a:pPr algn="ctr" fontAlgn="ctr">
                        <a:buNone/>
                      </a:pPr>
                      <a:r>
                        <a:rPr lang="en-US" sz="1050" b="0" i="0" u="none" strike="noStrike">
                          <a:effectLst/>
                          <a:latin typeface="+mn-lt"/>
                        </a:rPr>
                        <a:t>$0.01</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extLst>
                  <a:ext uri="{0D108BD9-81ED-4DB2-BD59-A6C34878D82A}">
                    <a16:rowId xmlns:a16="http://schemas.microsoft.com/office/drawing/2014/main" val="2273154660"/>
                  </a:ext>
                </a:extLst>
              </a:tr>
              <a:tr h="207181">
                <a:tc>
                  <a:txBody>
                    <a:bodyPr/>
                    <a:lstStyle/>
                    <a:p>
                      <a:pPr marL="0" marR="0">
                        <a:lnSpc>
                          <a:spcPct val="107000"/>
                        </a:lnSpc>
                        <a:spcAft>
                          <a:spcPts val="800"/>
                        </a:spcAft>
                        <a:buNone/>
                      </a:pPr>
                      <a:r>
                        <a:rPr lang="en-US" sz="1100" b="1" dirty="0">
                          <a:effectLst/>
                        </a:rPr>
                        <a:t>      Fresh mushrooms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1" i="0" u="none" strike="noStrike" dirty="0">
                          <a:effectLst/>
                          <a:latin typeface="+mn-lt"/>
                        </a:rPr>
                        <a:t>$3.27</a:t>
                      </a:r>
                    </a:p>
                  </a:txBody>
                  <a:tcPr marL="7620" marR="7620" marT="7620" marB="0" anchor="ctr"/>
                </a:tc>
                <a:tc>
                  <a:txBody>
                    <a:bodyPr/>
                    <a:lstStyle/>
                    <a:p>
                      <a:pPr algn="ctr" fontAlgn="ctr">
                        <a:buNone/>
                      </a:pPr>
                      <a:r>
                        <a:rPr lang="en-US" sz="1050" b="1" i="0" u="none" strike="noStrike" dirty="0">
                          <a:effectLst/>
                          <a:latin typeface="+mn-lt"/>
                        </a:rPr>
                        <a:t>$0.02</a:t>
                      </a:r>
                    </a:p>
                  </a:txBody>
                  <a:tcPr marL="7620" marR="7620" marT="7620" marB="0" anchor="ctr"/>
                </a:tc>
                <a:tc>
                  <a:txBody>
                    <a:bodyPr/>
                    <a:lstStyle/>
                    <a:p>
                      <a:pPr algn="ctr" fontAlgn="ctr">
                        <a:buNone/>
                      </a:pPr>
                      <a:r>
                        <a:rPr lang="en-US" sz="1050" b="1" i="0" u="none" strike="noStrike" dirty="0">
                          <a:effectLst/>
                          <a:latin typeface="+mn-lt"/>
                        </a:rPr>
                        <a:t>+0.5%</a:t>
                      </a:r>
                    </a:p>
                  </a:txBody>
                  <a:tcPr marL="7620" marR="7620" marT="7620" marB="0" anchor="ctr"/>
                </a:tc>
                <a:tc>
                  <a:txBody>
                    <a:bodyPr/>
                    <a:lstStyle/>
                    <a:p>
                      <a:pPr algn="ctr" fontAlgn="ctr">
                        <a:buNone/>
                      </a:pPr>
                      <a:r>
                        <a:rPr lang="en-US" sz="1050" b="1" i="0" u="none" strike="noStrike" dirty="0">
                          <a:effectLst/>
                          <a:latin typeface="+mn-lt"/>
                        </a:rPr>
                        <a:t>-$0.02</a:t>
                      </a:r>
                    </a:p>
                  </a:txBody>
                  <a:tcPr marL="7620" marR="7620" marT="7620" marB="0" anchor="ctr"/>
                </a:tc>
                <a:tc>
                  <a:txBody>
                    <a:bodyPr/>
                    <a:lstStyle/>
                    <a:p>
                      <a:pPr algn="ctr" fontAlgn="ctr">
                        <a:buNone/>
                      </a:pPr>
                      <a:r>
                        <a:rPr lang="en-US" sz="1050" b="1" i="0" u="none" strike="noStrike" dirty="0">
                          <a:effectLst/>
                          <a:latin typeface="+mn-lt"/>
                        </a:rPr>
                        <a:t>-0.5%</a:t>
                      </a:r>
                    </a:p>
                  </a:txBody>
                  <a:tcPr marL="7620" marR="7620" marT="7620" marB="0" anchor="ctr"/>
                </a:tc>
                <a:extLst>
                  <a:ext uri="{0D108BD9-81ED-4DB2-BD59-A6C34878D82A}">
                    <a16:rowId xmlns:a16="http://schemas.microsoft.com/office/drawing/2014/main" val="1470293852"/>
                  </a:ext>
                </a:extLst>
              </a:tr>
              <a:tr h="207181">
                <a:tc>
                  <a:txBody>
                    <a:bodyPr/>
                    <a:lstStyle/>
                    <a:p>
                      <a:pPr marL="0" marR="0">
                        <a:lnSpc>
                          <a:spcPct val="107000"/>
                        </a:lnSpc>
                        <a:spcAft>
                          <a:spcPts val="800"/>
                        </a:spcAft>
                        <a:buNone/>
                      </a:pPr>
                      <a:r>
                        <a:rPr lang="en-US" sz="1100" b="0" dirty="0">
                          <a:effectLst/>
                        </a:rPr>
                        <a:t>        White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$2.92</a:t>
                      </a:r>
                    </a:p>
                  </a:txBody>
                  <a:tcPr marL="7620" marR="7620" marT="7620" marB="0" anchor="ctr"/>
                </a:tc>
                <a:tc>
                  <a:txBody>
                    <a:bodyPr/>
                    <a:lstStyle/>
                    <a:p>
                      <a:pPr algn="ctr" fontAlgn="ctr">
                        <a:buNone/>
                      </a:pPr>
                      <a:r>
                        <a:rPr lang="en-US" sz="1050" b="0" i="0" u="none" strike="noStrike">
                          <a:effectLst/>
                          <a:latin typeface="+mn-lt"/>
                        </a:rPr>
                        <a:t>$0.02</a:t>
                      </a:r>
                    </a:p>
                  </a:txBody>
                  <a:tcPr marL="7620" marR="7620" marT="7620" marB="0" anchor="ctr"/>
                </a:tc>
                <a:tc>
                  <a:txBody>
                    <a:bodyPr/>
                    <a:lstStyle/>
                    <a:p>
                      <a:pPr algn="ctr" fontAlgn="ctr">
                        <a:buNone/>
                      </a:pPr>
                      <a:r>
                        <a:rPr lang="en-US" sz="1050" b="0" i="0" u="none" strike="noStrike" dirty="0">
                          <a:effectLst/>
                          <a:latin typeface="+mn-lt"/>
                        </a:rPr>
                        <a:t>+0.7%</a:t>
                      </a:r>
                    </a:p>
                  </a:txBody>
                  <a:tcPr marL="7620" marR="7620" marT="7620" marB="0" anchor="ctr"/>
                </a:tc>
                <a:tc>
                  <a:txBody>
                    <a:bodyPr/>
                    <a:lstStyle/>
                    <a:p>
                      <a:pPr algn="ctr" fontAlgn="ctr">
                        <a:buNone/>
                      </a:pPr>
                      <a:r>
                        <a:rPr lang="en-US" sz="1050" b="0" i="0" u="none" strike="noStrike">
                          <a:effectLst/>
                          <a:latin typeface="+mn-lt"/>
                        </a:rPr>
                        <a:t>$0.03</a:t>
                      </a:r>
                    </a:p>
                  </a:txBody>
                  <a:tcPr marL="7620" marR="7620" marT="7620" marB="0" anchor="ctr"/>
                </a:tc>
                <a:tc>
                  <a:txBody>
                    <a:bodyPr/>
                    <a:lstStyle/>
                    <a:p>
                      <a:pPr algn="ctr" fontAlgn="ctr">
                        <a:buNone/>
                      </a:pPr>
                      <a:r>
                        <a:rPr lang="en-US" sz="1050" b="0" i="0" u="none" strike="noStrike" dirty="0">
                          <a:effectLst/>
                          <a:latin typeface="+mn-lt"/>
                        </a:rPr>
                        <a:t>0.9%</a:t>
                      </a:r>
                    </a:p>
                  </a:txBody>
                  <a:tcPr marL="7620" marR="7620" marT="7620" marB="0" anchor="ctr"/>
                </a:tc>
                <a:extLst>
                  <a:ext uri="{0D108BD9-81ED-4DB2-BD59-A6C34878D82A}">
                    <a16:rowId xmlns:a16="http://schemas.microsoft.com/office/drawing/2014/main" val="4228837608"/>
                  </a:ext>
                </a:extLst>
              </a:tr>
              <a:tr h="207181">
                <a:tc>
                  <a:txBody>
                    <a:bodyPr/>
                    <a:lstStyle/>
                    <a:p>
                      <a:pPr marL="0" marR="0">
                        <a:lnSpc>
                          <a:spcPct val="107000"/>
                        </a:lnSpc>
                        <a:spcAft>
                          <a:spcPts val="800"/>
                        </a:spcAft>
                        <a:buNone/>
                      </a:pPr>
                      <a:r>
                        <a:rPr lang="en-US" sz="1100" b="0" dirty="0">
                          <a:effectLst/>
                        </a:rPr>
                        <a:t>        </a:t>
                      </a:r>
                      <a:r>
                        <a:rPr lang="en-US" sz="1100" b="0" dirty="0" err="1">
                          <a:effectLst/>
                        </a:rPr>
                        <a:t>Crimini</a:t>
                      </a:r>
                      <a:r>
                        <a:rPr lang="en-US" sz="1100" b="0" dirty="0">
                          <a:effectLst/>
                        </a:rPr>
                        <a:t>/brown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$3.64</a:t>
                      </a:r>
                    </a:p>
                  </a:txBody>
                  <a:tcPr marL="7620" marR="7620" marT="7620" marB="0" anchor="ctr"/>
                </a:tc>
                <a:tc>
                  <a:txBody>
                    <a:bodyPr/>
                    <a:lstStyle/>
                    <a:p>
                      <a:pPr algn="ctr" fontAlgn="ctr">
                        <a:buNone/>
                      </a:pPr>
                      <a:r>
                        <a:rPr lang="en-US" sz="1050" b="0" i="0" u="none" strike="noStrike">
                          <a:effectLst/>
                          <a:latin typeface="+mn-lt"/>
                        </a:rPr>
                        <a:t>$0.03</a:t>
                      </a:r>
                    </a:p>
                  </a:txBody>
                  <a:tcPr marL="7620" marR="7620" marT="7620" marB="0" anchor="ctr"/>
                </a:tc>
                <a:tc>
                  <a:txBody>
                    <a:bodyPr/>
                    <a:lstStyle/>
                    <a:p>
                      <a:pPr algn="ctr" fontAlgn="ctr">
                        <a:buNone/>
                      </a:pPr>
                      <a:r>
                        <a:rPr lang="en-US" sz="1050" b="0" i="0" u="none" strike="noStrike" dirty="0">
                          <a:effectLst/>
                          <a:latin typeface="+mn-lt"/>
                        </a:rPr>
                        <a:t>+1.0%</a:t>
                      </a:r>
                    </a:p>
                  </a:txBody>
                  <a:tcPr marL="7620" marR="7620" marT="7620" marB="0" anchor="ctr"/>
                </a:tc>
                <a:tc>
                  <a:txBody>
                    <a:bodyPr/>
                    <a:lstStyle/>
                    <a:p>
                      <a:pPr algn="ctr" fontAlgn="ctr">
                        <a:buNone/>
                      </a:pPr>
                      <a:r>
                        <a:rPr lang="en-US" sz="1050" b="0" i="0" u="none" strike="noStrike" dirty="0">
                          <a:effectLst/>
                          <a:latin typeface="+mn-lt"/>
                        </a:rPr>
                        <a:t>-$0.07</a:t>
                      </a:r>
                    </a:p>
                  </a:txBody>
                  <a:tcPr marL="7620" marR="7620" marT="7620" marB="0" anchor="ctr"/>
                </a:tc>
                <a:tc>
                  <a:txBody>
                    <a:bodyPr/>
                    <a:lstStyle/>
                    <a:p>
                      <a:pPr algn="ctr" fontAlgn="ctr">
                        <a:buNone/>
                      </a:pPr>
                      <a:r>
                        <a:rPr lang="en-US" sz="1050" b="0" i="0" u="none" strike="noStrike" dirty="0">
                          <a:effectLst/>
                          <a:latin typeface="+mn-lt"/>
                        </a:rPr>
                        <a:t>-1.8%</a:t>
                      </a:r>
                    </a:p>
                  </a:txBody>
                  <a:tcPr marL="7620" marR="7620" marT="7620" marB="0" anchor="ctr"/>
                </a:tc>
                <a:extLst>
                  <a:ext uri="{0D108BD9-81ED-4DB2-BD59-A6C34878D82A}">
                    <a16:rowId xmlns:a16="http://schemas.microsoft.com/office/drawing/2014/main" val="3956860737"/>
                  </a:ext>
                </a:extLst>
              </a:tr>
              <a:tr h="207181">
                <a:tc>
                  <a:txBody>
                    <a:bodyPr/>
                    <a:lstStyle/>
                    <a:p>
                      <a:pPr marL="0" marR="0">
                        <a:lnSpc>
                          <a:spcPct val="107000"/>
                        </a:lnSpc>
                        <a:spcAft>
                          <a:spcPts val="800"/>
                        </a:spcAft>
                        <a:buNone/>
                      </a:pPr>
                      <a:r>
                        <a:rPr lang="en-US" sz="1100" b="0" dirty="0">
                          <a:effectLst/>
                        </a:rPr>
                        <a:t>        Portabella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$2.96</a:t>
                      </a:r>
                    </a:p>
                  </a:txBody>
                  <a:tcPr marL="7620" marR="7620" marT="7620" marB="0" anchor="ctr"/>
                </a:tc>
                <a:tc>
                  <a:txBody>
                    <a:bodyPr/>
                    <a:lstStyle/>
                    <a:p>
                      <a:pPr algn="ctr" fontAlgn="ctr">
                        <a:buNone/>
                      </a:pPr>
                      <a:r>
                        <a:rPr lang="en-US" sz="1050" b="0" i="0" u="none" strike="noStrike" dirty="0">
                          <a:effectLst/>
                          <a:latin typeface="+mn-lt"/>
                        </a:rPr>
                        <a:t>-$0.04</a:t>
                      </a:r>
                    </a:p>
                  </a:txBody>
                  <a:tcPr marL="7620" marR="7620" marT="7620" marB="0" anchor="ctr"/>
                </a:tc>
                <a:tc>
                  <a:txBody>
                    <a:bodyPr/>
                    <a:lstStyle/>
                    <a:p>
                      <a:pPr algn="ctr" fontAlgn="ctr">
                        <a:buNone/>
                      </a:pPr>
                      <a:r>
                        <a:rPr lang="en-US" sz="1050" b="0" i="0" u="none" strike="noStrike" dirty="0">
                          <a:effectLst/>
                          <a:latin typeface="+mn-lt"/>
                        </a:rPr>
                        <a:t>-1.4%</a:t>
                      </a:r>
                    </a:p>
                  </a:txBody>
                  <a:tcPr marL="7620" marR="7620" marT="7620" marB="0" anchor="ctr"/>
                </a:tc>
                <a:tc>
                  <a:txBody>
                    <a:bodyPr/>
                    <a:lstStyle/>
                    <a:p>
                      <a:pPr algn="ctr" fontAlgn="ctr">
                        <a:buNone/>
                      </a:pPr>
                      <a:r>
                        <a:rPr lang="en-US" sz="1050" b="0" i="0" u="none" strike="noStrike" dirty="0">
                          <a:effectLst/>
                          <a:latin typeface="+mn-lt"/>
                        </a:rPr>
                        <a:t>-$0.09</a:t>
                      </a:r>
                    </a:p>
                  </a:txBody>
                  <a:tcPr marL="7620" marR="7620" marT="7620" marB="0" anchor="ctr"/>
                </a:tc>
                <a:tc>
                  <a:txBody>
                    <a:bodyPr/>
                    <a:lstStyle/>
                    <a:p>
                      <a:pPr algn="ctr" fontAlgn="ctr">
                        <a:buNone/>
                      </a:pPr>
                      <a:r>
                        <a:rPr lang="en-US" sz="1050" b="0" i="0" u="none" strike="noStrike" dirty="0">
                          <a:effectLst/>
                          <a:latin typeface="+mn-lt"/>
                        </a:rPr>
                        <a:t>-3.1%</a:t>
                      </a:r>
                    </a:p>
                  </a:txBody>
                  <a:tcPr marL="7620" marR="7620" marT="7620" marB="0" anchor="ctr"/>
                </a:tc>
                <a:extLst>
                  <a:ext uri="{0D108BD9-81ED-4DB2-BD59-A6C34878D82A}">
                    <a16:rowId xmlns:a16="http://schemas.microsoft.com/office/drawing/2014/main" val="4294357271"/>
                  </a:ext>
                </a:extLst>
              </a:tr>
              <a:tr h="207181">
                <a:tc>
                  <a:txBody>
                    <a:bodyPr/>
                    <a:lstStyle/>
                    <a:p>
                      <a:pPr marL="0" marR="0">
                        <a:lnSpc>
                          <a:spcPct val="107000"/>
                        </a:lnSpc>
                        <a:spcAft>
                          <a:spcPts val="800"/>
                        </a:spcAft>
                        <a:buNone/>
                      </a:pPr>
                      <a:r>
                        <a:rPr lang="en-US" sz="1100" b="0" dirty="0">
                          <a:effectLst/>
                        </a:rPr>
                        <a:t>        Random weight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$2.99</a:t>
                      </a:r>
                    </a:p>
                  </a:txBody>
                  <a:tcPr marL="7620" marR="7620" marT="7620" marB="0" anchor="ctr"/>
                </a:tc>
                <a:tc>
                  <a:txBody>
                    <a:bodyPr/>
                    <a:lstStyle/>
                    <a:p>
                      <a:pPr algn="ctr" fontAlgn="ctr">
                        <a:buNone/>
                      </a:pPr>
                      <a:r>
                        <a:rPr lang="en-US" sz="1050" b="0" i="0" u="none" strike="noStrike">
                          <a:effectLst/>
                          <a:latin typeface="+mn-lt"/>
                        </a:rPr>
                        <a:t>$0.01</a:t>
                      </a:r>
                    </a:p>
                  </a:txBody>
                  <a:tcPr marL="7620" marR="7620" marT="7620" marB="0" anchor="ctr"/>
                </a:tc>
                <a:tc>
                  <a:txBody>
                    <a:bodyPr/>
                    <a:lstStyle/>
                    <a:p>
                      <a:pPr algn="ctr" fontAlgn="ctr">
                        <a:buNone/>
                      </a:pPr>
                      <a:r>
                        <a:rPr lang="en-US" sz="1050" b="0" i="0" u="none" strike="noStrike" dirty="0">
                          <a:effectLst/>
                          <a:latin typeface="+mn-lt"/>
                        </a:rPr>
                        <a:t>+0.4%</a:t>
                      </a:r>
                    </a:p>
                  </a:txBody>
                  <a:tcPr marL="7620" marR="7620" marT="7620" marB="0" anchor="ctr"/>
                </a:tc>
                <a:tc>
                  <a:txBody>
                    <a:bodyPr/>
                    <a:lstStyle/>
                    <a:p>
                      <a:pPr algn="ctr" fontAlgn="ctr">
                        <a:buNone/>
                      </a:pPr>
                      <a:r>
                        <a:rPr lang="en-US" sz="1050" b="0" i="0" u="none" strike="noStrike">
                          <a:effectLst/>
                          <a:latin typeface="+mn-lt"/>
                        </a:rPr>
                        <a:t>$0.03</a:t>
                      </a:r>
                    </a:p>
                  </a:txBody>
                  <a:tcPr marL="7620" marR="7620" marT="7620" marB="0" anchor="ctr"/>
                </a:tc>
                <a:tc>
                  <a:txBody>
                    <a:bodyPr/>
                    <a:lstStyle/>
                    <a:p>
                      <a:pPr algn="ctr" fontAlgn="ctr">
                        <a:buNone/>
                      </a:pPr>
                      <a:r>
                        <a:rPr lang="en-US" sz="1050" b="0" i="0" u="none" strike="noStrike" dirty="0">
                          <a:effectLst/>
                          <a:latin typeface="+mn-lt"/>
                        </a:rPr>
                        <a:t>1.0%</a:t>
                      </a:r>
                    </a:p>
                  </a:txBody>
                  <a:tcPr marL="7620" marR="7620" marT="7620" marB="0" anchor="ctr"/>
                </a:tc>
                <a:extLst>
                  <a:ext uri="{0D108BD9-81ED-4DB2-BD59-A6C34878D82A}">
                    <a16:rowId xmlns:a16="http://schemas.microsoft.com/office/drawing/2014/main" val="1707183764"/>
                  </a:ext>
                </a:extLst>
              </a:tr>
              <a:tr h="207181">
                <a:tc>
                  <a:txBody>
                    <a:bodyPr/>
                    <a:lstStyle/>
                    <a:p>
                      <a:pPr marL="0" marR="0">
                        <a:lnSpc>
                          <a:spcPct val="107000"/>
                        </a:lnSpc>
                        <a:spcAft>
                          <a:spcPts val="800"/>
                        </a:spcAft>
                        <a:buNone/>
                      </a:pPr>
                      <a:r>
                        <a:rPr lang="en-US" sz="1100" b="0" dirty="0">
                          <a:effectLst/>
                        </a:rPr>
                        <a:t>        Shiitake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$6.07</a:t>
                      </a:r>
                    </a:p>
                  </a:txBody>
                  <a:tcPr marL="7620" marR="7620" marT="7620" marB="0" anchor="ctr"/>
                </a:tc>
                <a:tc>
                  <a:txBody>
                    <a:bodyPr/>
                    <a:lstStyle/>
                    <a:p>
                      <a:pPr algn="ctr" fontAlgn="ctr">
                        <a:buNone/>
                      </a:pPr>
                      <a:r>
                        <a:rPr lang="en-US" sz="1050" b="0" i="0" u="none" strike="noStrike" dirty="0">
                          <a:effectLst/>
                          <a:latin typeface="+mn-lt"/>
                        </a:rPr>
                        <a:t>-$0.01</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a:effectLst/>
                          <a:latin typeface="+mn-lt"/>
                        </a:rPr>
                        <a:t>$0.01</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extLst>
                  <a:ext uri="{0D108BD9-81ED-4DB2-BD59-A6C34878D82A}">
                    <a16:rowId xmlns:a16="http://schemas.microsoft.com/office/drawing/2014/main" val="111820704"/>
                  </a:ext>
                </a:extLst>
              </a:tr>
              <a:tr h="207181">
                <a:tc>
                  <a:txBody>
                    <a:bodyPr/>
                    <a:lstStyle/>
                    <a:p>
                      <a:pPr marL="0" marR="0">
                        <a:lnSpc>
                          <a:spcPct val="107000"/>
                        </a:lnSpc>
                        <a:spcAft>
                          <a:spcPts val="800"/>
                        </a:spcAft>
                        <a:buNone/>
                      </a:pPr>
                      <a:r>
                        <a:rPr lang="en-US" sz="1100" b="0" dirty="0">
                          <a:effectLst/>
                        </a:rPr>
                        <a:t>        Mixed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$5.60</a:t>
                      </a:r>
                    </a:p>
                  </a:txBody>
                  <a:tcPr marL="7620" marR="7620" marT="7620" marB="0" anchor="ctr"/>
                </a:tc>
                <a:tc>
                  <a:txBody>
                    <a:bodyPr/>
                    <a:lstStyle/>
                    <a:p>
                      <a:pPr algn="ctr" fontAlgn="ctr">
                        <a:buNone/>
                      </a:pPr>
                      <a:r>
                        <a:rPr lang="en-US" sz="1050" b="0" i="0" u="none" strike="noStrike" dirty="0">
                          <a:effectLst/>
                          <a:latin typeface="+mn-lt"/>
                        </a:rPr>
                        <a:t>-$0.28</a:t>
                      </a:r>
                    </a:p>
                  </a:txBody>
                  <a:tcPr marL="7620" marR="7620" marT="7620" marB="0" anchor="ctr"/>
                </a:tc>
                <a:tc>
                  <a:txBody>
                    <a:bodyPr/>
                    <a:lstStyle/>
                    <a:p>
                      <a:pPr algn="ctr" fontAlgn="ctr">
                        <a:buNone/>
                      </a:pPr>
                      <a:r>
                        <a:rPr lang="en-US" sz="1050" b="0" i="0" u="none" strike="noStrike" dirty="0">
                          <a:effectLst/>
                          <a:latin typeface="+mn-lt"/>
                        </a:rPr>
                        <a:t>-4.8%</a:t>
                      </a:r>
                    </a:p>
                  </a:txBody>
                  <a:tcPr marL="7620" marR="7620" marT="7620" marB="0" anchor="ctr"/>
                </a:tc>
                <a:tc>
                  <a:txBody>
                    <a:bodyPr/>
                    <a:lstStyle/>
                    <a:p>
                      <a:pPr algn="ctr" fontAlgn="ctr">
                        <a:buNone/>
                      </a:pPr>
                      <a:r>
                        <a:rPr lang="en-US" sz="1050" b="0" i="0" u="none" strike="noStrike">
                          <a:effectLst/>
                          <a:latin typeface="+mn-lt"/>
                        </a:rPr>
                        <a:t>$0.08</a:t>
                      </a:r>
                    </a:p>
                  </a:txBody>
                  <a:tcPr marL="7620" marR="7620" marT="7620" marB="0" anchor="ctr"/>
                </a:tc>
                <a:tc>
                  <a:txBody>
                    <a:bodyPr/>
                    <a:lstStyle/>
                    <a:p>
                      <a:pPr algn="ctr" fontAlgn="ctr">
                        <a:buNone/>
                      </a:pPr>
                      <a:r>
                        <a:rPr lang="en-US" sz="1050" b="0" i="0" u="none" strike="noStrike" dirty="0">
                          <a:effectLst/>
                          <a:latin typeface="+mn-lt"/>
                        </a:rPr>
                        <a:t>1.5%</a:t>
                      </a:r>
                    </a:p>
                  </a:txBody>
                  <a:tcPr marL="7620" marR="7620" marT="7620" marB="0" anchor="ctr"/>
                </a:tc>
                <a:extLst>
                  <a:ext uri="{0D108BD9-81ED-4DB2-BD59-A6C34878D82A}">
                    <a16:rowId xmlns:a16="http://schemas.microsoft.com/office/drawing/2014/main" val="3546594747"/>
                  </a:ext>
                </a:extLst>
              </a:tr>
              <a:tr h="207181">
                <a:tc>
                  <a:txBody>
                    <a:bodyPr/>
                    <a:lstStyle/>
                    <a:p>
                      <a:pPr marL="0" marR="0">
                        <a:lnSpc>
                          <a:spcPct val="107000"/>
                        </a:lnSpc>
                        <a:spcAft>
                          <a:spcPts val="800"/>
                        </a:spcAft>
                        <a:buNone/>
                      </a:pPr>
                      <a:r>
                        <a:rPr lang="en-US" sz="1100" b="0" dirty="0">
                          <a:effectLst/>
                        </a:rPr>
                        <a:t>        All other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$4.37</a:t>
                      </a:r>
                    </a:p>
                  </a:txBody>
                  <a:tcPr marL="7620" marR="7620" marT="7620" marB="0" anchor="ctr"/>
                </a:tc>
                <a:tc>
                  <a:txBody>
                    <a:bodyPr/>
                    <a:lstStyle/>
                    <a:p>
                      <a:pPr algn="ctr" fontAlgn="ctr">
                        <a:buNone/>
                      </a:pPr>
                      <a:r>
                        <a:rPr lang="en-US" sz="1050" b="0" i="0" u="none" strike="noStrike" dirty="0">
                          <a:effectLst/>
                          <a:latin typeface="+mn-lt"/>
                        </a:rPr>
                        <a:t>-$0.18</a:t>
                      </a:r>
                    </a:p>
                  </a:txBody>
                  <a:tcPr marL="7620" marR="7620" marT="7620" marB="0" anchor="ctr"/>
                </a:tc>
                <a:tc>
                  <a:txBody>
                    <a:bodyPr/>
                    <a:lstStyle/>
                    <a:p>
                      <a:pPr algn="ctr" fontAlgn="ctr">
                        <a:buNone/>
                      </a:pPr>
                      <a:r>
                        <a:rPr lang="en-US" sz="1050" b="0" i="0" u="none" strike="noStrike" dirty="0">
                          <a:effectLst/>
                          <a:latin typeface="+mn-lt"/>
                        </a:rPr>
                        <a:t>-3.9%</a:t>
                      </a:r>
                    </a:p>
                  </a:txBody>
                  <a:tcPr marL="7620" marR="7620" marT="7620" marB="0" anchor="ctr"/>
                </a:tc>
                <a:tc>
                  <a:txBody>
                    <a:bodyPr/>
                    <a:lstStyle/>
                    <a:p>
                      <a:pPr algn="ctr" fontAlgn="ctr">
                        <a:buNone/>
                      </a:pPr>
                      <a:r>
                        <a:rPr lang="en-US" sz="1050" b="0" i="0" u="none" strike="noStrike" dirty="0">
                          <a:effectLst/>
                          <a:latin typeface="+mn-lt"/>
                        </a:rPr>
                        <a:t>-$0.47</a:t>
                      </a:r>
                    </a:p>
                  </a:txBody>
                  <a:tcPr marL="7620" marR="7620" marT="7620" marB="0" anchor="ctr"/>
                </a:tc>
                <a:tc>
                  <a:txBody>
                    <a:bodyPr/>
                    <a:lstStyle/>
                    <a:p>
                      <a:pPr algn="ctr" fontAlgn="ctr">
                        <a:buNone/>
                      </a:pPr>
                      <a:r>
                        <a:rPr lang="en-US" sz="1050" b="0" i="0" u="none" strike="noStrike" dirty="0">
                          <a:effectLst/>
                          <a:latin typeface="+mn-lt"/>
                        </a:rPr>
                        <a:t>-9.8%</a:t>
                      </a:r>
                    </a:p>
                  </a:txBody>
                  <a:tcPr marL="7620" marR="7620" marT="7620" marB="0" anchor="ctr"/>
                </a:tc>
                <a:extLst>
                  <a:ext uri="{0D108BD9-81ED-4DB2-BD59-A6C34878D82A}">
                    <a16:rowId xmlns:a16="http://schemas.microsoft.com/office/drawing/2014/main" val="2441539869"/>
                  </a:ext>
                </a:extLst>
              </a:tr>
              <a:tr h="207181">
                <a:tc>
                  <a:txBody>
                    <a:bodyPr/>
                    <a:lstStyle/>
                    <a:p>
                      <a:pPr marL="0" marR="0">
                        <a:lnSpc>
                          <a:spcPct val="107000"/>
                        </a:lnSpc>
                        <a:spcAft>
                          <a:spcPts val="800"/>
                        </a:spcAft>
                        <a:buNone/>
                      </a:pPr>
                      <a:r>
                        <a:rPr lang="en-US" sz="1100" b="0" dirty="0">
                          <a:effectLst/>
                        </a:rPr>
                        <a:t>        Oyster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$4.96</a:t>
                      </a:r>
                    </a:p>
                  </a:txBody>
                  <a:tcPr marL="7620" marR="7620" marT="7620" marB="0" anchor="ctr"/>
                </a:tc>
                <a:tc>
                  <a:txBody>
                    <a:bodyPr/>
                    <a:lstStyle/>
                    <a:p>
                      <a:pPr algn="ctr" fontAlgn="ctr">
                        <a:buNone/>
                      </a:pPr>
                      <a:r>
                        <a:rPr lang="en-US" sz="1050" b="0" i="0" u="none" strike="noStrike" dirty="0">
                          <a:effectLst/>
                          <a:latin typeface="+mn-lt"/>
                        </a:rPr>
                        <a:t>-$0.94</a:t>
                      </a:r>
                    </a:p>
                  </a:txBody>
                  <a:tcPr marL="7620" marR="7620" marT="7620" marB="0" anchor="ctr"/>
                </a:tc>
                <a:tc>
                  <a:txBody>
                    <a:bodyPr/>
                    <a:lstStyle/>
                    <a:p>
                      <a:pPr algn="ctr" fontAlgn="ctr">
                        <a:buNone/>
                      </a:pPr>
                      <a:r>
                        <a:rPr lang="en-US" sz="1050" b="0" i="0" u="none" strike="noStrike" dirty="0">
                          <a:effectLst/>
                          <a:latin typeface="+mn-lt"/>
                        </a:rPr>
                        <a:t>-16.0%</a:t>
                      </a:r>
                    </a:p>
                  </a:txBody>
                  <a:tcPr marL="7620" marR="7620" marT="7620" marB="0" anchor="ctr"/>
                </a:tc>
                <a:tc>
                  <a:txBody>
                    <a:bodyPr/>
                    <a:lstStyle/>
                    <a:p>
                      <a:pPr algn="ctr" fontAlgn="ctr">
                        <a:buNone/>
                      </a:pPr>
                      <a:r>
                        <a:rPr lang="en-US" sz="1050" b="0" i="0" u="none" strike="noStrike" dirty="0">
                          <a:effectLst/>
                          <a:latin typeface="+mn-lt"/>
                        </a:rPr>
                        <a:t>-$0.70</a:t>
                      </a:r>
                    </a:p>
                  </a:txBody>
                  <a:tcPr marL="7620" marR="7620" marT="7620" marB="0" anchor="ctr"/>
                </a:tc>
                <a:tc>
                  <a:txBody>
                    <a:bodyPr/>
                    <a:lstStyle/>
                    <a:p>
                      <a:pPr algn="ctr" fontAlgn="ctr">
                        <a:buNone/>
                      </a:pPr>
                      <a:r>
                        <a:rPr lang="en-US" sz="1050" b="0" i="0" u="none" strike="noStrike" dirty="0">
                          <a:effectLst/>
                          <a:latin typeface="+mn-lt"/>
                        </a:rPr>
                        <a:t>-12.3%</a:t>
                      </a:r>
                    </a:p>
                  </a:txBody>
                  <a:tcPr marL="7620" marR="7620" marT="7620" marB="0" anchor="ctr"/>
                </a:tc>
                <a:extLst>
                  <a:ext uri="{0D108BD9-81ED-4DB2-BD59-A6C34878D82A}">
                    <a16:rowId xmlns:a16="http://schemas.microsoft.com/office/drawing/2014/main" val="357698868"/>
                  </a:ext>
                </a:extLst>
              </a:tr>
              <a:tr h="207181">
                <a:tc>
                  <a:txBody>
                    <a:bodyPr/>
                    <a:lstStyle/>
                    <a:p>
                      <a:pPr marL="0" marR="0">
                        <a:lnSpc>
                          <a:spcPct val="107000"/>
                        </a:lnSpc>
                        <a:spcAft>
                          <a:spcPts val="800"/>
                        </a:spcAft>
                        <a:buNone/>
                      </a:pPr>
                      <a:r>
                        <a:rPr lang="en-US" sz="1100" b="0" dirty="0">
                          <a:effectLst/>
                        </a:rPr>
                        <a:t>        Chanterelle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$13.13</a:t>
                      </a:r>
                    </a:p>
                  </a:txBody>
                  <a:tcPr marL="7620" marR="7620" marT="7620" marB="0" anchor="ctr"/>
                </a:tc>
                <a:tc>
                  <a:txBody>
                    <a:bodyPr/>
                    <a:lstStyle/>
                    <a:p>
                      <a:pPr algn="ctr" fontAlgn="ctr">
                        <a:buNone/>
                      </a:pPr>
                      <a:r>
                        <a:rPr lang="en-US" sz="1050" b="0" i="0" u="none" strike="noStrike" dirty="0">
                          <a:effectLst/>
                          <a:latin typeface="+mn-lt"/>
                        </a:rPr>
                        <a:t>-$1.55</a:t>
                      </a:r>
                    </a:p>
                  </a:txBody>
                  <a:tcPr marL="7620" marR="7620" marT="7620" marB="0" anchor="ctr"/>
                </a:tc>
                <a:tc>
                  <a:txBody>
                    <a:bodyPr/>
                    <a:lstStyle/>
                    <a:p>
                      <a:pPr algn="ctr" fontAlgn="ctr">
                        <a:buNone/>
                      </a:pPr>
                      <a:r>
                        <a:rPr lang="en-US" sz="1050" b="0" i="0" u="none" strike="noStrike" dirty="0">
                          <a:effectLst/>
                          <a:latin typeface="+mn-lt"/>
                        </a:rPr>
                        <a:t>-10.5%</a:t>
                      </a:r>
                    </a:p>
                  </a:txBody>
                  <a:tcPr marL="7620" marR="7620" marT="7620" marB="0" anchor="ctr"/>
                </a:tc>
                <a:tc>
                  <a:txBody>
                    <a:bodyPr/>
                    <a:lstStyle/>
                    <a:p>
                      <a:pPr algn="ctr" fontAlgn="ctr">
                        <a:buNone/>
                      </a:pPr>
                      <a:r>
                        <a:rPr lang="en-US" sz="1050" b="0" i="0" u="none" strike="noStrike" dirty="0">
                          <a:effectLst/>
                          <a:latin typeface="+mn-lt"/>
                        </a:rPr>
                        <a:t> --</a:t>
                      </a:r>
                    </a:p>
                  </a:txBody>
                  <a:tcPr marL="7620" marR="7620" marT="7620" marB="0" anchor="ctr"/>
                </a:tc>
                <a:tc>
                  <a:txBody>
                    <a:bodyPr/>
                    <a:lstStyle/>
                    <a:p>
                      <a:pPr algn="ctr" fontAlgn="ctr">
                        <a:buNone/>
                      </a:pPr>
                      <a:r>
                        <a:rPr lang="en-US" sz="1050" b="0" i="0" u="none" strike="noStrike" dirty="0">
                          <a:effectLst/>
                          <a:latin typeface="+mn-lt"/>
                        </a:rPr>
                        <a:t>-- </a:t>
                      </a:r>
                    </a:p>
                  </a:txBody>
                  <a:tcPr marL="7620" marR="7620" marT="7620" marB="0" anchor="ctr"/>
                </a:tc>
                <a:extLst>
                  <a:ext uri="{0D108BD9-81ED-4DB2-BD59-A6C34878D82A}">
                    <a16:rowId xmlns:a16="http://schemas.microsoft.com/office/drawing/2014/main" val="786800616"/>
                  </a:ext>
                </a:extLst>
              </a:tr>
            </a:tbl>
          </a:graphicData>
        </a:graphic>
      </p:graphicFrame>
      <p:graphicFrame>
        <p:nvGraphicFramePr>
          <p:cNvPr id="2" name="Table 1">
            <a:extLst>
              <a:ext uri="{FF2B5EF4-FFF2-40B4-BE49-F238E27FC236}">
                <a16:creationId xmlns:a16="http://schemas.microsoft.com/office/drawing/2014/main" id="{B9B32C08-FDC2-F28C-B79B-FCCD5C7F2C65}"/>
              </a:ext>
            </a:extLst>
          </p:cNvPr>
          <p:cNvGraphicFramePr>
            <a:graphicFrameLocks noGrp="1"/>
          </p:cNvGraphicFramePr>
          <p:nvPr>
            <p:extLst>
              <p:ext uri="{D42A27DB-BD31-4B8C-83A1-F6EECF244321}">
                <p14:modId xmlns:p14="http://schemas.microsoft.com/office/powerpoint/2010/main" val="3030980357"/>
              </p:ext>
            </p:extLst>
          </p:nvPr>
        </p:nvGraphicFramePr>
        <p:xfrm>
          <a:off x="9367125" y="784764"/>
          <a:ext cx="2231846" cy="1469376"/>
        </p:xfrm>
        <a:graphic>
          <a:graphicData uri="http://schemas.openxmlformats.org/drawingml/2006/table">
            <a:tbl>
              <a:tblPr firstRow="1" firstCol="1" bandRow="1">
                <a:tableStyleId>{5C22544A-7EE6-4342-B048-85BDC9FD1C3A}</a:tableStyleId>
              </a:tblPr>
              <a:tblGrid>
                <a:gridCol w="585926">
                  <a:extLst>
                    <a:ext uri="{9D8B030D-6E8A-4147-A177-3AD203B41FA5}">
                      <a16:colId xmlns:a16="http://schemas.microsoft.com/office/drawing/2014/main" val="2971374408"/>
                    </a:ext>
                  </a:extLst>
                </a:gridCol>
                <a:gridCol w="1645920">
                  <a:extLst>
                    <a:ext uri="{9D8B030D-6E8A-4147-A177-3AD203B41FA5}">
                      <a16:colId xmlns:a16="http://schemas.microsoft.com/office/drawing/2014/main" val="1274444745"/>
                    </a:ext>
                  </a:extLst>
                </a:gridCol>
              </a:tblGrid>
              <a:tr h="271351">
                <a:tc>
                  <a:txBody>
                    <a:bodyPr/>
                    <a:lstStyle/>
                    <a:p>
                      <a:pPr marL="0" marR="0" algn="r">
                        <a:lnSpc>
                          <a:spcPct val="107000"/>
                        </a:lnSpc>
                        <a:spcAft>
                          <a:spcPts val="800"/>
                        </a:spcAft>
                        <a:buNone/>
                      </a:pPr>
                      <a:r>
                        <a:rPr lang="en-US" sz="1100" dirty="0">
                          <a:effectLst/>
                          <a:latin typeface="Libre Franklin" pitchFamily="2" charset="0"/>
                        </a:rPr>
                        <a:t>Year</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Dollars per trip</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90156283"/>
                  </a:ext>
                </a:extLst>
              </a:tr>
              <a:tr h="239605">
                <a:tc>
                  <a:txBody>
                    <a:bodyPr/>
                    <a:lstStyle/>
                    <a:p>
                      <a:pPr marL="0" marR="0" algn="r">
                        <a:lnSpc>
                          <a:spcPct val="107000"/>
                        </a:lnSpc>
                        <a:spcAft>
                          <a:spcPts val="800"/>
                        </a:spcAft>
                        <a:buNone/>
                      </a:pPr>
                      <a:r>
                        <a:rPr lang="en-US" sz="1100" dirty="0">
                          <a:effectLst/>
                          <a:latin typeface="Libre Franklin" pitchFamily="2" charset="0"/>
                        </a:rPr>
                        <a:t>2022</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$3.26</a:t>
                      </a:r>
                    </a:p>
                  </a:txBody>
                  <a:tcPr marL="68580" marR="68580" marT="0" marB="0" anchor="ctr"/>
                </a:tc>
                <a:extLst>
                  <a:ext uri="{0D108BD9-81ED-4DB2-BD59-A6C34878D82A}">
                    <a16:rowId xmlns:a16="http://schemas.microsoft.com/office/drawing/2014/main" val="3101230475"/>
                  </a:ext>
                </a:extLst>
              </a:tr>
              <a:tr h="239605">
                <a:tc>
                  <a:txBody>
                    <a:bodyPr/>
                    <a:lstStyle/>
                    <a:p>
                      <a:pPr marL="0" marR="0" algn="r">
                        <a:lnSpc>
                          <a:spcPct val="107000"/>
                        </a:lnSpc>
                        <a:spcAft>
                          <a:spcPts val="800"/>
                        </a:spcAft>
                        <a:buNone/>
                      </a:pPr>
                      <a:r>
                        <a:rPr lang="en-US" sz="1100" dirty="0">
                          <a:effectLst/>
                          <a:latin typeface="Libre Franklin" pitchFamily="2" charset="0"/>
                        </a:rPr>
                        <a:t>2023</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$3.29</a:t>
                      </a:r>
                    </a:p>
                  </a:txBody>
                  <a:tcPr marL="68580" marR="68580" marT="0" marB="0" anchor="ctr"/>
                </a:tc>
                <a:extLst>
                  <a:ext uri="{0D108BD9-81ED-4DB2-BD59-A6C34878D82A}">
                    <a16:rowId xmlns:a16="http://schemas.microsoft.com/office/drawing/2014/main" val="2605251873"/>
                  </a:ext>
                </a:extLst>
              </a:tr>
              <a:tr h="239605">
                <a:tc>
                  <a:txBody>
                    <a:bodyPr/>
                    <a:lstStyle/>
                    <a:p>
                      <a:pPr marL="0" marR="0" algn="r">
                        <a:lnSpc>
                          <a:spcPct val="107000"/>
                        </a:lnSpc>
                        <a:spcAft>
                          <a:spcPts val="800"/>
                        </a:spcAft>
                        <a:buNone/>
                      </a:pPr>
                      <a:r>
                        <a:rPr lang="en-US" sz="1100" dirty="0">
                          <a:effectLst/>
                          <a:latin typeface="Libre Franklin" pitchFamily="2" charset="0"/>
                        </a:rPr>
                        <a:t>2024</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$3.28</a:t>
                      </a:r>
                    </a:p>
                  </a:txBody>
                  <a:tcPr marL="68580" marR="68580" marT="0" marB="0" anchor="ctr"/>
                </a:tc>
                <a:extLst>
                  <a:ext uri="{0D108BD9-81ED-4DB2-BD59-A6C34878D82A}">
                    <a16:rowId xmlns:a16="http://schemas.microsoft.com/office/drawing/2014/main" val="735354042"/>
                  </a:ext>
                </a:extLst>
              </a:tr>
              <a:tr h="239605">
                <a:tc>
                  <a:txBody>
                    <a:bodyPr/>
                    <a:lstStyle/>
                    <a:p>
                      <a:pPr marL="0" marR="0" algn="r">
                        <a:lnSpc>
                          <a:spcPct val="107000"/>
                        </a:lnSpc>
                        <a:spcAft>
                          <a:spcPts val="800"/>
                        </a:spcAft>
                        <a:buNone/>
                      </a:pPr>
                      <a:r>
                        <a:rPr lang="en-US" sz="1100" dirty="0">
                          <a:effectLst/>
                          <a:latin typeface="Libre Franklin" pitchFamily="2" charset="0"/>
                        </a:rPr>
                        <a:t>2025</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$3.24</a:t>
                      </a:r>
                    </a:p>
                  </a:txBody>
                  <a:tcPr marL="68580" marR="68580" marT="0" marB="0" anchor="ctr"/>
                </a:tc>
                <a:extLst>
                  <a:ext uri="{0D108BD9-81ED-4DB2-BD59-A6C34878D82A}">
                    <a16:rowId xmlns:a16="http://schemas.microsoft.com/office/drawing/2014/main" val="3226344883"/>
                  </a:ext>
                </a:extLst>
              </a:tr>
              <a:tr h="239605">
                <a:tc>
                  <a:txBody>
                    <a:bodyPr/>
                    <a:lstStyle/>
                    <a:p>
                      <a:pPr marL="0" marR="0" algn="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Q1 ‘26</a:t>
                      </a: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$3.27</a:t>
                      </a:r>
                    </a:p>
                  </a:txBody>
                  <a:tcPr marL="68580" marR="68580" marT="0" marB="0" anchor="ctr"/>
                </a:tc>
                <a:extLst>
                  <a:ext uri="{0D108BD9-81ED-4DB2-BD59-A6C34878D82A}">
                    <a16:rowId xmlns:a16="http://schemas.microsoft.com/office/drawing/2014/main" val="729359136"/>
                  </a:ext>
                </a:extLst>
              </a:tr>
            </a:tbl>
          </a:graphicData>
        </a:graphic>
      </p:graphicFrame>
    </p:spTree>
    <p:extLst>
      <p:ext uri="{BB962C8B-B14F-4D97-AF65-F5344CB8AC3E}">
        <p14:creationId xmlns:p14="http://schemas.microsoft.com/office/powerpoint/2010/main" val="386839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20EC-65B6-9C41-6446-46855CB2A1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DDCEE8-D83F-F2F1-0866-30A44941279B}"/>
              </a:ext>
            </a:extLst>
          </p:cNvPr>
          <p:cNvSpPr txBox="1"/>
          <p:nvPr/>
        </p:nvSpPr>
        <p:spPr>
          <a:xfrm>
            <a:off x="417437" y="375523"/>
            <a:ext cx="7640713" cy="1500411"/>
          </a:xfrm>
          <a:prstGeom prst="rect">
            <a:avLst/>
          </a:prstGeom>
          <a:noFill/>
        </p:spPr>
        <p:txBody>
          <a:bodyPr wrap="square" rtlCol="0">
            <a:spAutoFit/>
          </a:bodyPr>
          <a:lstStyle/>
          <a:p>
            <a:pPr>
              <a:spcAft>
                <a:spcPts val="600"/>
              </a:spcAft>
            </a:pPr>
            <a:r>
              <a:rPr lang="en-US" sz="2400" b="1" dirty="0">
                <a:solidFill>
                  <a:schemeClr val="tx2"/>
                </a:solidFill>
                <a:latin typeface="Libre Franklin" pitchFamily="2" charset="0"/>
                <a:ea typeface="Open Sans Extrabold" panose="020B0606030504020204" pitchFamily="34" charset="0"/>
                <a:cs typeface="Open Sans Extrabold" panose="020B0606030504020204" pitchFamily="34" charset="0"/>
              </a:rPr>
              <a:t>Mushroom Units per Trip at Retail </a:t>
            </a:r>
          </a:p>
          <a:p>
            <a:pPr>
              <a:spcAft>
                <a:spcPts val="600"/>
              </a:spcAft>
            </a:pPr>
            <a:r>
              <a:rPr lang="en-US" sz="1050" dirty="0">
                <a:latin typeface="Libre Franklin" pitchFamily="2" charset="0"/>
                <a:ea typeface="Open Sans Light" panose="020B0306030504020204" pitchFamily="34" charset="0"/>
                <a:cs typeface="Open Sans Light" panose="020B0306030504020204" pitchFamily="34" charset="0"/>
              </a:rPr>
              <a:t>Virtually all consumers purchase just one package of mushroom per trip. </a:t>
            </a:r>
          </a:p>
          <a:p>
            <a:pPr marL="171450" indent="-171450">
              <a:spcAft>
                <a:spcPts val="6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This has been the case for many years, despite the rise of buy-one, get-one promotions. </a:t>
            </a:r>
          </a:p>
          <a:p>
            <a:pPr marL="171450" indent="-171450">
              <a:spcAft>
                <a:spcPts val="600"/>
              </a:spcAft>
              <a:buFont typeface="Wingdings" panose="05000000000000000000" pitchFamily="2" charset="2"/>
              <a:buChar char="§"/>
            </a:pPr>
            <a:r>
              <a:rPr lang="en-US" sz="1050" dirty="0">
                <a:latin typeface="Libre Franklin" pitchFamily="2" charset="0"/>
                <a:ea typeface="Open Sans Light" panose="020B0306030504020204" pitchFamily="34" charset="0"/>
                <a:cs typeface="Open Sans Light" panose="020B0306030504020204" pitchFamily="34" charset="0"/>
              </a:rPr>
              <a:t>In this light, promotions and tactics geared at upsizing consumers to larger pack sizes appear to be the most meaningful way to grow sales given that the number of trips and the number of packages per trip are virtually unchanged over the past few years. </a:t>
            </a:r>
          </a:p>
        </p:txBody>
      </p:sp>
      <p:sp>
        <p:nvSpPr>
          <p:cNvPr id="15" name="TextBox 14">
            <a:extLst>
              <a:ext uri="{FF2B5EF4-FFF2-40B4-BE49-F238E27FC236}">
                <a16:creationId xmlns:a16="http://schemas.microsoft.com/office/drawing/2014/main" id="{6D5FD2DB-700C-D5C4-745C-C605D82D9CDE}"/>
              </a:ext>
            </a:extLst>
          </p:cNvPr>
          <p:cNvSpPr txBox="1"/>
          <p:nvPr/>
        </p:nvSpPr>
        <p:spPr>
          <a:xfrm>
            <a:off x="366577" y="6221379"/>
            <a:ext cx="6094520" cy="254750"/>
          </a:xfrm>
          <a:prstGeom prst="rect">
            <a:avLst/>
          </a:prstGeom>
          <a:noFill/>
        </p:spPr>
        <p:txBody>
          <a:bodyPr wrap="square">
            <a:spAutoFit/>
          </a:bodyPr>
          <a:lstStyle/>
          <a:p>
            <a:pPr marL="0" marR="0">
              <a:lnSpc>
                <a:spcPct val="107000"/>
              </a:lnSpc>
              <a:spcAft>
                <a:spcPts val="800"/>
              </a:spcAft>
              <a:buNone/>
            </a:pPr>
            <a:r>
              <a:rPr lang="en-US" sz="10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rPr>
              <a:t>Source: Circana, Integrated Fresh Household Panel, all outlets, 52 weeks ending 3/22/2026</a:t>
            </a:r>
            <a:endParaRPr lang="en-US" sz="12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endParaRPr>
          </a:p>
        </p:txBody>
      </p:sp>
      <p:sp>
        <p:nvSpPr>
          <p:cNvPr id="16" name="Footer Placeholder 15">
            <a:extLst>
              <a:ext uri="{FF2B5EF4-FFF2-40B4-BE49-F238E27FC236}">
                <a16:creationId xmlns:a16="http://schemas.microsoft.com/office/drawing/2014/main" id="{5BD7113D-FCB7-1394-719E-F9E3EEBEA403}"/>
              </a:ext>
            </a:extLst>
          </p:cNvPr>
          <p:cNvSpPr>
            <a:spLocks noGrp="1"/>
          </p:cNvSpPr>
          <p:nvPr>
            <p:ph type="ftr" sz="quarter" idx="11"/>
          </p:nvPr>
        </p:nvSpPr>
        <p:spPr>
          <a:xfrm>
            <a:off x="366577" y="6411352"/>
            <a:ext cx="4196545" cy="365125"/>
          </a:xfrm>
        </p:spPr>
        <p:txBody>
          <a:bodyPr/>
          <a:lstStyle/>
          <a:p>
            <a:pPr algn="l"/>
            <a:r>
              <a:rPr lang="en-US" sz="900" dirty="0">
                <a:solidFill>
                  <a:schemeClr val="tx1">
                    <a:lumMod val="85000"/>
                    <a:lumOff val="15000"/>
                  </a:schemeClr>
                </a:solidFill>
                <a:latin typeface="Libre Franklin" pitchFamily="2" charset="0"/>
              </a:rPr>
              <a:t>Q2 2025 – Q1 2026 Fresh Mushroom Category Engagement Review</a:t>
            </a:r>
          </a:p>
        </p:txBody>
      </p:sp>
      <p:sp>
        <p:nvSpPr>
          <p:cNvPr id="17" name="Slide Number Placeholder 16">
            <a:extLst>
              <a:ext uri="{FF2B5EF4-FFF2-40B4-BE49-F238E27FC236}">
                <a16:creationId xmlns:a16="http://schemas.microsoft.com/office/drawing/2014/main" id="{61B554C1-8A2C-7649-3C13-38EDA1F4C06A}"/>
              </a:ext>
            </a:extLst>
          </p:cNvPr>
          <p:cNvSpPr>
            <a:spLocks noGrp="1"/>
          </p:cNvSpPr>
          <p:nvPr>
            <p:ph type="sldNum" sz="quarter" idx="12"/>
          </p:nvPr>
        </p:nvSpPr>
        <p:spPr>
          <a:xfrm>
            <a:off x="8932787" y="6492875"/>
            <a:ext cx="3214823" cy="365125"/>
          </a:xfrm>
        </p:spPr>
        <p:txBody>
          <a:bodyPr/>
          <a:lstStyle/>
          <a:p>
            <a:fld id="{EFE71E98-A417-4ECC-ACEB-C0490C20DB04}" type="slidenum">
              <a:rPr lang="en-US" sz="900" smtClean="0">
                <a:latin typeface="Libre Franklin" pitchFamily="2" charset="0"/>
              </a:rPr>
              <a:t>5</a:t>
            </a:fld>
            <a:endParaRPr lang="en-US" sz="900" dirty="0">
              <a:latin typeface="Libre Franklin" pitchFamily="2" charset="0"/>
            </a:endParaRPr>
          </a:p>
        </p:txBody>
      </p:sp>
      <p:pic>
        <p:nvPicPr>
          <p:cNvPr id="19" name="Picture 18">
            <a:extLst>
              <a:ext uri="{FF2B5EF4-FFF2-40B4-BE49-F238E27FC236}">
                <a16:creationId xmlns:a16="http://schemas.microsoft.com/office/drawing/2014/main" id="{E19117B0-28D2-2332-9EDC-68EA53F006FF}"/>
              </a:ext>
            </a:extLst>
          </p:cNvPr>
          <p:cNvPicPr>
            <a:picLocks noChangeAspect="1"/>
          </p:cNvPicPr>
          <p:nvPr/>
        </p:nvPicPr>
        <p:blipFill>
          <a:blip r:embed="rId3"/>
          <a:srcRect/>
          <a:stretch/>
        </p:blipFill>
        <p:spPr>
          <a:xfrm>
            <a:off x="10564278" y="6134100"/>
            <a:ext cx="1444811" cy="541804"/>
          </a:xfrm>
          <a:prstGeom prst="rect">
            <a:avLst/>
          </a:prstGeom>
        </p:spPr>
      </p:pic>
      <p:graphicFrame>
        <p:nvGraphicFramePr>
          <p:cNvPr id="2" name="Table 1">
            <a:extLst>
              <a:ext uri="{FF2B5EF4-FFF2-40B4-BE49-F238E27FC236}">
                <a16:creationId xmlns:a16="http://schemas.microsoft.com/office/drawing/2014/main" id="{15635E43-5D3D-8C82-7F88-5527779409F2}"/>
              </a:ext>
            </a:extLst>
          </p:cNvPr>
          <p:cNvGraphicFramePr>
            <a:graphicFrameLocks noGrp="1"/>
          </p:cNvGraphicFramePr>
          <p:nvPr>
            <p:extLst>
              <p:ext uri="{D42A27DB-BD31-4B8C-83A1-F6EECF244321}">
                <p14:modId xmlns:p14="http://schemas.microsoft.com/office/powerpoint/2010/main" val="415275065"/>
              </p:ext>
            </p:extLst>
          </p:nvPr>
        </p:nvGraphicFramePr>
        <p:xfrm>
          <a:off x="503162" y="2140820"/>
          <a:ext cx="9219482" cy="3273537"/>
        </p:xfrm>
        <a:graphic>
          <a:graphicData uri="http://schemas.openxmlformats.org/drawingml/2006/table">
            <a:tbl>
              <a:tblPr firstRow="1" firstCol="1" bandRow="1">
                <a:tableStyleId>{3B4B98B0-60AC-42C2-AFA5-B58CD77FA1E5}</a:tableStyleId>
              </a:tblPr>
              <a:tblGrid>
                <a:gridCol w="2475029">
                  <a:extLst>
                    <a:ext uri="{9D8B030D-6E8A-4147-A177-3AD203B41FA5}">
                      <a16:colId xmlns:a16="http://schemas.microsoft.com/office/drawing/2014/main" val="2517626169"/>
                    </a:ext>
                  </a:extLst>
                </a:gridCol>
                <a:gridCol w="1129576">
                  <a:extLst>
                    <a:ext uri="{9D8B030D-6E8A-4147-A177-3AD203B41FA5}">
                      <a16:colId xmlns:a16="http://schemas.microsoft.com/office/drawing/2014/main" val="2585931340"/>
                    </a:ext>
                  </a:extLst>
                </a:gridCol>
                <a:gridCol w="1403891">
                  <a:extLst>
                    <a:ext uri="{9D8B030D-6E8A-4147-A177-3AD203B41FA5}">
                      <a16:colId xmlns:a16="http://schemas.microsoft.com/office/drawing/2014/main" val="992853049"/>
                    </a:ext>
                  </a:extLst>
                </a:gridCol>
                <a:gridCol w="1403204">
                  <a:extLst>
                    <a:ext uri="{9D8B030D-6E8A-4147-A177-3AD203B41FA5}">
                      <a16:colId xmlns:a16="http://schemas.microsoft.com/office/drawing/2014/main" val="3233939213"/>
                    </a:ext>
                  </a:extLst>
                </a:gridCol>
                <a:gridCol w="1403891">
                  <a:extLst>
                    <a:ext uri="{9D8B030D-6E8A-4147-A177-3AD203B41FA5}">
                      <a16:colId xmlns:a16="http://schemas.microsoft.com/office/drawing/2014/main" val="760287580"/>
                    </a:ext>
                  </a:extLst>
                </a:gridCol>
                <a:gridCol w="1403891">
                  <a:extLst>
                    <a:ext uri="{9D8B030D-6E8A-4147-A177-3AD203B41FA5}">
                      <a16:colId xmlns:a16="http://schemas.microsoft.com/office/drawing/2014/main" val="366918634"/>
                    </a:ext>
                  </a:extLst>
                </a:gridCol>
              </a:tblGrid>
              <a:tr h="438185">
                <a:tc>
                  <a:txBody>
                    <a:bodyPr/>
                    <a:lstStyle/>
                    <a:p>
                      <a:pPr marL="0" marR="0">
                        <a:buNone/>
                      </a:pPr>
                      <a:r>
                        <a:rPr lang="en-US" sz="1100" dirty="0">
                          <a:solidFill>
                            <a:schemeClr val="bg1"/>
                          </a:solidFill>
                          <a:effectLst/>
                        </a:rPr>
                        <a:t>Product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buNone/>
                      </a:pPr>
                      <a:r>
                        <a:rPr lang="en-US" sz="1100" dirty="0">
                          <a:solidFill>
                            <a:schemeClr val="bg1"/>
                          </a:solidFill>
                          <a:effectLst/>
                        </a:rPr>
                        <a:t>Unit sales per trip</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buNone/>
                      </a:pPr>
                      <a:r>
                        <a:rPr lang="en-US" sz="1100" dirty="0">
                          <a:solidFill>
                            <a:schemeClr val="bg1"/>
                          </a:solidFill>
                          <a:effectLst/>
                        </a:rPr>
                        <a:t>Unit sales per trip change vs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buNone/>
                      </a:pPr>
                      <a:r>
                        <a:rPr lang="en-US" sz="1100" dirty="0">
                          <a:solidFill>
                            <a:schemeClr val="bg1"/>
                          </a:solidFill>
                          <a:effectLst/>
                        </a:rPr>
                        <a:t>Unit sales per trip % change vs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buNone/>
                      </a:pPr>
                      <a:r>
                        <a:rPr lang="en-US" sz="1100" dirty="0">
                          <a:solidFill>
                            <a:schemeClr val="bg1"/>
                          </a:solidFill>
                          <a:effectLst/>
                        </a:rPr>
                        <a:t>Unit sales per trip change vs 2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buNone/>
                      </a:pPr>
                      <a:r>
                        <a:rPr lang="en-US" sz="1100" dirty="0">
                          <a:solidFill>
                            <a:schemeClr val="bg1"/>
                          </a:solidFill>
                          <a:effectLst/>
                        </a:rPr>
                        <a:t>Unit sales per trip % change vs 2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3746996943"/>
                  </a:ext>
                </a:extLst>
              </a:tr>
              <a:tr h="218104">
                <a:tc>
                  <a:txBody>
                    <a:bodyPr/>
                    <a:lstStyle/>
                    <a:p>
                      <a:pPr marL="0" marR="0">
                        <a:lnSpc>
                          <a:spcPct val="107000"/>
                        </a:lnSpc>
                        <a:spcAft>
                          <a:spcPts val="800"/>
                        </a:spcAft>
                        <a:buNone/>
                      </a:pPr>
                      <a:r>
                        <a:rPr lang="en-US" sz="1100" b="0" dirty="0">
                          <a:effectLst/>
                        </a:rPr>
                        <a:t>Produce department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dirty="0">
                          <a:effectLst/>
                          <a:latin typeface="+mn-lt"/>
                        </a:rPr>
                        <a:t>3.1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-0.8%</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-1.3%</a:t>
                      </a:r>
                    </a:p>
                  </a:txBody>
                  <a:tcPr marL="7620" marR="7620" marT="7620" marB="0" anchor="ctr"/>
                </a:tc>
                <a:extLst>
                  <a:ext uri="{0D108BD9-81ED-4DB2-BD59-A6C34878D82A}">
                    <a16:rowId xmlns:a16="http://schemas.microsoft.com/office/drawing/2014/main" val="2285004573"/>
                  </a:ext>
                </a:extLst>
              </a:tr>
              <a:tr h="218104">
                <a:tc>
                  <a:txBody>
                    <a:bodyPr/>
                    <a:lstStyle/>
                    <a:p>
                      <a:pPr marL="0" marR="0">
                        <a:lnSpc>
                          <a:spcPct val="107000"/>
                        </a:lnSpc>
                        <a:spcAft>
                          <a:spcPts val="800"/>
                        </a:spcAft>
                        <a:buNone/>
                      </a:pPr>
                      <a:r>
                        <a:rPr lang="en-US" sz="1100" b="0" dirty="0">
                          <a:effectLst/>
                        </a:rPr>
                        <a:t>  Fresh vegetables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2.4</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-1.1%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-2.0%</a:t>
                      </a:r>
                    </a:p>
                  </a:txBody>
                  <a:tcPr marL="7620" marR="7620" marT="7620" marB="0" anchor="ctr"/>
                </a:tc>
                <a:extLst>
                  <a:ext uri="{0D108BD9-81ED-4DB2-BD59-A6C34878D82A}">
                    <a16:rowId xmlns:a16="http://schemas.microsoft.com/office/drawing/2014/main" val="751235561"/>
                  </a:ext>
                </a:extLst>
              </a:tr>
              <a:tr h="218104">
                <a:tc>
                  <a:txBody>
                    <a:bodyPr/>
                    <a:lstStyle/>
                    <a:p>
                      <a:pPr marL="0" marR="0">
                        <a:lnSpc>
                          <a:spcPct val="107000"/>
                        </a:lnSpc>
                        <a:spcAft>
                          <a:spcPts val="800"/>
                        </a:spcAft>
                        <a:buNone/>
                      </a:pPr>
                      <a:r>
                        <a:rPr lang="en-US" sz="1100" b="0" dirty="0">
                          <a:effectLst/>
                        </a:rPr>
                        <a:t>    Fresh cooking vegetables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1.3</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-0.8%</a:t>
                      </a:r>
                    </a:p>
                  </a:txBody>
                  <a:tcPr marL="7620" marR="7620" marT="7620" marB="0" anchor="ctr"/>
                </a:tc>
                <a:extLst>
                  <a:ext uri="{0D108BD9-81ED-4DB2-BD59-A6C34878D82A}">
                    <a16:rowId xmlns:a16="http://schemas.microsoft.com/office/drawing/2014/main" val="4260842540"/>
                  </a:ext>
                </a:extLst>
              </a:tr>
              <a:tr h="218104">
                <a:tc>
                  <a:txBody>
                    <a:bodyPr/>
                    <a:lstStyle/>
                    <a:p>
                      <a:pPr marL="0" marR="0">
                        <a:lnSpc>
                          <a:spcPct val="107000"/>
                        </a:lnSpc>
                        <a:spcAft>
                          <a:spcPts val="800"/>
                        </a:spcAft>
                        <a:buNone/>
                      </a:pPr>
                      <a:r>
                        <a:rPr lang="en-US" sz="1100" b="1" dirty="0">
                          <a:effectLst/>
                        </a:rPr>
                        <a:t>      Fresh mushrooms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1" i="0" u="none" strike="noStrike" dirty="0">
                          <a:effectLst/>
                          <a:latin typeface="+mn-lt"/>
                        </a:rPr>
                        <a:t>1.2</a:t>
                      </a:r>
                    </a:p>
                  </a:txBody>
                  <a:tcPr marL="7620" marR="7620" marT="7620" marB="0" anchor="ctr"/>
                </a:tc>
                <a:tc>
                  <a:txBody>
                    <a:bodyPr/>
                    <a:lstStyle/>
                    <a:p>
                      <a:pPr algn="ctr" fontAlgn="ctr">
                        <a:buNone/>
                      </a:pPr>
                      <a:r>
                        <a:rPr lang="en-US" sz="1050" b="1" i="0" u="none" strike="noStrike" dirty="0">
                          <a:effectLst/>
                          <a:latin typeface="+mn-lt"/>
                        </a:rPr>
                        <a:t>0.0</a:t>
                      </a:r>
                    </a:p>
                  </a:txBody>
                  <a:tcPr marL="7620" marR="7620" marT="7620" marB="0" anchor="ctr"/>
                </a:tc>
                <a:tc>
                  <a:txBody>
                    <a:bodyPr/>
                    <a:lstStyle/>
                    <a:p>
                      <a:pPr algn="ctr" fontAlgn="ctr">
                        <a:buNone/>
                      </a:pPr>
                      <a:r>
                        <a:rPr lang="en-US" sz="1050" b="1" i="0" u="none" strike="noStrike" dirty="0">
                          <a:effectLst/>
                          <a:latin typeface="+mn-lt"/>
                        </a:rPr>
                        <a:t>0.5%</a:t>
                      </a:r>
                    </a:p>
                  </a:txBody>
                  <a:tcPr marL="7620" marR="7620" marT="7620" marB="0" anchor="ctr"/>
                </a:tc>
                <a:tc>
                  <a:txBody>
                    <a:bodyPr/>
                    <a:lstStyle/>
                    <a:p>
                      <a:pPr algn="ctr" fontAlgn="ctr">
                        <a:buNone/>
                      </a:pPr>
                      <a:r>
                        <a:rPr lang="en-US" sz="1050" b="1" i="0" u="none" strike="noStrike" dirty="0">
                          <a:effectLst/>
                          <a:latin typeface="+mn-lt"/>
                        </a:rPr>
                        <a:t>0.0</a:t>
                      </a:r>
                    </a:p>
                  </a:txBody>
                  <a:tcPr marL="7620" marR="7620" marT="7620" marB="0" anchor="ctr"/>
                </a:tc>
                <a:tc>
                  <a:txBody>
                    <a:bodyPr/>
                    <a:lstStyle/>
                    <a:p>
                      <a:pPr algn="ctr" fontAlgn="ctr">
                        <a:buNone/>
                      </a:pPr>
                      <a:r>
                        <a:rPr lang="en-US" sz="1050" b="1" i="0" u="none" strike="noStrike" dirty="0">
                          <a:effectLst/>
                          <a:latin typeface="+mn-lt"/>
                        </a:rPr>
                        <a:t>-0.4%</a:t>
                      </a:r>
                    </a:p>
                  </a:txBody>
                  <a:tcPr marL="7620" marR="7620" marT="7620" marB="0" anchor="ctr"/>
                </a:tc>
                <a:extLst>
                  <a:ext uri="{0D108BD9-81ED-4DB2-BD59-A6C34878D82A}">
                    <a16:rowId xmlns:a16="http://schemas.microsoft.com/office/drawing/2014/main" val="4233217215"/>
                  </a:ext>
                </a:extLst>
              </a:tr>
              <a:tr h="218104">
                <a:tc>
                  <a:txBody>
                    <a:bodyPr/>
                    <a:lstStyle/>
                    <a:p>
                      <a:pPr marL="0" marR="0">
                        <a:lnSpc>
                          <a:spcPct val="107000"/>
                        </a:lnSpc>
                        <a:spcAft>
                          <a:spcPts val="800"/>
                        </a:spcAft>
                        <a:buNone/>
                      </a:pPr>
                      <a:r>
                        <a:rPr lang="en-US" sz="1100" b="0" dirty="0">
                          <a:effectLst/>
                        </a:rPr>
                        <a:t>        White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1.2</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1.1%</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+0.4%</a:t>
                      </a:r>
                    </a:p>
                  </a:txBody>
                  <a:tcPr marL="7620" marR="7620" marT="7620" marB="0" anchor="ctr"/>
                </a:tc>
                <a:extLst>
                  <a:ext uri="{0D108BD9-81ED-4DB2-BD59-A6C34878D82A}">
                    <a16:rowId xmlns:a16="http://schemas.microsoft.com/office/drawing/2014/main" val="3868719433"/>
                  </a:ext>
                </a:extLst>
              </a:tr>
              <a:tr h="218104">
                <a:tc>
                  <a:txBody>
                    <a:bodyPr/>
                    <a:lstStyle/>
                    <a:p>
                      <a:pPr marL="0" marR="0">
                        <a:lnSpc>
                          <a:spcPct val="107000"/>
                        </a:lnSpc>
                        <a:spcAft>
                          <a:spcPts val="800"/>
                        </a:spcAft>
                        <a:buNone/>
                      </a:pPr>
                      <a:r>
                        <a:rPr lang="en-US" sz="1100" b="0" dirty="0">
                          <a:effectLst/>
                        </a:rPr>
                        <a:t>        </a:t>
                      </a:r>
                      <a:r>
                        <a:rPr lang="en-US" sz="1100" b="0" dirty="0" err="1">
                          <a:effectLst/>
                        </a:rPr>
                        <a:t>Crimini</a:t>
                      </a:r>
                      <a:r>
                        <a:rPr lang="en-US" sz="1100" b="0" dirty="0">
                          <a:effectLst/>
                        </a:rPr>
                        <a:t>/brown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1.1</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0.3%</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extLst>
                  <a:ext uri="{0D108BD9-81ED-4DB2-BD59-A6C34878D82A}">
                    <a16:rowId xmlns:a16="http://schemas.microsoft.com/office/drawing/2014/main" val="187273061"/>
                  </a:ext>
                </a:extLst>
              </a:tr>
              <a:tr h="218104">
                <a:tc>
                  <a:txBody>
                    <a:bodyPr/>
                    <a:lstStyle/>
                    <a:p>
                      <a:pPr marL="0" marR="0">
                        <a:lnSpc>
                          <a:spcPct val="107000"/>
                        </a:lnSpc>
                        <a:spcAft>
                          <a:spcPts val="800"/>
                        </a:spcAft>
                        <a:buNone/>
                      </a:pPr>
                      <a:r>
                        <a:rPr lang="en-US" sz="1100" b="0" dirty="0">
                          <a:effectLst/>
                        </a:rPr>
                        <a:t>        Portabella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1.3</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1.1%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-0.8%</a:t>
                      </a:r>
                    </a:p>
                  </a:txBody>
                  <a:tcPr marL="7620" marR="7620" marT="7620" marB="0" anchor="ctr"/>
                </a:tc>
                <a:extLst>
                  <a:ext uri="{0D108BD9-81ED-4DB2-BD59-A6C34878D82A}">
                    <a16:rowId xmlns:a16="http://schemas.microsoft.com/office/drawing/2014/main" val="2336757243"/>
                  </a:ext>
                </a:extLst>
              </a:tr>
              <a:tr h="218104">
                <a:tc>
                  <a:txBody>
                    <a:bodyPr/>
                    <a:lstStyle/>
                    <a:p>
                      <a:pPr marL="0" marR="0">
                        <a:lnSpc>
                          <a:spcPct val="107000"/>
                        </a:lnSpc>
                        <a:spcAft>
                          <a:spcPts val="800"/>
                        </a:spcAft>
                        <a:buNone/>
                      </a:pPr>
                      <a:r>
                        <a:rPr lang="en-US" sz="1100" b="0" dirty="0">
                          <a:effectLst/>
                        </a:rPr>
                        <a:t>        Random weight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1.1</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0.2%</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extLst>
                  <a:ext uri="{0D108BD9-81ED-4DB2-BD59-A6C34878D82A}">
                    <a16:rowId xmlns:a16="http://schemas.microsoft.com/office/drawing/2014/main" val="1153268037"/>
                  </a:ext>
                </a:extLst>
              </a:tr>
              <a:tr h="218104">
                <a:tc>
                  <a:txBody>
                    <a:bodyPr/>
                    <a:lstStyle/>
                    <a:p>
                      <a:pPr marL="0" marR="0">
                        <a:lnSpc>
                          <a:spcPct val="107000"/>
                        </a:lnSpc>
                        <a:spcAft>
                          <a:spcPts val="800"/>
                        </a:spcAft>
                        <a:buNone/>
                      </a:pPr>
                      <a:r>
                        <a:rPr lang="en-US" sz="1100" b="0" dirty="0">
                          <a:effectLst/>
                        </a:rPr>
                        <a:t>        Shiitake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-2.1%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-3.6%</a:t>
                      </a:r>
                    </a:p>
                  </a:txBody>
                  <a:tcPr marL="7620" marR="7620" marT="7620" marB="0" anchor="ctr"/>
                </a:tc>
                <a:extLst>
                  <a:ext uri="{0D108BD9-81ED-4DB2-BD59-A6C34878D82A}">
                    <a16:rowId xmlns:a16="http://schemas.microsoft.com/office/drawing/2014/main" val="3562347293"/>
                  </a:ext>
                </a:extLst>
              </a:tr>
              <a:tr h="218104">
                <a:tc>
                  <a:txBody>
                    <a:bodyPr/>
                    <a:lstStyle/>
                    <a:p>
                      <a:pPr marL="0" marR="0">
                        <a:lnSpc>
                          <a:spcPct val="107000"/>
                        </a:lnSpc>
                        <a:spcAft>
                          <a:spcPts val="800"/>
                        </a:spcAft>
                        <a:buNone/>
                      </a:pPr>
                      <a:r>
                        <a:rPr lang="en-US" sz="1100" b="0" dirty="0">
                          <a:effectLst/>
                        </a:rPr>
                        <a:t>        Mixed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1.2</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1.2%</a:t>
                      </a:r>
                    </a:p>
                  </a:txBody>
                  <a:tcPr marL="7620" marR="7620" marT="7620" marB="0" anchor="ctr"/>
                </a:tc>
                <a:tc>
                  <a:txBody>
                    <a:bodyPr/>
                    <a:lstStyle/>
                    <a:p>
                      <a:pPr algn="ctr" fontAlgn="ctr">
                        <a:buNone/>
                      </a:pPr>
                      <a:r>
                        <a:rPr lang="en-US" sz="1050" b="0" i="0" u="none" strike="noStrike">
                          <a:effectLst/>
                          <a:latin typeface="+mn-lt"/>
                        </a:rPr>
                        <a:t>0.0</a:t>
                      </a:r>
                    </a:p>
                  </a:txBody>
                  <a:tcPr marL="7620" marR="7620" marT="7620" marB="0" anchor="ctr"/>
                </a:tc>
                <a:tc>
                  <a:txBody>
                    <a:bodyPr/>
                    <a:lstStyle/>
                    <a:p>
                      <a:pPr algn="ctr" fontAlgn="ctr">
                        <a:buNone/>
                      </a:pPr>
                      <a:r>
                        <a:rPr lang="en-US" sz="1050" b="0" i="0" u="none" strike="noStrike" dirty="0">
                          <a:effectLst/>
                          <a:latin typeface="+mn-lt"/>
                        </a:rPr>
                        <a:t>3.0%</a:t>
                      </a:r>
                    </a:p>
                  </a:txBody>
                  <a:tcPr marL="7620" marR="7620" marT="7620" marB="0" anchor="ctr"/>
                </a:tc>
                <a:extLst>
                  <a:ext uri="{0D108BD9-81ED-4DB2-BD59-A6C34878D82A}">
                    <a16:rowId xmlns:a16="http://schemas.microsoft.com/office/drawing/2014/main" val="754571147"/>
                  </a:ext>
                </a:extLst>
              </a:tr>
              <a:tr h="218104">
                <a:tc>
                  <a:txBody>
                    <a:bodyPr/>
                    <a:lstStyle/>
                    <a:p>
                      <a:pPr marL="0" marR="0">
                        <a:lnSpc>
                          <a:spcPct val="107000"/>
                        </a:lnSpc>
                        <a:spcAft>
                          <a:spcPts val="800"/>
                        </a:spcAft>
                        <a:buNone/>
                      </a:pPr>
                      <a:r>
                        <a:rPr lang="en-US" sz="1100" b="0" dirty="0">
                          <a:effectLst/>
                        </a:rPr>
                        <a:t>        All other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1.3</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-4.5%</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-6.6%</a:t>
                      </a:r>
                    </a:p>
                  </a:txBody>
                  <a:tcPr marL="7620" marR="7620" marT="7620" marB="0" anchor="ctr"/>
                </a:tc>
                <a:extLst>
                  <a:ext uri="{0D108BD9-81ED-4DB2-BD59-A6C34878D82A}">
                    <a16:rowId xmlns:a16="http://schemas.microsoft.com/office/drawing/2014/main" val="4020373406"/>
                  </a:ext>
                </a:extLst>
              </a:tr>
              <a:tr h="218104">
                <a:tc>
                  <a:txBody>
                    <a:bodyPr/>
                    <a:lstStyle/>
                    <a:p>
                      <a:pPr marL="0" marR="0">
                        <a:lnSpc>
                          <a:spcPct val="107000"/>
                        </a:lnSpc>
                        <a:spcAft>
                          <a:spcPts val="800"/>
                        </a:spcAft>
                        <a:buNone/>
                      </a:pPr>
                      <a:r>
                        <a:rPr lang="en-US" sz="1100" b="0" dirty="0">
                          <a:effectLst/>
                        </a:rPr>
                        <a:t>        Oyster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1.3</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-5.1%</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dirty="0">
                          <a:effectLst/>
                          <a:latin typeface="+mn-lt"/>
                        </a:rPr>
                        <a:t>-9.3%</a:t>
                      </a:r>
                    </a:p>
                  </a:txBody>
                  <a:tcPr marL="7620" marR="7620" marT="7620" marB="0" anchor="ctr"/>
                </a:tc>
                <a:extLst>
                  <a:ext uri="{0D108BD9-81ED-4DB2-BD59-A6C34878D82A}">
                    <a16:rowId xmlns:a16="http://schemas.microsoft.com/office/drawing/2014/main" val="345506546"/>
                  </a:ext>
                </a:extLst>
              </a:tr>
              <a:tr h="218104">
                <a:tc>
                  <a:txBody>
                    <a:bodyPr/>
                    <a:lstStyle/>
                    <a:p>
                      <a:pPr marL="0" marR="0">
                        <a:lnSpc>
                          <a:spcPct val="107000"/>
                        </a:lnSpc>
                        <a:spcAft>
                          <a:spcPts val="800"/>
                        </a:spcAft>
                        <a:buNone/>
                      </a:pPr>
                      <a:r>
                        <a:rPr lang="en-US" sz="1100" b="0" dirty="0">
                          <a:effectLst/>
                        </a:rPr>
                        <a:t>        Chanterelle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1.1</a:t>
                      </a:r>
                    </a:p>
                  </a:txBody>
                  <a:tcPr marL="7620" marR="7620" marT="7620" marB="0" anchor="ctr"/>
                </a:tc>
                <a:tc>
                  <a:txBody>
                    <a:bodyPr/>
                    <a:lstStyle/>
                    <a:p>
                      <a:pPr algn="ctr" fontAlgn="ctr">
                        <a:buNone/>
                      </a:pPr>
                      <a:r>
                        <a:rPr lang="en-US" sz="1050" b="0" i="0" u="none" strike="noStrike" dirty="0">
                          <a:effectLst/>
                          <a:latin typeface="+mn-lt"/>
                        </a:rPr>
                        <a:t>0.0</a:t>
                      </a:r>
                    </a:p>
                  </a:txBody>
                  <a:tcPr marL="7620" marR="7620" marT="7620" marB="0" anchor="ctr"/>
                </a:tc>
                <a:tc>
                  <a:txBody>
                    <a:bodyPr/>
                    <a:lstStyle/>
                    <a:p>
                      <a:pPr algn="ctr" fontAlgn="ctr">
                        <a:buNone/>
                      </a:pPr>
                      <a:r>
                        <a:rPr lang="en-US" sz="1050" b="0" i="0" u="none" strike="noStrike" dirty="0">
                          <a:effectLst/>
                          <a:latin typeface="+mn-lt"/>
                        </a:rPr>
                        <a:t>-1.4%</a:t>
                      </a:r>
                    </a:p>
                  </a:txBody>
                  <a:tcPr marL="7620" marR="7620" marT="7620" marB="0" anchor="ctr"/>
                </a:tc>
                <a:tc>
                  <a:txBody>
                    <a:bodyPr/>
                    <a:lstStyle/>
                    <a:p>
                      <a:pPr algn="ctr" fontAlgn="ctr">
                        <a:buNone/>
                      </a:pPr>
                      <a:r>
                        <a:rPr lang="en-US" sz="1050" b="0" i="0" u="none" strike="noStrike" dirty="0">
                          <a:effectLst/>
                          <a:latin typeface="+mn-lt"/>
                        </a:rPr>
                        <a:t> --</a:t>
                      </a:r>
                    </a:p>
                  </a:txBody>
                  <a:tcPr marL="7620" marR="7620" marT="7620" marB="0" anchor="ctr"/>
                </a:tc>
                <a:tc>
                  <a:txBody>
                    <a:bodyPr/>
                    <a:lstStyle/>
                    <a:p>
                      <a:pPr algn="ctr" fontAlgn="ctr">
                        <a:buNone/>
                      </a:pPr>
                      <a:r>
                        <a:rPr lang="en-US" sz="1050" b="0" i="0" u="none" strike="noStrike" dirty="0">
                          <a:effectLst/>
                          <a:latin typeface="+mn-lt"/>
                        </a:rPr>
                        <a:t> --</a:t>
                      </a:r>
                    </a:p>
                  </a:txBody>
                  <a:tcPr marL="7620" marR="7620" marT="7620" marB="0" anchor="ctr"/>
                </a:tc>
                <a:extLst>
                  <a:ext uri="{0D108BD9-81ED-4DB2-BD59-A6C34878D82A}">
                    <a16:rowId xmlns:a16="http://schemas.microsoft.com/office/drawing/2014/main" val="3121935741"/>
                  </a:ext>
                </a:extLst>
              </a:tr>
            </a:tbl>
          </a:graphicData>
        </a:graphic>
      </p:graphicFrame>
      <p:graphicFrame>
        <p:nvGraphicFramePr>
          <p:cNvPr id="4" name="Table 3">
            <a:extLst>
              <a:ext uri="{FF2B5EF4-FFF2-40B4-BE49-F238E27FC236}">
                <a16:creationId xmlns:a16="http://schemas.microsoft.com/office/drawing/2014/main" id="{0938E516-438C-70E4-8A58-3A6E1DDCB9D2}"/>
              </a:ext>
            </a:extLst>
          </p:cNvPr>
          <p:cNvGraphicFramePr>
            <a:graphicFrameLocks noGrp="1"/>
          </p:cNvGraphicFramePr>
          <p:nvPr>
            <p:extLst>
              <p:ext uri="{D42A27DB-BD31-4B8C-83A1-F6EECF244321}">
                <p14:modId xmlns:p14="http://schemas.microsoft.com/office/powerpoint/2010/main" val="1220100885"/>
              </p:ext>
            </p:extLst>
          </p:nvPr>
        </p:nvGraphicFramePr>
        <p:xfrm>
          <a:off x="9538575" y="375523"/>
          <a:ext cx="2231846" cy="1469376"/>
        </p:xfrm>
        <a:graphic>
          <a:graphicData uri="http://schemas.openxmlformats.org/drawingml/2006/table">
            <a:tbl>
              <a:tblPr firstRow="1" firstCol="1" bandRow="1">
                <a:tableStyleId>{5C22544A-7EE6-4342-B048-85BDC9FD1C3A}</a:tableStyleId>
              </a:tblPr>
              <a:tblGrid>
                <a:gridCol w="585926">
                  <a:extLst>
                    <a:ext uri="{9D8B030D-6E8A-4147-A177-3AD203B41FA5}">
                      <a16:colId xmlns:a16="http://schemas.microsoft.com/office/drawing/2014/main" val="2971374408"/>
                    </a:ext>
                  </a:extLst>
                </a:gridCol>
                <a:gridCol w="1645920">
                  <a:extLst>
                    <a:ext uri="{9D8B030D-6E8A-4147-A177-3AD203B41FA5}">
                      <a16:colId xmlns:a16="http://schemas.microsoft.com/office/drawing/2014/main" val="1274444745"/>
                    </a:ext>
                  </a:extLst>
                </a:gridCol>
              </a:tblGrid>
              <a:tr h="271351">
                <a:tc>
                  <a:txBody>
                    <a:bodyPr/>
                    <a:lstStyle/>
                    <a:p>
                      <a:pPr marL="0" marR="0" algn="r">
                        <a:lnSpc>
                          <a:spcPct val="107000"/>
                        </a:lnSpc>
                        <a:spcAft>
                          <a:spcPts val="800"/>
                        </a:spcAft>
                        <a:buNone/>
                      </a:pPr>
                      <a:r>
                        <a:rPr lang="en-US" sz="1100" dirty="0">
                          <a:effectLst/>
                          <a:latin typeface="Libre Franklin" pitchFamily="2" charset="0"/>
                        </a:rPr>
                        <a:t>Year</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rPr>
                        <a:t>Units per trip</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90156283"/>
                  </a:ext>
                </a:extLst>
              </a:tr>
              <a:tr h="239605">
                <a:tc>
                  <a:txBody>
                    <a:bodyPr/>
                    <a:lstStyle/>
                    <a:p>
                      <a:pPr marL="0" marR="0" algn="r">
                        <a:lnSpc>
                          <a:spcPct val="107000"/>
                        </a:lnSpc>
                        <a:spcAft>
                          <a:spcPts val="800"/>
                        </a:spcAft>
                        <a:buNone/>
                      </a:pPr>
                      <a:r>
                        <a:rPr lang="en-US" sz="1100" dirty="0">
                          <a:effectLst/>
                          <a:latin typeface="Libre Franklin" pitchFamily="2" charset="0"/>
                        </a:rPr>
                        <a:t>2022</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1.1</a:t>
                      </a:r>
                    </a:p>
                  </a:txBody>
                  <a:tcPr marL="68580" marR="68580" marT="0" marB="0" anchor="ctr"/>
                </a:tc>
                <a:extLst>
                  <a:ext uri="{0D108BD9-81ED-4DB2-BD59-A6C34878D82A}">
                    <a16:rowId xmlns:a16="http://schemas.microsoft.com/office/drawing/2014/main" val="3101230475"/>
                  </a:ext>
                </a:extLst>
              </a:tr>
              <a:tr h="239605">
                <a:tc>
                  <a:txBody>
                    <a:bodyPr/>
                    <a:lstStyle/>
                    <a:p>
                      <a:pPr marL="0" marR="0" algn="r">
                        <a:lnSpc>
                          <a:spcPct val="107000"/>
                        </a:lnSpc>
                        <a:spcAft>
                          <a:spcPts val="800"/>
                        </a:spcAft>
                        <a:buNone/>
                      </a:pPr>
                      <a:r>
                        <a:rPr lang="en-US" sz="1100" dirty="0">
                          <a:effectLst/>
                          <a:latin typeface="Libre Franklin" pitchFamily="2" charset="0"/>
                        </a:rPr>
                        <a:t>2023</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1.1</a:t>
                      </a:r>
                    </a:p>
                  </a:txBody>
                  <a:tcPr marL="68580" marR="68580" marT="0" marB="0" anchor="ctr"/>
                </a:tc>
                <a:extLst>
                  <a:ext uri="{0D108BD9-81ED-4DB2-BD59-A6C34878D82A}">
                    <a16:rowId xmlns:a16="http://schemas.microsoft.com/office/drawing/2014/main" val="2605251873"/>
                  </a:ext>
                </a:extLst>
              </a:tr>
              <a:tr h="239605">
                <a:tc>
                  <a:txBody>
                    <a:bodyPr/>
                    <a:lstStyle/>
                    <a:p>
                      <a:pPr marL="0" marR="0" algn="r">
                        <a:lnSpc>
                          <a:spcPct val="107000"/>
                        </a:lnSpc>
                        <a:spcAft>
                          <a:spcPts val="800"/>
                        </a:spcAft>
                        <a:buNone/>
                      </a:pPr>
                      <a:r>
                        <a:rPr lang="en-US" sz="1100" dirty="0">
                          <a:effectLst/>
                          <a:latin typeface="Libre Franklin" pitchFamily="2" charset="0"/>
                        </a:rPr>
                        <a:t>2024</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1.2</a:t>
                      </a:r>
                    </a:p>
                  </a:txBody>
                  <a:tcPr marL="68580" marR="68580" marT="0" marB="0" anchor="ctr"/>
                </a:tc>
                <a:extLst>
                  <a:ext uri="{0D108BD9-81ED-4DB2-BD59-A6C34878D82A}">
                    <a16:rowId xmlns:a16="http://schemas.microsoft.com/office/drawing/2014/main" val="735354042"/>
                  </a:ext>
                </a:extLst>
              </a:tr>
              <a:tr h="239605">
                <a:tc>
                  <a:txBody>
                    <a:bodyPr/>
                    <a:lstStyle/>
                    <a:p>
                      <a:pPr marL="0" marR="0" algn="r">
                        <a:lnSpc>
                          <a:spcPct val="107000"/>
                        </a:lnSpc>
                        <a:spcAft>
                          <a:spcPts val="800"/>
                        </a:spcAft>
                        <a:buNone/>
                      </a:pPr>
                      <a:r>
                        <a:rPr lang="en-US" sz="1100" dirty="0">
                          <a:effectLst/>
                          <a:latin typeface="Libre Franklin" pitchFamily="2" charset="0"/>
                        </a:rPr>
                        <a:t>2025</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1.2</a:t>
                      </a:r>
                    </a:p>
                  </a:txBody>
                  <a:tcPr marL="68580" marR="68580" marT="0" marB="0" anchor="ctr"/>
                </a:tc>
                <a:extLst>
                  <a:ext uri="{0D108BD9-81ED-4DB2-BD59-A6C34878D82A}">
                    <a16:rowId xmlns:a16="http://schemas.microsoft.com/office/drawing/2014/main" val="3226344883"/>
                  </a:ext>
                </a:extLst>
              </a:tr>
              <a:tr h="239605">
                <a:tc>
                  <a:txBody>
                    <a:bodyPr/>
                    <a:lstStyle/>
                    <a:p>
                      <a:pPr marL="0" marR="0" algn="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Q1 ‘26</a:t>
                      </a: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1.2</a:t>
                      </a:r>
                    </a:p>
                  </a:txBody>
                  <a:tcPr marL="68580" marR="68580" marT="0" marB="0" anchor="ctr"/>
                </a:tc>
                <a:extLst>
                  <a:ext uri="{0D108BD9-81ED-4DB2-BD59-A6C34878D82A}">
                    <a16:rowId xmlns:a16="http://schemas.microsoft.com/office/drawing/2014/main" val="2381911944"/>
                  </a:ext>
                </a:extLst>
              </a:tr>
            </a:tbl>
          </a:graphicData>
        </a:graphic>
      </p:graphicFrame>
    </p:spTree>
    <p:extLst>
      <p:ext uri="{BB962C8B-B14F-4D97-AF65-F5344CB8AC3E}">
        <p14:creationId xmlns:p14="http://schemas.microsoft.com/office/powerpoint/2010/main" val="426813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EF573-F385-182C-2F81-A25BB0F976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E0FE5E-DB8A-D667-8BB1-9D7B8C1EBC54}"/>
              </a:ext>
            </a:extLst>
          </p:cNvPr>
          <p:cNvSpPr txBox="1"/>
          <p:nvPr/>
        </p:nvSpPr>
        <p:spPr>
          <a:xfrm>
            <a:off x="366577" y="290217"/>
            <a:ext cx="8727417" cy="461665"/>
          </a:xfrm>
          <a:prstGeom prst="rect">
            <a:avLst/>
          </a:prstGeom>
          <a:noFill/>
        </p:spPr>
        <p:txBody>
          <a:bodyPr wrap="square" rtlCol="0">
            <a:spAutoFit/>
          </a:bodyPr>
          <a:lstStyle/>
          <a:p>
            <a:pPr>
              <a:spcAft>
                <a:spcPts val="200"/>
              </a:spcAft>
            </a:pPr>
            <a:r>
              <a:rPr lang="en-US" sz="2400" b="1" dirty="0">
                <a:solidFill>
                  <a:schemeClr val="tx2"/>
                </a:solidFill>
                <a:latin typeface="Libre Franklin" pitchFamily="2" charset="0"/>
                <a:ea typeface="Open Sans Extrabold" panose="020B0606030504020204" pitchFamily="34" charset="0"/>
                <a:cs typeface="Open Sans Extrabold" panose="020B0606030504020204" pitchFamily="34" charset="0"/>
              </a:rPr>
              <a:t>Mushroom Annual Spend per Buyer at Retail</a:t>
            </a:r>
          </a:p>
        </p:txBody>
      </p:sp>
      <p:sp>
        <p:nvSpPr>
          <p:cNvPr id="15" name="TextBox 14">
            <a:extLst>
              <a:ext uri="{FF2B5EF4-FFF2-40B4-BE49-F238E27FC236}">
                <a16:creationId xmlns:a16="http://schemas.microsoft.com/office/drawing/2014/main" id="{1CB482DF-209E-F21A-52F2-2DBE09021962}"/>
              </a:ext>
            </a:extLst>
          </p:cNvPr>
          <p:cNvSpPr txBox="1"/>
          <p:nvPr/>
        </p:nvSpPr>
        <p:spPr>
          <a:xfrm>
            <a:off x="366577" y="6134100"/>
            <a:ext cx="6094520" cy="254750"/>
          </a:xfrm>
          <a:prstGeom prst="rect">
            <a:avLst/>
          </a:prstGeom>
          <a:noFill/>
        </p:spPr>
        <p:txBody>
          <a:bodyPr wrap="square">
            <a:spAutoFit/>
          </a:bodyPr>
          <a:lstStyle/>
          <a:p>
            <a:pPr marL="0" marR="0">
              <a:lnSpc>
                <a:spcPct val="107000"/>
              </a:lnSpc>
              <a:spcAft>
                <a:spcPts val="800"/>
              </a:spcAft>
              <a:buNone/>
            </a:pPr>
            <a:r>
              <a:rPr lang="en-US" sz="10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rPr>
              <a:t>Source: Circana, Integrated Fresh Household Panel, all outlets, 52 weeks ending 3/22/2026</a:t>
            </a:r>
            <a:endParaRPr lang="en-US" sz="1200" dirty="0">
              <a:solidFill>
                <a:schemeClr val="tx1">
                  <a:lumMod val="85000"/>
                  <a:lumOff val="15000"/>
                </a:schemeClr>
              </a:solidFill>
              <a:effectLst/>
              <a:latin typeface="Libre Franklin" pitchFamily="2" charset="0"/>
              <a:ea typeface="Calibri" panose="020F0502020204030204" pitchFamily="34" charset="0"/>
              <a:cs typeface="Times New Roman" panose="02020603050405020304" pitchFamily="18" charset="0"/>
            </a:endParaRPr>
          </a:p>
        </p:txBody>
      </p:sp>
      <p:sp>
        <p:nvSpPr>
          <p:cNvPr id="16" name="Footer Placeholder 15">
            <a:extLst>
              <a:ext uri="{FF2B5EF4-FFF2-40B4-BE49-F238E27FC236}">
                <a16:creationId xmlns:a16="http://schemas.microsoft.com/office/drawing/2014/main" id="{3D02DC97-4D97-1346-256D-B4D00305FFBE}"/>
              </a:ext>
            </a:extLst>
          </p:cNvPr>
          <p:cNvSpPr>
            <a:spLocks noGrp="1"/>
          </p:cNvSpPr>
          <p:nvPr>
            <p:ph type="ftr" sz="quarter" idx="11"/>
          </p:nvPr>
        </p:nvSpPr>
        <p:spPr>
          <a:xfrm>
            <a:off x="363907" y="6344959"/>
            <a:ext cx="4196545" cy="365125"/>
          </a:xfrm>
        </p:spPr>
        <p:txBody>
          <a:bodyPr/>
          <a:lstStyle/>
          <a:p>
            <a:pPr algn="l"/>
            <a:r>
              <a:rPr lang="en-US" sz="900" dirty="0">
                <a:solidFill>
                  <a:schemeClr val="tx1">
                    <a:lumMod val="85000"/>
                    <a:lumOff val="15000"/>
                  </a:schemeClr>
                </a:solidFill>
                <a:latin typeface="Libre Franklin" pitchFamily="2" charset="0"/>
              </a:rPr>
              <a:t>Q2 2025-Q1 2026 Fresh Mushroom Category Engagement Review</a:t>
            </a:r>
          </a:p>
        </p:txBody>
      </p:sp>
      <p:sp>
        <p:nvSpPr>
          <p:cNvPr id="17" name="Slide Number Placeholder 16">
            <a:extLst>
              <a:ext uri="{FF2B5EF4-FFF2-40B4-BE49-F238E27FC236}">
                <a16:creationId xmlns:a16="http://schemas.microsoft.com/office/drawing/2014/main" id="{62FAC78C-D65B-4CDA-8AAB-3272AD3145B2}"/>
              </a:ext>
            </a:extLst>
          </p:cNvPr>
          <p:cNvSpPr>
            <a:spLocks noGrp="1"/>
          </p:cNvSpPr>
          <p:nvPr>
            <p:ph type="sldNum" sz="quarter" idx="12"/>
          </p:nvPr>
        </p:nvSpPr>
        <p:spPr>
          <a:xfrm>
            <a:off x="8932787" y="6492875"/>
            <a:ext cx="3214823" cy="365125"/>
          </a:xfrm>
        </p:spPr>
        <p:txBody>
          <a:bodyPr/>
          <a:lstStyle/>
          <a:p>
            <a:fld id="{EFE71E98-A417-4ECC-ACEB-C0490C20DB04}" type="slidenum">
              <a:rPr lang="en-US" sz="900" smtClean="0">
                <a:latin typeface="Libre Franklin" pitchFamily="2" charset="0"/>
              </a:rPr>
              <a:t>6</a:t>
            </a:fld>
            <a:endParaRPr lang="en-US" sz="900" dirty="0">
              <a:latin typeface="Libre Franklin" pitchFamily="2" charset="0"/>
            </a:endParaRPr>
          </a:p>
        </p:txBody>
      </p:sp>
      <p:pic>
        <p:nvPicPr>
          <p:cNvPr id="19" name="Picture 18">
            <a:extLst>
              <a:ext uri="{FF2B5EF4-FFF2-40B4-BE49-F238E27FC236}">
                <a16:creationId xmlns:a16="http://schemas.microsoft.com/office/drawing/2014/main" id="{369FC437-C73C-7D55-9218-29267188B0B9}"/>
              </a:ext>
            </a:extLst>
          </p:cNvPr>
          <p:cNvPicPr>
            <a:picLocks noChangeAspect="1"/>
          </p:cNvPicPr>
          <p:nvPr/>
        </p:nvPicPr>
        <p:blipFill>
          <a:blip r:embed="rId3"/>
          <a:srcRect/>
          <a:stretch/>
        </p:blipFill>
        <p:spPr>
          <a:xfrm>
            <a:off x="10564278" y="6134100"/>
            <a:ext cx="1444811" cy="541804"/>
          </a:xfrm>
          <a:prstGeom prst="rect">
            <a:avLst/>
          </a:prstGeom>
        </p:spPr>
      </p:pic>
      <p:graphicFrame>
        <p:nvGraphicFramePr>
          <p:cNvPr id="5" name="Table 4">
            <a:extLst>
              <a:ext uri="{FF2B5EF4-FFF2-40B4-BE49-F238E27FC236}">
                <a16:creationId xmlns:a16="http://schemas.microsoft.com/office/drawing/2014/main" id="{9FFB548A-A8EC-AA98-CBE0-47EA1FFE66D8}"/>
              </a:ext>
            </a:extLst>
          </p:cNvPr>
          <p:cNvGraphicFramePr>
            <a:graphicFrameLocks noGrp="1"/>
          </p:cNvGraphicFramePr>
          <p:nvPr>
            <p:extLst>
              <p:ext uri="{D42A27DB-BD31-4B8C-83A1-F6EECF244321}">
                <p14:modId xmlns:p14="http://schemas.microsoft.com/office/powerpoint/2010/main" val="1071641971"/>
              </p:ext>
            </p:extLst>
          </p:nvPr>
        </p:nvGraphicFramePr>
        <p:xfrm>
          <a:off x="445294" y="2730893"/>
          <a:ext cx="9277349" cy="3081971"/>
        </p:xfrm>
        <a:graphic>
          <a:graphicData uri="http://schemas.openxmlformats.org/drawingml/2006/table">
            <a:tbl>
              <a:tblPr firstRow="1" firstCol="1" bandRow="1">
                <a:tableStyleId>{3B4B98B0-60AC-42C2-AFA5-B58CD77FA1E5}</a:tableStyleId>
              </a:tblPr>
              <a:tblGrid>
                <a:gridCol w="2776894">
                  <a:extLst>
                    <a:ext uri="{9D8B030D-6E8A-4147-A177-3AD203B41FA5}">
                      <a16:colId xmlns:a16="http://schemas.microsoft.com/office/drawing/2014/main" val="1565793706"/>
                    </a:ext>
                  </a:extLst>
                </a:gridCol>
                <a:gridCol w="1178777">
                  <a:extLst>
                    <a:ext uri="{9D8B030D-6E8A-4147-A177-3AD203B41FA5}">
                      <a16:colId xmlns:a16="http://schemas.microsoft.com/office/drawing/2014/main" val="2157606340"/>
                    </a:ext>
                  </a:extLst>
                </a:gridCol>
                <a:gridCol w="1330244">
                  <a:extLst>
                    <a:ext uri="{9D8B030D-6E8A-4147-A177-3AD203B41FA5}">
                      <a16:colId xmlns:a16="http://schemas.microsoft.com/office/drawing/2014/main" val="2171394836"/>
                    </a:ext>
                  </a:extLst>
                </a:gridCol>
                <a:gridCol w="1330244">
                  <a:extLst>
                    <a:ext uri="{9D8B030D-6E8A-4147-A177-3AD203B41FA5}">
                      <a16:colId xmlns:a16="http://schemas.microsoft.com/office/drawing/2014/main" val="2441249368"/>
                    </a:ext>
                  </a:extLst>
                </a:gridCol>
                <a:gridCol w="1330244">
                  <a:extLst>
                    <a:ext uri="{9D8B030D-6E8A-4147-A177-3AD203B41FA5}">
                      <a16:colId xmlns:a16="http://schemas.microsoft.com/office/drawing/2014/main" val="4292367073"/>
                    </a:ext>
                  </a:extLst>
                </a:gridCol>
                <a:gridCol w="1330946">
                  <a:extLst>
                    <a:ext uri="{9D8B030D-6E8A-4147-A177-3AD203B41FA5}">
                      <a16:colId xmlns:a16="http://schemas.microsoft.com/office/drawing/2014/main" val="935860080"/>
                    </a:ext>
                  </a:extLst>
                </a:gridCol>
              </a:tblGrid>
              <a:tr h="516023">
                <a:tc>
                  <a:txBody>
                    <a:bodyPr/>
                    <a:lstStyle/>
                    <a:p>
                      <a:pPr marL="0" marR="0">
                        <a:lnSpc>
                          <a:spcPct val="107000"/>
                        </a:lnSpc>
                        <a:spcAft>
                          <a:spcPts val="800"/>
                        </a:spcAft>
                        <a:buNone/>
                      </a:pPr>
                      <a:r>
                        <a:rPr lang="en-US" sz="1100" dirty="0">
                          <a:solidFill>
                            <a:schemeClr val="bg1"/>
                          </a:solidFill>
                          <a:effectLst/>
                        </a:rPr>
                        <a:t>Product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buyer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buyer change vs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buyer % change vs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buyer change vs 2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solidFill>
                            <a:schemeClr val="bg1"/>
                          </a:solidFill>
                          <a:effectLst/>
                        </a:rPr>
                        <a:t>Dollars per buyer % change vs 2 YA</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extLst>
                  <a:ext uri="{0D108BD9-81ED-4DB2-BD59-A6C34878D82A}">
                    <a16:rowId xmlns:a16="http://schemas.microsoft.com/office/drawing/2014/main" val="1326365253"/>
                  </a:ext>
                </a:extLst>
              </a:tr>
              <a:tr h="213829">
                <a:tc>
                  <a:txBody>
                    <a:bodyPr/>
                    <a:lstStyle/>
                    <a:p>
                      <a:pPr marL="0" marR="0">
                        <a:lnSpc>
                          <a:spcPct val="107000"/>
                        </a:lnSpc>
                        <a:spcAft>
                          <a:spcPts val="800"/>
                        </a:spcAft>
                        <a:buNone/>
                      </a:pPr>
                      <a:r>
                        <a:rPr lang="en-US" sz="1100" b="0" dirty="0">
                          <a:effectLst/>
                        </a:rPr>
                        <a:t>Produce department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$789.32</a:t>
                      </a:r>
                    </a:p>
                  </a:txBody>
                  <a:tcPr marL="7620" marR="7620" marT="7620" marB="0" anchor="ctr"/>
                </a:tc>
                <a:tc>
                  <a:txBody>
                    <a:bodyPr/>
                    <a:lstStyle/>
                    <a:p>
                      <a:pPr algn="ctr" fontAlgn="ctr">
                        <a:buNone/>
                      </a:pPr>
                      <a:r>
                        <a:rPr lang="en-US" sz="1050" b="0" i="0" u="none" strike="noStrike">
                          <a:effectLst/>
                          <a:latin typeface="+mn-lt"/>
                        </a:rPr>
                        <a:t>$18.96</a:t>
                      </a:r>
                    </a:p>
                  </a:txBody>
                  <a:tcPr marL="7620" marR="7620" marT="7620" marB="0" anchor="ctr"/>
                </a:tc>
                <a:tc>
                  <a:txBody>
                    <a:bodyPr/>
                    <a:lstStyle/>
                    <a:p>
                      <a:pPr algn="ctr" fontAlgn="ctr">
                        <a:buNone/>
                      </a:pPr>
                      <a:r>
                        <a:rPr lang="en-US" sz="1050" b="0" i="0" u="none" strike="noStrike" dirty="0">
                          <a:effectLst/>
                          <a:latin typeface="+mn-lt"/>
                        </a:rPr>
                        <a:t>+2.5%</a:t>
                      </a:r>
                    </a:p>
                  </a:txBody>
                  <a:tcPr marL="7620" marR="7620" marT="7620" marB="0" anchor="ctr"/>
                </a:tc>
                <a:tc>
                  <a:txBody>
                    <a:bodyPr/>
                    <a:lstStyle/>
                    <a:p>
                      <a:pPr algn="ctr" fontAlgn="ctr">
                        <a:buNone/>
                      </a:pPr>
                      <a:r>
                        <a:rPr lang="en-US" sz="1050" b="0" i="0" u="none" strike="noStrike">
                          <a:effectLst/>
                          <a:latin typeface="+mn-lt"/>
                        </a:rPr>
                        <a:t>$47.32</a:t>
                      </a:r>
                    </a:p>
                  </a:txBody>
                  <a:tcPr marL="7620" marR="7620" marT="7620" marB="0" anchor="ctr"/>
                </a:tc>
                <a:tc>
                  <a:txBody>
                    <a:bodyPr/>
                    <a:lstStyle/>
                    <a:p>
                      <a:pPr algn="ctr" fontAlgn="ctr">
                        <a:buNone/>
                      </a:pPr>
                      <a:r>
                        <a:rPr lang="en-US" sz="1050" b="0" i="0" u="none" strike="noStrike" dirty="0">
                          <a:effectLst/>
                          <a:latin typeface="+mn-lt"/>
                        </a:rPr>
                        <a:t>+6.4%</a:t>
                      </a:r>
                    </a:p>
                  </a:txBody>
                  <a:tcPr marL="7620" marR="7620" marT="7620" marB="0" anchor="ctr"/>
                </a:tc>
                <a:extLst>
                  <a:ext uri="{0D108BD9-81ED-4DB2-BD59-A6C34878D82A}">
                    <a16:rowId xmlns:a16="http://schemas.microsoft.com/office/drawing/2014/main" val="2066877081"/>
                  </a:ext>
                </a:extLst>
              </a:tr>
              <a:tr h="213829">
                <a:tc>
                  <a:txBody>
                    <a:bodyPr/>
                    <a:lstStyle/>
                    <a:p>
                      <a:pPr marL="0" marR="0">
                        <a:lnSpc>
                          <a:spcPct val="107000"/>
                        </a:lnSpc>
                        <a:spcAft>
                          <a:spcPts val="800"/>
                        </a:spcAft>
                        <a:buNone/>
                      </a:pPr>
                      <a:r>
                        <a:rPr lang="en-US" sz="1100" b="0" dirty="0">
                          <a:effectLst/>
                        </a:rPr>
                        <a:t>  Fresh vegetables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$366.29</a:t>
                      </a:r>
                    </a:p>
                  </a:txBody>
                  <a:tcPr marL="7620" marR="7620" marT="7620" marB="0" anchor="ctr"/>
                </a:tc>
                <a:tc>
                  <a:txBody>
                    <a:bodyPr/>
                    <a:lstStyle/>
                    <a:p>
                      <a:pPr algn="ctr" fontAlgn="ctr">
                        <a:buNone/>
                      </a:pPr>
                      <a:r>
                        <a:rPr lang="en-US" sz="1050" b="0" i="0" u="none" strike="noStrike" dirty="0">
                          <a:effectLst/>
                          <a:latin typeface="+mn-lt"/>
                        </a:rPr>
                        <a:t>-$0.42</a:t>
                      </a:r>
                    </a:p>
                  </a:txBody>
                  <a:tcPr marL="7620" marR="7620" marT="7620" marB="0" anchor="ctr"/>
                </a:tc>
                <a:tc>
                  <a:txBody>
                    <a:bodyPr/>
                    <a:lstStyle/>
                    <a:p>
                      <a:pPr algn="ctr" fontAlgn="ctr">
                        <a:buNone/>
                      </a:pPr>
                      <a:r>
                        <a:rPr lang="en-US" sz="1050" b="0" i="0" u="none" strike="noStrike" dirty="0">
                          <a:effectLst/>
                          <a:latin typeface="+mn-lt"/>
                        </a:rPr>
                        <a:t>-0.1%</a:t>
                      </a:r>
                    </a:p>
                  </a:txBody>
                  <a:tcPr marL="7620" marR="7620" marT="7620" marB="0" anchor="ctr"/>
                </a:tc>
                <a:tc>
                  <a:txBody>
                    <a:bodyPr/>
                    <a:lstStyle/>
                    <a:p>
                      <a:pPr algn="ctr" fontAlgn="ctr">
                        <a:buNone/>
                      </a:pPr>
                      <a:r>
                        <a:rPr lang="en-US" sz="1050" b="0" i="0" u="none" strike="noStrike">
                          <a:effectLst/>
                          <a:latin typeface="+mn-lt"/>
                        </a:rPr>
                        <a:t>$6.43</a:t>
                      </a:r>
                    </a:p>
                  </a:txBody>
                  <a:tcPr marL="7620" marR="7620" marT="7620" marB="0" anchor="ctr"/>
                </a:tc>
                <a:tc>
                  <a:txBody>
                    <a:bodyPr/>
                    <a:lstStyle/>
                    <a:p>
                      <a:pPr algn="ctr" fontAlgn="ctr">
                        <a:buNone/>
                      </a:pPr>
                      <a:r>
                        <a:rPr lang="en-US" sz="1050" b="0" i="0" u="none" strike="noStrike" dirty="0">
                          <a:effectLst/>
                          <a:latin typeface="+mn-lt"/>
                        </a:rPr>
                        <a:t>+1.8%</a:t>
                      </a:r>
                    </a:p>
                  </a:txBody>
                  <a:tcPr marL="7620" marR="7620" marT="7620" marB="0" anchor="ctr"/>
                </a:tc>
                <a:extLst>
                  <a:ext uri="{0D108BD9-81ED-4DB2-BD59-A6C34878D82A}">
                    <a16:rowId xmlns:a16="http://schemas.microsoft.com/office/drawing/2014/main" val="2429197894"/>
                  </a:ext>
                </a:extLst>
              </a:tr>
              <a:tr h="213829">
                <a:tc>
                  <a:txBody>
                    <a:bodyPr/>
                    <a:lstStyle/>
                    <a:p>
                      <a:pPr marL="0" marR="0">
                        <a:lnSpc>
                          <a:spcPct val="107000"/>
                        </a:lnSpc>
                        <a:spcAft>
                          <a:spcPts val="800"/>
                        </a:spcAft>
                        <a:buNone/>
                      </a:pPr>
                      <a:r>
                        <a:rPr lang="en-US" sz="1100" b="0" dirty="0">
                          <a:effectLst/>
                        </a:rPr>
                        <a:t>    Fresh cooking vegetables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$68.71</a:t>
                      </a:r>
                    </a:p>
                  </a:txBody>
                  <a:tcPr marL="7620" marR="7620" marT="7620" marB="0" anchor="ctr"/>
                </a:tc>
                <a:tc>
                  <a:txBody>
                    <a:bodyPr/>
                    <a:lstStyle/>
                    <a:p>
                      <a:pPr algn="ctr" fontAlgn="ctr">
                        <a:buNone/>
                      </a:pPr>
                      <a:r>
                        <a:rPr lang="en-US" sz="1050" b="0" i="0" u="none" strike="noStrike" dirty="0">
                          <a:effectLst/>
                          <a:latin typeface="+mn-lt"/>
                        </a:rPr>
                        <a:t>-$0.39</a:t>
                      </a:r>
                    </a:p>
                  </a:txBody>
                  <a:tcPr marL="7620" marR="7620" marT="7620" marB="0" anchor="ctr"/>
                </a:tc>
                <a:tc>
                  <a:txBody>
                    <a:bodyPr/>
                    <a:lstStyle/>
                    <a:p>
                      <a:pPr algn="ctr" fontAlgn="ctr">
                        <a:buNone/>
                      </a:pPr>
                      <a:r>
                        <a:rPr lang="en-US" sz="1050" b="0" i="0" u="none" strike="noStrike" dirty="0">
                          <a:effectLst/>
                          <a:latin typeface="+mn-lt"/>
                        </a:rPr>
                        <a:t>-0.6%</a:t>
                      </a:r>
                    </a:p>
                  </a:txBody>
                  <a:tcPr marL="7620" marR="7620" marT="7620" marB="0" anchor="ctr"/>
                </a:tc>
                <a:tc>
                  <a:txBody>
                    <a:bodyPr/>
                    <a:lstStyle/>
                    <a:p>
                      <a:pPr algn="ctr" fontAlgn="ctr">
                        <a:buNone/>
                      </a:pPr>
                      <a:r>
                        <a:rPr lang="en-US" sz="1050" b="0" i="0" u="none" strike="noStrike">
                          <a:effectLst/>
                          <a:latin typeface="+mn-lt"/>
                        </a:rPr>
                        <a:t>$2.26</a:t>
                      </a:r>
                    </a:p>
                  </a:txBody>
                  <a:tcPr marL="7620" marR="7620" marT="7620" marB="0" anchor="ctr"/>
                </a:tc>
                <a:tc>
                  <a:txBody>
                    <a:bodyPr/>
                    <a:lstStyle/>
                    <a:p>
                      <a:pPr algn="ctr" fontAlgn="ctr">
                        <a:buNone/>
                      </a:pPr>
                      <a:r>
                        <a:rPr lang="en-US" sz="1050" b="0" i="0" u="none" strike="noStrike" dirty="0">
                          <a:effectLst/>
                          <a:latin typeface="+mn-lt"/>
                        </a:rPr>
                        <a:t>+3.4%</a:t>
                      </a:r>
                    </a:p>
                  </a:txBody>
                  <a:tcPr marL="7620" marR="7620" marT="7620" marB="0" anchor="ctr"/>
                </a:tc>
                <a:extLst>
                  <a:ext uri="{0D108BD9-81ED-4DB2-BD59-A6C34878D82A}">
                    <a16:rowId xmlns:a16="http://schemas.microsoft.com/office/drawing/2014/main" val="1837107489"/>
                  </a:ext>
                </a:extLst>
              </a:tr>
              <a:tr h="213829">
                <a:tc>
                  <a:txBody>
                    <a:bodyPr/>
                    <a:lstStyle/>
                    <a:p>
                      <a:pPr marL="0" marR="0">
                        <a:lnSpc>
                          <a:spcPct val="107000"/>
                        </a:lnSpc>
                        <a:spcAft>
                          <a:spcPts val="800"/>
                        </a:spcAft>
                        <a:buNone/>
                      </a:pPr>
                      <a:r>
                        <a:rPr lang="en-US" sz="1100" b="1" dirty="0">
                          <a:effectLst/>
                        </a:rPr>
                        <a:t>      Fresh mushrooms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1" i="0" u="none" strike="noStrike">
                          <a:effectLst/>
                          <a:latin typeface="+mn-lt"/>
                        </a:rPr>
                        <a:t>$24.39</a:t>
                      </a:r>
                    </a:p>
                  </a:txBody>
                  <a:tcPr marL="7620" marR="7620" marT="7620" marB="0" anchor="ctr"/>
                </a:tc>
                <a:tc>
                  <a:txBody>
                    <a:bodyPr/>
                    <a:lstStyle/>
                    <a:p>
                      <a:pPr algn="ctr" fontAlgn="ctr">
                        <a:buNone/>
                      </a:pPr>
                      <a:r>
                        <a:rPr lang="en-US" sz="1050" b="1" i="0" u="none" strike="noStrike" dirty="0">
                          <a:effectLst/>
                          <a:latin typeface="+mn-lt"/>
                        </a:rPr>
                        <a:t>-$0.97</a:t>
                      </a:r>
                    </a:p>
                  </a:txBody>
                  <a:tcPr marL="7620" marR="7620" marT="7620" marB="0" anchor="ctr"/>
                </a:tc>
                <a:tc>
                  <a:txBody>
                    <a:bodyPr/>
                    <a:lstStyle/>
                    <a:p>
                      <a:pPr algn="ctr" fontAlgn="ctr">
                        <a:buNone/>
                      </a:pPr>
                      <a:r>
                        <a:rPr lang="en-US" sz="1050" b="1" i="0" u="none" strike="noStrike" dirty="0">
                          <a:effectLst/>
                          <a:latin typeface="+mn-lt"/>
                        </a:rPr>
                        <a:t>-3.8%</a:t>
                      </a:r>
                    </a:p>
                  </a:txBody>
                  <a:tcPr marL="7620" marR="7620" marT="7620" marB="0" anchor="ctr"/>
                </a:tc>
                <a:tc>
                  <a:txBody>
                    <a:bodyPr/>
                    <a:lstStyle/>
                    <a:p>
                      <a:pPr algn="ctr" fontAlgn="ctr">
                        <a:buNone/>
                      </a:pPr>
                      <a:r>
                        <a:rPr lang="en-US" sz="1050" b="1" i="0" u="none" strike="noStrike" dirty="0">
                          <a:effectLst/>
                          <a:latin typeface="+mn-lt"/>
                        </a:rPr>
                        <a:t>($1.03)</a:t>
                      </a:r>
                    </a:p>
                  </a:txBody>
                  <a:tcPr marL="7620" marR="7620" marT="7620" marB="0" anchor="ctr"/>
                </a:tc>
                <a:tc>
                  <a:txBody>
                    <a:bodyPr/>
                    <a:lstStyle/>
                    <a:p>
                      <a:pPr algn="ctr" fontAlgn="ctr">
                        <a:buNone/>
                      </a:pPr>
                      <a:r>
                        <a:rPr lang="en-US" sz="1050" b="1" i="0" u="none" strike="noStrike" dirty="0">
                          <a:effectLst/>
                          <a:latin typeface="+mn-lt"/>
                        </a:rPr>
                        <a:t>-4.0%</a:t>
                      </a:r>
                    </a:p>
                  </a:txBody>
                  <a:tcPr marL="7620" marR="7620" marT="7620" marB="0" anchor="ctr"/>
                </a:tc>
                <a:extLst>
                  <a:ext uri="{0D108BD9-81ED-4DB2-BD59-A6C34878D82A}">
                    <a16:rowId xmlns:a16="http://schemas.microsoft.com/office/drawing/2014/main" val="3796298358"/>
                  </a:ext>
                </a:extLst>
              </a:tr>
              <a:tr h="213829">
                <a:tc>
                  <a:txBody>
                    <a:bodyPr/>
                    <a:lstStyle/>
                    <a:p>
                      <a:pPr marL="0" marR="0">
                        <a:lnSpc>
                          <a:spcPct val="107000"/>
                        </a:lnSpc>
                        <a:spcAft>
                          <a:spcPts val="800"/>
                        </a:spcAft>
                        <a:buNone/>
                      </a:pPr>
                      <a:r>
                        <a:rPr lang="en-US" sz="1100" b="0" dirty="0">
                          <a:effectLst/>
                        </a:rPr>
                        <a:t>        White fresh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$15.73</a:t>
                      </a:r>
                    </a:p>
                  </a:txBody>
                  <a:tcPr marL="7620" marR="7620" marT="7620" marB="0" anchor="ctr"/>
                </a:tc>
                <a:tc>
                  <a:txBody>
                    <a:bodyPr/>
                    <a:lstStyle/>
                    <a:p>
                      <a:pPr algn="ctr" fontAlgn="ctr">
                        <a:buNone/>
                      </a:pPr>
                      <a:r>
                        <a:rPr lang="en-US" sz="1050" b="0" i="0" u="none" strike="noStrike" dirty="0">
                          <a:effectLst/>
                          <a:latin typeface="+mn-lt"/>
                        </a:rPr>
                        <a:t>-$0.53</a:t>
                      </a:r>
                    </a:p>
                  </a:txBody>
                  <a:tcPr marL="7620" marR="7620" marT="7620" marB="0" anchor="ctr"/>
                </a:tc>
                <a:tc>
                  <a:txBody>
                    <a:bodyPr/>
                    <a:lstStyle/>
                    <a:p>
                      <a:pPr algn="ctr" fontAlgn="ctr">
                        <a:buNone/>
                      </a:pPr>
                      <a:r>
                        <a:rPr lang="en-US" sz="1050" b="0" i="0" u="none" strike="noStrike" dirty="0">
                          <a:effectLst/>
                          <a:latin typeface="+mn-lt"/>
                        </a:rPr>
                        <a:t>-3.2%</a:t>
                      </a:r>
                    </a:p>
                  </a:txBody>
                  <a:tcPr marL="7620" marR="7620" marT="7620" marB="0" anchor="ctr"/>
                </a:tc>
                <a:tc>
                  <a:txBody>
                    <a:bodyPr/>
                    <a:lstStyle/>
                    <a:p>
                      <a:pPr algn="ctr" fontAlgn="ctr">
                        <a:buNone/>
                      </a:pPr>
                      <a:r>
                        <a:rPr lang="en-US" sz="1050" b="0" i="0" u="none" strike="noStrike">
                          <a:effectLst/>
                          <a:latin typeface="+mn-lt"/>
                        </a:rPr>
                        <a:t>($0.51)</a:t>
                      </a:r>
                    </a:p>
                  </a:txBody>
                  <a:tcPr marL="7620" marR="7620" marT="7620" marB="0" anchor="ctr"/>
                </a:tc>
                <a:tc>
                  <a:txBody>
                    <a:bodyPr/>
                    <a:lstStyle/>
                    <a:p>
                      <a:pPr algn="ctr" fontAlgn="ctr">
                        <a:buNone/>
                      </a:pPr>
                      <a:r>
                        <a:rPr lang="en-US" sz="1050" b="0" i="0" u="none" strike="noStrike" dirty="0">
                          <a:effectLst/>
                          <a:latin typeface="+mn-lt"/>
                        </a:rPr>
                        <a:t>-3.2%</a:t>
                      </a:r>
                    </a:p>
                  </a:txBody>
                  <a:tcPr marL="7620" marR="7620" marT="7620" marB="0" anchor="ctr"/>
                </a:tc>
                <a:extLst>
                  <a:ext uri="{0D108BD9-81ED-4DB2-BD59-A6C34878D82A}">
                    <a16:rowId xmlns:a16="http://schemas.microsoft.com/office/drawing/2014/main" val="2604225458"/>
                  </a:ext>
                </a:extLst>
              </a:tr>
              <a:tr h="213829">
                <a:tc>
                  <a:txBody>
                    <a:bodyPr/>
                    <a:lstStyle/>
                    <a:p>
                      <a:pPr marL="0" marR="0">
                        <a:lnSpc>
                          <a:spcPct val="107000"/>
                        </a:lnSpc>
                        <a:spcAft>
                          <a:spcPts val="800"/>
                        </a:spcAft>
                        <a:buNone/>
                      </a:pPr>
                      <a:r>
                        <a:rPr lang="en-US" sz="1100" b="0" dirty="0">
                          <a:effectLst/>
                        </a:rPr>
                        <a:t>        Crimini/brown fresh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$16.56</a:t>
                      </a:r>
                    </a:p>
                  </a:txBody>
                  <a:tcPr marL="7620" marR="7620" marT="7620" marB="0" anchor="ctr"/>
                </a:tc>
                <a:tc>
                  <a:txBody>
                    <a:bodyPr/>
                    <a:lstStyle/>
                    <a:p>
                      <a:pPr algn="ctr" fontAlgn="ctr">
                        <a:buNone/>
                      </a:pPr>
                      <a:r>
                        <a:rPr lang="en-US" sz="1050" b="0" i="0" u="none" strike="noStrike" dirty="0">
                          <a:effectLst/>
                          <a:latin typeface="+mn-lt"/>
                        </a:rPr>
                        <a:t>-$0.44</a:t>
                      </a:r>
                    </a:p>
                  </a:txBody>
                  <a:tcPr marL="7620" marR="7620" marT="7620" marB="0" anchor="ctr"/>
                </a:tc>
                <a:tc>
                  <a:txBody>
                    <a:bodyPr/>
                    <a:lstStyle/>
                    <a:p>
                      <a:pPr algn="ctr" fontAlgn="ctr">
                        <a:buNone/>
                      </a:pPr>
                      <a:r>
                        <a:rPr lang="en-US" sz="1050" b="0" i="0" u="none" strike="noStrike" dirty="0">
                          <a:effectLst/>
                          <a:latin typeface="+mn-lt"/>
                        </a:rPr>
                        <a:t>-2.6%</a:t>
                      </a:r>
                    </a:p>
                  </a:txBody>
                  <a:tcPr marL="7620" marR="7620" marT="7620" marB="0" anchor="ctr"/>
                </a:tc>
                <a:tc>
                  <a:txBody>
                    <a:bodyPr/>
                    <a:lstStyle/>
                    <a:p>
                      <a:pPr algn="ctr" fontAlgn="ctr">
                        <a:buNone/>
                      </a:pPr>
                      <a:r>
                        <a:rPr lang="en-US" sz="1050" b="0" i="0" u="none" strike="noStrike">
                          <a:effectLst/>
                          <a:latin typeface="+mn-lt"/>
                        </a:rPr>
                        <a:t>($0.68)</a:t>
                      </a:r>
                    </a:p>
                  </a:txBody>
                  <a:tcPr marL="7620" marR="7620" marT="7620" marB="0" anchor="ctr"/>
                </a:tc>
                <a:tc>
                  <a:txBody>
                    <a:bodyPr/>
                    <a:lstStyle/>
                    <a:p>
                      <a:pPr algn="ctr" fontAlgn="ctr">
                        <a:buNone/>
                      </a:pPr>
                      <a:r>
                        <a:rPr lang="en-US" sz="1050" b="0" i="0" u="none" strike="noStrike" dirty="0">
                          <a:effectLst/>
                          <a:latin typeface="+mn-lt"/>
                        </a:rPr>
                        <a:t>-3.9%</a:t>
                      </a:r>
                    </a:p>
                  </a:txBody>
                  <a:tcPr marL="7620" marR="7620" marT="7620" marB="0" anchor="ctr"/>
                </a:tc>
                <a:extLst>
                  <a:ext uri="{0D108BD9-81ED-4DB2-BD59-A6C34878D82A}">
                    <a16:rowId xmlns:a16="http://schemas.microsoft.com/office/drawing/2014/main" val="4146498543"/>
                  </a:ext>
                </a:extLst>
              </a:tr>
              <a:tr h="213829">
                <a:tc>
                  <a:txBody>
                    <a:bodyPr/>
                    <a:lstStyle/>
                    <a:p>
                      <a:pPr marL="0" marR="0">
                        <a:lnSpc>
                          <a:spcPct val="107000"/>
                        </a:lnSpc>
                        <a:spcAft>
                          <a:spcPts val="800"/>
                        </a:spcAft>
                        <a:buNone/>
                      </a:pPr>
                      <a:r>
                        <a:rPr lang="en-US" sz="1100" b="0">
                          <a:effectLst/>
                        </a:rPr>
                        <a:t>        Portabella fresh mushrooms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$10.01</a:t>
                      </a:r>
                    </a:p>
                  </a:txBody>
                  <a:tcPr marL="7620" marR="7620" marT="7620" marB="0" anchor="ctr"/>
                </a:tc>
                <a:tc>
                  <a:txBody>
                    <a:bodyPr/>
                    <a:lstStyle/>
                    <a:p>
                      <a:pPr algn="ctr" fontAlgn="ctr">
                        <a:buNone/>
                      </a:pPr>
                      <a:r>
                        <a:rPr lang="en-US" sz="1050" b="0" i="0" u="none" strike="noStrike" dirty="0">
                          <a:effectLst/>
                          <a:latin typeface="+mn-lt"/>
                        </a:rPr>
                        <a:t>-$0.56</a:t>
                      </a:r>
                    </a:p>
                  </a:txBody>
                  <a:tcPr marL="7620" marR="7620" marT="7620" marB="0" anchor="ctr"/>
                </a:tc>
                <a:tc>
                  <a:txBody>
                    <a:bodyPr/>
                    <a:lstStyle/>
                    <a:p>
                      <a:pPr algn="ctr" fontAlgn="ctr">
                        <a:buNone/>
                      </a:pPr>
                      <a:r>
                        <a:rPr lang="en-US" sz="1050" b="0" i="0" u="none" strike="noStrike" dirty="0">
                          <a:effectLst/>
                          <a:latin typeface="+mn-lt"/>
                        </a:rPr>
                        <a:t>-5.3%</a:t>
                      </a:r>
                    </a:p>
                  </a:txBody>
                  <a:tcPr marL="7620" marR="7620" marT="7620" marB="0" anchor="ctr"/>
                </a:tc>
                <a:tc>
                  <a:txBody>
                    <a:bodyPr/>
                    <a:lstStyle/>
                    <a:p>
                      <a:pPr algn="ctr" fontAlgn="ctr">
                        <a:buNone/>
                      </a:pPr>
                      <a:r>
                        <a:rPr lang="en-US" sz="1050" b="0" i="0" u="none" strike="noStrike">
                          <a:effectLst/>
                          <a:latin typeface="+mn-lt"/>
                        </a:rPr>
                        <a:t>($0.16)</a:t>
                      </a:r>
                    </a:p>
                  </a:txBody>
                  <a:tcPr marL="7620" marR="7620" marT="7620" marB="0" anchor="ctr"/>
                </a:tc>
                <a:tc>
                  <a:txBody>
                    <a:bodyPr/>
                    <a:lstStyle/>
                    <a:p>
                      <a:pPr algn="ctr" fontAlgn="ctr">
                        <a:buNone/>
                      </a:pPr>
                      <a:r>
                        <a:rPr lang="en-US" sz="1050" b="0" i="0" u="none" strike="noStrike" dirty="0">
                          <a:effectLst/>
                          <a:latin typeface="+mn-lt"/>
                        </a:rPr>
                        <a:t>-1.6%</a:t>
                      </a:r>
                    </a:p>
                  </a:txBody>
                  <a:tcPr marL="7620" marR="7620" marT="7620" marB="0" anchor="ctr"/>
                </a:tc>
                <a:extLst>
                  <a:ext uri="{0D108BD9-81ED-4DB2-BD59-A6C34878D82A}">
                    <a16:rowId xmlns:a16="http://schemas.microsoft.com/office/drawing/2014/main" val="1771417187"/>
                  </a:ext>
                </a:extLst>
              </a:tr>
              <a:tr h="213829">
                <a:tc>
                  <a:txBody>
                    <a:bodyPr/>
                    <a:lstStyle/>
                    <a:p>
                      <a:pPr marL="0" marR="0">
                        <a:lnSpc>
                          <a:spcPct val="107000"/>
                        </a:lnSpc>
                        <a:spcAft>
                          <a:spcPts val="800"/>
                        </a:spcAft>
                        <a:buNone/>
                      </a:pPr>
                      <a:r>
                        <a:rPr lang="en-US" sz="1100" b="0" dirty="0">
                          <a:effectLst/>
                        </a:rPr>
                        <a:t>        Random weight fresh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$6.09</a:t>
                      </a:r>
                    </a:p>
                  </a:txBody>
                  <a:tcPr marL="7620" marR="7620" marT="7620" marB="0" anchor="ctr"/>
                </a:tc>
                <a:tc>
                  <a:txBody>
                    <a:bodyPr/>
                    <a:lstStyle/>
                    <a:p>
                      <a:pPr algn="ctr" fontAlgn="ctr">
                        <a:buNone/>
                      </a:pPr>
                      <a:r>
                        <a:rPr lang="en-US" sz="1050" b="0" i="0" u="none" strike="noStrike" dirty="0">
                          <a:effectLst/>
                          <a:latin typeface="+mn-lt"/>
                        </a:rPr>
                        <a:t>-$0.09</a:t>
                      </a:r>
                    </a:p>
                  </a:txBody>
                  <a:tcPr marL="7620" marR="7620" marT="7620" marB="0" anchor="ctr"/>
                </a:tc>
                <a:tc>
                  <a:txBody>
                    <a:bodyPr/>
                    <a:lstStyle/>
                    <a:p>
                      <a:pPr algn="ctr" fontAlgn="ctr">
                        <a:buNone/>
                      </a:pPr>
                      <a:r>
                        <a:rPr lang="en-US" sz="1050" b="0" i="0" u="none" strike="noStrike" dirty="0">
                          <a:effectLst/>
                          <a:latin typeface="+mn-lt"/>
                        </a:rPr>
                        <a:t>-1.4%</a:t>
                      </a:r>
                    </a:p>
                  </a:txBody>
                  <a:tcPr marL="7620" marR="7620" marT="7620" marB="0" anchor="ctr"/>
                </a:tc>
                <a:tc>
                  <a:txBody>
                    <a:bodyPr/>
                    <a:lstStyle/>
                    <a:p>
                      <a:pPr algn="ctr" fontAlgn="ctr">
                        <a:buNone/>
                      </a:pPr>
                      <a:r>
                        <a:rPr lang="en-US" sz="1050" b="0" i="0" u="none" strike="noStrike">
                          <a:effectLst/>
                          <a:latin typeface="+mn-lt"/>
                        </a:rPr>
                        <a:t>($0.16)</a:t>
                      </a:r>
                    </a:p>
                  </a:txBody>
                  <a:tcPr marL="7620" marR="7620" marT="7620" marB="0" anchor="ctr"/>
                </a:tc>
                <a:tc>
                  <a:txBody>
                    <a:bodyPr/>
                    <a:lstStyle/>
                    <a:p>
                      <a:pPr algn="ctr" fontAlgn="ctr">
                        <a:buNone/>
                      </a:pPr>
                      <a:r>
                        <a:rPr lang="en-US" sz="1050" b="0" i="0" u="none" strike="noStrike" dirty="0">
                          <a:effectLst/>
                          <a:latin typeface="+mn-lt"/>
                        </a:rPr>
                        <a:t>-2.5%</a:t>
                      </a:r>
                    </a:p>
                  </a:txBody>
                  <a:tcPr marL="7620" marR="7620" marT="7620" marB="0" anchor="ctr"/>
                </a:tc>
                <a:extLst>
                  <a:ext uri="{0D108BD9-81ED-4DB2-BD59-A6C34878D82A}">
                    <a16:rowId xmlns:a16="http://schemas.microsoft.com/office/drawing/2014/main" val="3324255800"/>
                  </a:ext>
                </a:extLst>
              </a:tr>
              <a:tr h="213829">
                <a:tc>
                  <a:txBody>
                    <a:bodyPr/>
                    <a:lstStyle/>
                    <a:p>
                      <a:pPr marL="0" marR="0">
                        <a:lnSpc>
                          <a:spcPct val="107000"/>
                        </a:lnSpc>
                        <a:spcAft>
                          <a:spcPts val="800"/>
                        </a:spcAft>
                        <a:buNone/>
                      </a:pPr>
                      <a:r>
                        <a:rPr lang="en-US" sz="1100" b="0" dirty="0">
                          <a:effectLst/>
                        </a:rPr>
                        <a:t>        Shiitake fresh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$17.59</a:t>
                      </a:r>
                    </a:p>
                  </a:txBody>
                  <a:tcPr marL="7620" marR="7620" marT="7620" marB="0" anchor="ctr"/>
                </a:tc>
                <a:tc>
                  <a:txBody>
                    <a:bodyPr/>
                    <a:lstStyle/>
                    <a:p>
                      <a:pPr algn="ctr" fontAlgn="ctr">
                        <a:buNone/>
                      </a:pPr>
                      <a:r>
                        <a:rPr lang="en-US" sz="1050" b="0" i="0" u="none" strike="noStrike" dirty="0">
                          <a:effectLst/>
                          <a:latin typeface="+mn-lt"/>
                        </a:rPr>
                        <a:t>-$1.83</a:t>
                      </a:r>
                    </a:p>
                  </a:txBody>
                  <a:tcPr marL="7620" marR="7620" marT="7620" marB="0" anchor="ctr"/>
                </a:tc>
                <a:tc>
                  <a:txBody>
                    <a:bodyPr/>
                    <a:lstStyle/>
                    <a:p>
                      <a:pPr algn="ctr" fontAlgn="ctr">
                        <a:buNone/>
                      </a:pPr>
                      <a:r>
                        <a:rPr lang="en-US" sz="1050" b="0" i="0" u="none" strike="noStrike" dirty="0">
                          <a:effectLst/>
                          <a:latin typeface="+mn-lt"/>
                        </a:rPr>
                        <a:t>-9.4%</a:t>
                      </a:r>
                    </a:p>
                  </a:txBody>
                  <a:tcPr marL="7620" marR="7620" marT="7620" marB="0" anchor="ctr"/>
                </a:tc>
                <a:tc>
                  <a:txBody>
                    <a:bodyPr/>
                    <a:lstStyle/>
                    <a:p>
                      <a:pPr algn="ctr" fontAlgn="ctr">
                        <a:buNone/>
                      </a:pPr>
                      <a:r>
                        <a:rPr lang="en-US" sz="1050" b="0" i="0" u="none" strike="noStrike">
                          <a:effectLst/>
                          <a:latin typeface="+mn-lt"/>
                        </a:rPr>
                        <a:t>($1.89)</a:t>
                      </a:r>
                    </a:p>
                  </a:txBody>
                  <a:tcPr marL="7620" marR="7620" marT="7620" marB="0" anchor="ctr"/>
                </a:tc>
                <a:tc>
                  <a:txBody>
                    <a:bodyPr/>
                    <a:lstStyle/>
                    <a:p>
                      <a:pPr algn="ctr" fontAlgn="ctr">
                        <a:buNone/>
                      </a:pPr>
                      <a:r>
                        <a:rPr lang="en-US" sz="1050" b="0" i="0" u="none" strike="noStrike" dirty="0">
                          <a:effectLst/>
                          <a:latin typeface="+mn-lt"/>
                        </a:rPr>
                        <a:t>-9.7%</a:t>
                      </a:r>
                    </a:p>
                  </a:txBody>
                  <a:tcPr marL="7620" marR="7620" marT="7620" marB="0" anchor="ctr"/>
                </a:tc>
                <a:extLst>
                  <a:ext uri="{0D108BD9-81ED-4DB2-BD59-A6C34878D82A}">
                    <a16:rowId xmlns:a16="http://schemas.microsoft.com/office/drawing/2014/main" val="3155463090"/>
                  </a:ext>
                </a:extLst>
              </a:tr>
              <a:tr h="213829">
                <a:tc>
                  <a:txBody>
                    <a:bodyPr/>
                    <a:lstStyle/>
                    <a:p>
                      <a:pPr marL="0" marR="0">
                        <a:lnSpc>
                          <a:spcPct val="107000"/>
                        </a:lnSpc>
                        <a:spcAft>
                          <a:spcPts val="800"/>
                        </a:spcAft>
                        <a:buNone/>
                      </a:pPr>
                      <a:r>
                        <a:rPr lang="en-US" sz="1100" b="0">
                          <a:effectLst/>
                        </a:rPr>
                        <a:t>        Mixed fresh mushrooms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$11.14</a:t>
                      </a:r>
                    </a:p>
                  </a:txBody>
                  <a:tcPr marL="7620" marR="7620" marT="7620" marB="0" anchor="ctr"/>
                </a:tc>
                <a:tc>
                  <a:txBody>
                    <a:bodyPr/>
                    <a:lstStyle/>
                    <a:p>
                      <a:pPr algn="ctr" fontAlgn="ctr">
                        <a:buNone/>
                      </a:pPr>
                      <a:r>
                        <a:rPr lang="en-US" sz="1050" b="0" i="0" u="none" strike="noStrike" dirty="0">
                          <a:effectLst/>
                          <a:latin typeface="+mn-lt"/>
                        </a:rPr>
                        <a:t>-$1.64</a:t>
                      </a:r>
                    </a:p>
                  </a:txBody>
                  <a:tcPr marL="7620" marR="7620" marT="7620" marB="0" anchor="ctr"/>
                </a:tc>
                <a:tc>
                  <a:txBody>
                    <a:bodyPr/>
                    <a:lstStyle/>
                    <a:p>
                      <a:pPr algn="ctr" fontAlgn="ctr">
                        <a:buNone/>
                      </a:pPr>
                      <a:r>
                        <a:rPr lang="en-US" sz="1050" b="0" i="0" u="none" strike="noStrike" dirty="0">
                          <a:effectLst/>
                          <a:latin typeface="+mn-lt"/>
                        </a:rPr>
                        <a:t>-12.8%</a:t>
                      </a:r>
                    </a:p>
                  </a:txBody>
                  <a:tcPr marL="7620" marR="7620" marT="7620" marB="0" anchor="ctr"/>
                </a:tc>
                <a:tc>
                  <a:txBody>
                    <a:bodyPr/>
                    <a:lstStyle/>
                    <a:p>
                      <a:pPr algn="ctr" fontAlgn="ctr">
                        <a:buNone/>
                      </a:pPr>
                      <a:r>
                        <a:rPr lang="en-US" sz="1050" b="0" i="0" u="none" strike="noStrike">
                          <a:effectLst/>
                          <a:latin typeface="+mn-lt"/>
                        </a:rPr>
                        <a:t>($1.86)</a:t>
                      </a:r>
                    </a:p>
                  </a:txBody>
                  <a:tcPr marL="7620" marR="7620" marT="7620" marB="0" anchor="ctr"/>
                </a:tc>
                <a:tc>
                  <a:txBody>
                    <a:bodyPr/>
                    <a:lstStyle/>
                    <a:p>
                      <a:pPr algn="ctr" fontAlgn="ctr">
                        <a:buNone/>
                      </a:pPr>
                      <a:r>
                        <a:rPr lang="en-US" sz="1050" b="0" i="0" u="none" strike="noStrike" dirty="0">
                          <a:effectLst/>
                          <a:latin typeface="+mn-lt"/>
                        </a:rPr>
                        <a:t>-14.3%</a:t>
                      </a:r>
                    </a:p>
                  </a:txBody>
                  <a:tcPr marL="7620" marR="7620" marT="7620" marB="0" anchor="ctr"/>
                </a:tc>
                <a:extLst>
                  <a:ext uri="{0D108BD9-81ED-4DB2-BD59-A6C34878D82A}">
                    <a16:rowId xmlns:a16="http://schemas.microsoft.com/office/drawing/2014/main" val="4047982022"/>
                  </a:ext>
                </a:extLst>
              </a:tr>
              <a:tr h="213829">
                <a:tc>
                  <a:txBody>
                    <a:bodyPr/>
                    <a:lstStyle/>
                    <a:p>
                      <a:pPr marL="0" marR="0">
                        <a:lnSpc>
                          <a:spcPct val="107000"/>
                        </a:lnSpc>
                        <a:spcAft>
                          <a:spcPts val="800"/>
                        </a:spcAft>
                        <a:buNone/>
                      </a:pPr>
                      <a:r>
                        <a:rPr lang="en-US" sz="1100" b="0" dirty="0">
                          <a:effectLst/>
                        </a:rPr>
                        <a:t>        All other fresh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$8.10</a:t>
                      </a:r>
                    </a:p>
                  </a:txBody>
                  <a:tcPr marL="7620" marR="7620" marT="7620" marB="0" anchor="ctr"/>
                </a:tc>
                <a:tc>
                  <a:txBody>
                    <a:bodyPr/>
                    <a:lstStyle/>
                    <a:p>
                      <a:pPr algn="ctr" fontAlgn="ctr">
                        <a:buNone/>
                      </a:pPr>
                      <a:r>
                        <a:rPr lang="en-US" sz="1050" b="0" i="0" u="none" strike="noStrike" dirty="0">
                          <a:effectLst/>
                          <a:latin typeface="+mn-lt"/>
                        </a:rPr>
                        <a:t>+$0.05</a:t>
                      </a:r>
                    </a:p>
                  </a:txBody>
                  <a:tcPr marL="7620" marR="7620" marT="7620" marB="0" anchor="ctr"/>
                </a:tc>
                <a:tc>
                  <a:txBody>
                    <a:bodyPr/>
                    <a:lstStyle/>
                    <a:p>
                      <a:pPr algn="ctr" fontAlgn="ctr">
                        <a:buNone/>
                      </a:pPr>
                      <a:r>
                        <a:rPr lang="en-US" sz="1050" b="0" i="0" u="none" strike="noStrike" dirty="0">
                          <a:effectLst/>
                          <a:latin typeface="+mn-lt"/>
                        </a:rPr>
                        <a:t>+0.7%</a:t>
                      </a:r>
                    </a:p>
                  </a:txBody>
                  <a:tcPr marL="7620" marR="7620" marT="7620" marB="0" anchor="ctr"/>
                </a:tc>
                <a:tc>
                  <a:txBody>
                    <a:bodyPr/>
                    <a:lstStyle/>
                    <a:p>
                      <a:pPr algn="ctr" fontAlgn="ctr">
                        <a:buNone/>
                      </a:pPr>
                      <a:r>
                        <a:rPr lang="en-US" sz="1050" b="0" i="0" u="none" strike="noStrike">
                          <a:effectLst/>
                          <a:latin typeface="+mn-lt"/>
                        </a:rPr>
                        <a:t>($0.95)</a:t>
                      </a:r>
                    </a:p>
                  </a:txBody>
                  <a:tcPr marL="7620" marR="7620" marT="7620" marB="0" anchor="ctr"/>
                </a:tc>
                <a:tc>
                  <a:txBody>
                    <a:bodyPr/>
                    <a:lstStyle/>
                    <a:p>
                      <a:pPr algn="ctr" fontAlgn="ctr">
                        <a:buNone/>
                      </a:pPr>
                      <a:r>
                        <a:rPr lang="en-US" sz="1050" b="0" i="0" u="none" strike="noStrike" dirty="0">
                          <a:effectLst/>
                          <a:latin typeface="+mn-lt"/>
                        </a:rPr>
                        <a:t>-10.5%</a:t>
                      </a:r>
                    </a:p>
                  </a:txBody>
                  <a:tcPr marL="7620" marR="7620" marT="7620" marB="0" anchor="ctr"/>
                </a:tc>
                <a:extLst>
                  <a:ext uri="{0D108BD9-81ED-4DB2-BD59-A6C34878D82A}">
                    <a16:rowId xmlns:a16="http://schemas.microsoft.com/office/drawing/2014/main" val="1487355811"/>
                  </a:ext>
                </a:extLst>
              </a:tr>
              <a:tr h="213829">
                <a:tc>
                  <a:txBody>
                    <a:bodyPr/>
                    <a:lstStyle/>
                    <a:p>
                      <a:pPr marL="0" marR="0">
                        <a:lnSpc>
                          <a:spcPct val="107000"/>
                        </a:lnSpc>
                        <a:spcAft>
                          <a:spcPts val="800"/>
                        </a:spcAft>
                        <a:buNone/>
                      </a:pPr>
                      <a:r>
                        <a:rPr lang="en-US" sz="1100" b="0" dirty="0">
                          <a:effectLst/>
                        </a:rPr>
                        <a:t>        Oyster fresh mushrooms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buNone/>
                      </a:pPr>
                      <a:r>
                        <a:rPr lang="en-US" sz="1050" b="0" i="0" u="none" strike="noStrike">
                          <a:effectLst/>
                          <a:latin typeface="+mn-lt"/>
                        </a:rPr>
                        <a:t>$9.97</a:t>
                      </a:r>
                    </a:p>
                  </a:txBody>
                  <a:tcPr marL="7620" marR="7620" marT="7620" marB="0" anchor="ctr"/>
                </a:tc>
                <a:tc>
                  <a:txBody>
                    <a:bodyPr/>
                    <a:lstStyle/>
                    <a:p>
                      <a:pPr algn="ctr" fontAlgn="ctr">
                        <a:buNone/>
                      </a:pPr>
                      <a:r>
                        <a:rPr lang="en-US" sz="1050" b="0" i="0" u="none" strike="noStrike" dirty="0">
                          <a:effectLst/>
                          <a:latin typeface="+mn-lt"/>
                        </a:rPr>
                        <a:t>-$0.40</a:t>
                      </a:r>
                    </a:p>
                  </a:txBody>
                  <a:tcPr marL="7620" marR="7620" marT="7620" marB="0" anchor="ctr"/>
                </a:tc>
                <a:tc>
                  <a:txBody>
                    <a:bodyPr/>
                    <a:lstStyle/>
                    <a:p>
                      <a:pPr algn="ctr" fontAlgn="ctr">
                        <a:buNone/>
                      </a:pPr>
                      <a:r>
                        <a:rPr lang="en-US" sz="1050" b="0" i="0" u="none" strike="noStrike" dirty="0">
                          <a:effectLst/>
                          <a:latin typeface="+mn-lt"/>
                        </a:rPr>
                        <a:t>-3.9%</a:t>
                      </a:r>
                    </a:p>
                  </a:txBody>
                  <a:tcPr marL="7620" marR="7620" marT="7620" marB="0" anchor="ctr"/>
                </a:tc>
                <a:tc>
                  <a:txBody>
                    <a:bodyPr/>
                    <a:lstStyle/>
                    <a:p>
                      <a:pPr algn="ctr" fontAlgn="ctr">
                        <a:buNone/>
                      </a:pPr>
                      <a:r>
                        <a:rPr lang="en-US" sz="1050" b="0" i="0" u="none" strike="noStrike">
                          <a:effectLst/>
                          <a:latin typeface="+mn-lt"/>
                        </a:rPr>
                        <a:t>$0.36</a:t>
                      </a:r>
                    </a:p>
                  </a:txBody>
                  <a:tcPr marL="7620" marR="7620" marT="7620" marB="0" anchor="ctr"/>
                </a:tc>
                <a:tc>
                  <a:txBody>
                    <a:bodyPr/>
                    <a:lstStyle/>
                    <a:p>
                      <a:pPr algn="ctr" fontAlgn="ctr">
                        <a:buNone/>
                      </a:pPr>
                      <a:r>
                        <a:rPr lang="en-US" sz="1050" b="0" i="0" u="none" strike="noStrike" dirty="0">
                          <a:effectLst/>
                          <a:latin typeface="+mn-lt"/>
                        </a:rPr>
                        <a:t>+3.8%</a:t>
                      </a:r>
                    </a:p>
                  </a:txBody>
                  <a:tcPr marL="7620" marR="7620" marT="7620" marB="0" anchor="ctr"/>
                </a:tc>
                <a:extLst>
                  <a:ext uri="{0D108BD9-81ED-4DB2-BD59-A6C34878D82A}">
                    <a16:rowId xmlns:a16="http://schemas.microsoft.com/office/drawing/2014/main" val="2843160274"/>
                  </a:ext>
                </a:extLst>
              </a:tr>
            </a:tbl>
          </a:graphicData>
        </a:graphic>
      </p:graphicFrame>
      <p:graphicFrame>
        <p:nvGraphicFramePr>
          <p:cNvPr id="2" name="Table 1">
            <a:extLst>
              <a:ext uri="{FF2B5EF4-FFF2-40B4-BE49-F238E27FC236}">
                <a16:creationId xmlns:a16="http://schemas.microsoft.com/office/drawing/2014/main" id="{CD3845A0-CE63-B6CA-F62F-88DAFC8C4E0C}"/>
              </a:ext>
            </a:extLst>
          </p:cNvPr>
          <p:cNvGraphicFramePr>
            <a:graphicFrameLocks noGrp="1"/>
          </p:cNvGraphicFramePr>
          <p:nvPr>
            <p:extLst>
              <p:ext uri="{D42A27DB-BD31-4B8C-83A1-F6EECF244321}">
                <p14:modId xmlns:p14="http://schemas.microsoft.com/office/powerpoint/2010/main" val="2636844260"/>
              </p:ext>
            </p:extLst>
          </p:nvPr>
        </p:nvGraphicFramePr>
        <p:xfrm>
          <a:off x="9593577" y="754360"/>
          <a:ext cx="2231846" cy="1593995"/>
        </p:xfrm>
        <a:graphic>
          <a:graphicData uri="http://schemas.openxmlformats.org/drawingml/2006/table">
            <a:tbl>
              <a:tblPr firstRow="1" firstCol="1" bandRow="1">
                <a:tableStyleId>{5C22544A-7EE6-4342-B048-85BDC9FD1C3A}</a:tableStyleId>
              </a:tblPr>
              <a:tblGrid>
                <a:gridCol w="585926">
                  <a:extLst>
                    <a:ext uri="{9D8B030D-6E8A-4147-A177-3AD203B41FA5}">
                      <a16:colId xmlns:a16="http://schemas.microsoft.com/office/drawing/2014/main" val="2971374408"/>
                    </a:ext>
                  </a:extLst>
                </a:gridCol>
                <a:gridCol w="1645920">
                  <a:extLst>
                    <a:ext uri="{9D8B030D-6E8A-4147-A177-3AD203B41FA5}">
                      <a16:colId xmlns:a16="http://schemas.microsoft.com/office/drawing/2014/main" val="1274444745"/>
                    </a:ext>
                  </a:extLst>
                </a:gridCol>
              </a:tblGrid>
              <a:tr h="395970">
                <a:tc>
                  <a:txBody>
                    <a:bodyPr/>
                    <a:lstStyle/>
                    <a:p>
                      <a:pPr marL="0" marR="0" algn="r">
                        <a:lnSpc>
                          <a:spcPct val="107000"/>
                        </a:lnSpc>
                        <a:spcAft>
                          <a:spcPts val="800"/>
                        </a:spcAft>
                        <a:buNone/>
                      </a:pPr>
                      <a:r>
                        <a:rPr lang="en-US" sz="1100" dirty="0">
                          <a:effectLst/>
                          <a:latin typeface="Libre Franklin" pitchFamily="2" charset="0"/>
                        </a:rPr>
                        <a:t>Year</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Dollars per buyer </a:t>
                      </a:r>
                      <a:br>
                        <a:rPr lang="en-US" sz="1100" dirty="0">
                          <a:effectLst/>
                          <a:latin typeface="Libre Franklin" pitchFamily="2" charset="0"/>
                          <a:ea typeface="Calibri" panose="020F0502020204030204" pitchFamily="34" charset="0"/>
                          <a:cs typeface="Times New Roman" panose="02020603050405020304" pitchFamily="18" charset="0"/>
                        </a:rPr>
                      </a:br>
                      <a:r>
                        <a:rPr lang="en-US" sz="1100" dirty="0">
                          <a:effectLst/>
                          <a:latin typeface="Libre Franklin" pitchFamily="2" charset="0"/>
                          <a:ea typeface="Calibri" panose="020F0502020204030204" pitchFamily="34" charset="0"/>
                          <a:cs typeface="Times New Roman" panose="02020603050405020304" pitchFamily="18" charset="0"/>
                        </a:rPr>
                        <a:t>per year</a:t>
                      </a:r>
                    </a:p>
                  </a:txBody>
                  <a:tcPr marL="68580" marR="68580" marT="0" marB="0" anchor="ctr">
                    <a:solidFill>
                      <a:srgbClr val="174275"/>
                    </a:solidFill>
                  </a:tcPr>
                </a:tc>
                <a:extLst>
                  <a:ext uri="{0D108BD9-81ED-4DB2-BD59-A6C34878D82A}">
                    <a16:rowId xmlns:a16="http://schemas.microsoft.com/office/drawing/2014/main" val="90156283"/>
                  </a:ext>
                </a:extLst>
              </a:tr>
              <a:tr h="239605">
                <a:tc>
                  <a:txBody>
                    <a:bodyPr/>
                    <a:lstStyle/>
                    <a:p>
                      <a:pPr marL="0" marR="0" algn="r">
                        <a:lnSpc>
                          <a:spcPct val="107000"/>
                        </a:lnSpc>
                        <a:spcAft>
                          <a:spcPts val="800"/>
                        </a:spcAft>
                        <a:buNone/>
                      </a:pPr>
                      <a:r>
                        <a:rPr lang="en-US" sz="1100" dirty="0">
                          <a:effectLst/>
                          <a:latin typeface="Libre Franklin" pitchFamily="2" charset="0"/>
                        </a:rPr>
                        <a:t>2022</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$25.63</a:t>
                      </a:r>
                    </a:p>
                  </a:txBody>
                  <a:tcPr marL="68580" marR="68580" marT="0" marB="0" anchor="ctr"/>
                </a:tc>
                <a:extLst>
                  <a:ext uri="{0D108BD9-81ED-4DB2-BD59-A6C34878D82A}">
                    <a16:rowId xmlns:a16="http://schemas.microsoft.com/office/drawing/2014/main" val="3101230475"/>
                  </a:ext>
                </a:extLst>
              </a:tr>
              <a:tr h="239605">
                <a:tc>
                  <a:txBody>
                    <a:bodyPr/>
                    <a:lstStyle/>
                    <a:p>
                      <a:pPr marL="0" marR="0" algn="r">
                        <a:lnSpc>
                          <a:spcPct val="107000"/>
                        </a:lnSpc>
                        <a:spcAft>
                          <a:spcPts val="800"/>
                        </a:spcAft>
                        <a:buNone/>
                      </a:pPr>
                      <a:r>
                        <a:rPr lang="en-US" sz="1100" dirty="0">
                          <a:effectLst/>
                          <a:latin typeface="Libre Franklin" pitchFamily="2" charset="0"/>
                        </a:rPr>
                        <a:t>2023</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$25.42</a:t>
                      </a:r>
                    </a:p>
                  </a:txBody>
                  <a:tcPr marL="68580" marR="68580" marT="0" marB="0" anchor="ctr"/>
                </a:tc>
                <a:extLst>
                  <a:ext uri="{0D108BD9-81ED-4DB2-BD59-A6C34878D82A}">
                    <a16:rowId xmlns:a16="http://schemas.microsoft.com/office/drawing/2014/main" val="2605251873"/>
                  </a:ext>
                </a:extLst>
              </a:tr>
              <a:tr h="239605">
                <a:tc>
                  <a:txBody>
                    <a:bodyPr/>
                    <a:lstStyle/>
                    <a:p>
                      <a:pPr marL="0" marR="0" algn="r">
                        <a:lnSpc>
                          <a:spcPct val="107000"/>
                        </a:lnSpc>
                        <a:spcAft>
                          <a:spcPts val="800"/>
                        </a:spcAft>
                        <a:buNone/>
                      </a:pPr>
                      <a:r>
                        <a:rPr lang="en-US" sz="1100" dirty="0">
                          <a:effectLst/>
                          <a:latin typeface="Libre Franklin" pitchFamily="2" charset="0"/>
                        </a:rPr>
                        <a:t>2024</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$25.56</a:t>
                      </a:r>
                    </a:p>
                  </a:txBody>
                  <a:tcPr marL="68580" marR="68580" marT="0" marB="0" anchor="ctr"/>
                </a:tc>
                <a:extLst>
                  <a:ext uri="{0D108BD9-81ED-4DB2-BD59-A6C34878D82A}">
                    <a16:rowId xmlns:a16="http://schemas.microsoft.com/office/drawing/2014/main" val="735354042"/>
                  </a:ext>
                </a:extLst>
              </a:tr>
              <a:tr h="239605">
                <a:tc>
                  <a:txBody>
                    <a:bodyPr/>
                    <a:lstStyle/>
                    <a:p>
                      <a:pPr marL="0" marR="0" algn="r">
                        <a:lnSpc>
                          <a:spcPct val="107000"/>
                        </a:lnSpc>
                        <a:spcAft>
                          <a:spcPts val="800"/>
                        </a:spcAft>
                        <a:buNone/>
                      </a:pPr>
                      <a:r>
                        <a:rPr lang="en-US" sz="1100" dirty="0">
                          <a:effectLst/>
                          <a:latin typeface="Libre Franklin" pitchFamily="2" charset="0"/>
                        </a:rPr>
                        <a:t>2025</a:t>
                      </a:r>
                      <a:endParaRPr lang="en-US" sz="1100" dirty="0">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$24.59</a:t>
                      </a:r>
                    </a:p>
                  </a:txBody>
                  <a:tcPr marL="68580" marR="68580" marT="0" marB="0" anchor="ctr"/>
                </a:tc>
                <a:extLst>
                  <a:ext uri="{0D108BD9-81ED-4DB2-BD59-A6C34878D82A}">
                    <a16:rowId xmlns:a16="http://schemas.microsoft.com/office/drawing/2014/main" val="3226344883"/>
                  </a:ext>
                </a:extLst>
              </a:tr>
              <a:tr h="239605">
                <a:tc>
                  <a:txBody>
                    <a:bodyPr/>
                    <a:lstStyle/>
                    <a:p>
                      <a:pPr marL="0" marR="0" algn="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Q1 ‘26</a:t>
                      </a:r>
                    </a:p>
                  </a:txBody>
                  <a:tcPr marL="68580" marR="68580" marT="0" marB="0" anchor="ctr">
                    <a:solidFill>
                      <a:srgbClr val="174275"/>
                    </a:solidFill>
                  </a:tcPr>
                </a:tc>
                <a:tc>
                  <a:txBody>
                    <a:bodyPr/>
                    <a:lstStyle/>
                    <a:p>
                      <a:pPr marL="0" marR="0" algn="ctr">
                        <a:lnSpc>
                          <a:spcPct val="107000"/>
                        </a:lnSpc>
                        <a:spcAft>
                          <a:spcPts val="800"/>
                        </a:spcAft>
                        <a:buNone/>
                      </a:pPr>
                      <a:r>
                        <a:rPr lang="en-US" sz="1100" dirty="0">
                          <a:effectLst/>
                          <a:latin typeface="Libre Franklin" pitchFamily="2" charset="0"/>
                          <a:ea typeface="Calibri" panose="020F0502020204030204" pitchFamily="34" charset="0"/>
                          <a:cs typeface="Times New Roman" panose="02020603050405020304" pitchFamily="18" charset="0"/>
                        </a:rPr>
                        <a:t>$24.39</a:t>
                      </a:r>
                    </a:p>
                  </a:txBody>
                  <a:tcPr marL="68580" marR="68580" marT="0" marB="0" anchor="ctr"/>
                </a:tc>
                <a:extLst>
                  <a:ext uri="{0D108BD9-81ED-4DB2-BD59-A6C34878D82A}">
                    <a16:rowId xmlns:a16="http://schemas.microsoft.com/office/drawing/2014/main" val="2843094074"/>
                  </a:ext>
                </a:extLst>
              </a:tr>
            </a:tbl>
          </a:graphicData>
        </a:graphic>
      </p:graphicFrame>
      <p:sp>
        <p:nvSpPr>
          <p:cNvPr id="8" name="TextBox 7">
            <a:extLst>
              <a:ext uri="{FF2B5EF4-FFF2-40B4-BE49-F238E27FC236}">
                <a16:creationId xmlns:a16="http://schemas.microsoft.com/office/drawing/2014/main" id="{5BF4C8E7-B3ED-4238-3A04-48C037E2C0D0}"/>
              </a:ext>
            </a:extLst>
          </p:cNvPr>
          <p:cNvSpPr txBox="1"/>
          <p:nvPr/>
        </p:nvSpPr>
        <p:spPr>
          <a:xfrm>
            <a:off x="363907" y="723716"/>
            <a:ext cx="8880106" cy="18876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Combining the trends in household penetration, trips and purchase size results in U.S. consumers spending $24.39 on fresh mushrooms in the past year. </a:t>
            </a:r>
          </a:p>
          <a:p>
            <a:pPr marL="171450" marR="0" lvl="0" indent="-171450" algn="l" defTabSz="4572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This is about a dollar less than in 2023 and 2024, and twenty cents less than the 2025 average. </a:t>
            </a:r>
          </a:p>
          <a:p>
            <a:pPr marL="171450" marR="0" lvl="0" indent="-171450" algn="l" defTabSz="4572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In contrast, total produce spending increased by $19, with all gains being fruit-driven. </a:t>
            </a:r>
          </a:p>
          <a:p>
            <a:pPr marL="171450" marR="0" lvl="0" indent="-171450" algn="l" defTabSz="4572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Total vegetable spending was down $0.42 year-over-year on a per household basis. </a:t>
            </a:r>
          </a:p>
          <a:p>
            <a:pPr marL="171450" marR="0" lvl="0" indent="-171450" algn="l" defTabSz="4572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The average annual per household spend for </a:t>
            </a:r>
            <a:r>
              <a:rPr kumimoji="0" lang="en-US" sz="1050" b="0" i="0" u="none" strike="noStrike" kern="1200" cap="none" spc="0" normalizeH="0" baseline="0" noProof="0" dirty="0" err="1">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crimini</a:t>
            </a: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 mushrooms exceeded that of white mushrooms, at $16.56 versus $15.73.</a:t>
            </a:r>
          </a:p>
          <a:p>
            <a:pPr marL="171450" marR="0" lvl="0" indent="-171450" algn="l" defTabSz="4572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This is due to a higher price per pound, while trips and household penetration are no longer that far behind those of white mushrooms. </a:t>
            </a:r>
          </a:p>
          <a:p>
            <a:pPr marL="171450" marR="0" lvl="0" indent="-171450" algn="l" defTabSz="4572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Shiitake, though purchased by a very small share, have the highest annual spend, at $17.59. This is down $1.83 year-over-year due to a decline in trips. </a:t>
            </a:r>
          </a:p>
          <a:p>
            <a:pPr marL="171450" marR="0" lvl="0" indent="-171450" algn="l" defTabSz="4572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Libre Franklin" pitchFamily="2" charset="0"/>
                <a:ea typeface="Open Sans Light" panose="020B0306030504020204" pitchFamily="34" charset="0"/>
                <a:cs typeface="Open Sans Light" panose="020B0306030504020204" pitchFamily="34" charset="0"/>
              </a:rPr>
              <a:t>Mixed mushroom packages reached an average per household spend of $11.45</a:t>
            </a:r>
            <a:r>
              <a:rPr lang="en-US" sz="1050" dirty="0">
                <a:solidFill>
                  <a:srgbClr val="000000"/>
                </a:solidFill>
                <a:latin typeface="Libre Franklin" pitchFamily="2" charset="0"/>
                <a:ea typeface="Open Sans Light" panose="020B0306030504020204" pitchFamily="34" charset="0"/>
                <a:cs typeface="Open Sans Light" panose="020B0306030504020204" pitchFamily="34" charset="0"/>
              </a:rPr>
              <a:t>.</a:t>
            </a:r>
            <a:endParaRPr lang="en-US" dirty="0"/>
          </a:p>
        </p:txBody>
      </p:sp>
    </p:spTree>
    <p:extLst>
      <p:ext uri="{BB962C8B-B14F-4D97-AF65-F5344CB8AC3E}">
        <p14:creationId xmlns:p14="http://schemas.microsoft.com/office/powerpoint/2010/main" val="238303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BA01E-8D8D-FFB8-1BF7-6FE85CBAD3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E20F07-AD9C-796F-0781-2E17BD64D44B}"/>
              </a:ext>
            </a:extLst>
          </p:cNvPr>
          <p:cNvSpPr/>
          <p:nvPr/>
        </p:nvSpPr>
        <p:spPr>
          <a:xfrm>
            <a:off x="1" y="0"/>
            <a:ext cx="122035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DF3F3A-65A9-510D-7762-310DB4C570E3}"/>
              </a:ext>
            </a:extLst>
          </p:cNvPr>
          <p:cNvSpPr txBox="1"/>
          <p:nvPr/>
        </p:nvSpPr>
        <p:spPr>
          <a:xfrm>
            <a:off x="1271414" y="2891218"/>
            <a:ext cx="6555322" cy="1015663"/>
          </a:xfrm>
          <a:prstGeom prst="rect">
            <a:avLst/>
          </a:prstGeom>
          <a:noFill/>
        </p:spPr>
        <p:txBody>
          <a:bodyPr wrap="square" rtlCol="0">
            <a:spAutoFit/>
          </a:bodyPr>
          <a:lstStyle/>
          <a:p>
            <a:r>
              <a:rPr lang="en-US" sz="6000" b="1" dirty="0">
                <a:solidFill>
                  <a:schemeClr val="bg1"/>
                </a:solidFill>
                <a:latin typeface="VC Henrietta SemiBold" pitchFamily="2" charset="77"/>
                <a:ea typeface="Alice" pitchFamily="2" charset="0"/>
              </a:rPr>
              <a:t>Questions?</a:t>
            </a:r>
          </a:p>
        </p:txBody>
      </p:sp>
      <p:pic>
        <p:nvPicPr>
          <p:cNvPr id="10" name="Picture 9">
            <a:extLst>
              <a:ext uri="{FF2B5EF4-FFF2-40B4-BE49-F238E27FC236}">
                <a16:creationId xmlns:a16="http://schemas.microsoft.com/office/drawing/2014/main" id="{9B0BBC6B-5BAD-3A70-AC14-C2D78AEF6685}"/>
              </a:ext>
            </a:extLst>
          </p:cNvPr>
          <p:cNvPicPr>
            <a:picLocks noChangeAspect="1"/>
          </p:cNvPicPr>
          <p:nvPr/>
        </p:nvPicPr>
        <p:blipFill>
          <a:blip r:embed="rId3">
            <a:alphaModFix amt="10000"/>
          </a:blip>
          <a:srcRect t="28304" r="31476"/>
          <a:stretch>
            <a:fillRect/>
          </a:stretch>
        </p:blipFill>
        <p:spPr>
          <a:xfrm>
            <a:off x="5694678" y="0"/>
            <a:ext cx="6497321" cy="6798101"/>
          </a:xfrm>
          <a:prstGeom prst="rect">
            <a:avLst/>
          </a:prstGeom>
        </p:spPr>
      </p:pic>
      <p:pic>
        <p:nvPicPr>
          <p:cNvPr id="3" name="Picture 2">
            <a:extLst>
              <a:ext uri="{FF2B5EF4-FFF2-40B4-BE49-F238E27FC236}">
                <a16:creationId xmlns:a16="http://schemas.microsoft.com/office/drawing/2014/main" id="{403479D3-9335-62E1-4B0D-84367A5C4CB5}"/>
              </a:ext>
            </a:extLst>
          </p:cNvPr>
          <p:cNvPicPr>
            <a:picLocks noChangeAspect="1"/>
          </p:cNvPicPr>
          <p:nvPr/>
        </p:nvPicPr>
        <p:blipFill>
          <a:blip r:embed="rId4"/>
          <a:srcRect/>
          <a:stretch/>
        </p:blipFill>
        <p:spPr>
          <a:xfrm>
            <a:off x="10665878" y="6172200"/>
            <a:ext cx="1343211" cy="503704"/>
          </a:xfrm>
          <a:prstGeom prst="rect">
            <a:avLst/>
          </a:prstGeom>
        </p:spPr>
      </p:pic>
      <p:sp>
        <p:nvSpPr>
          <p:cNvPr id="2" name="Text Placeholder 5">
            <a:extLst>
              <a:ext uri="{FF2B5EF4-FFF2-40B4-BE49-F238E27FC236}">
                <a16:creationId xmlns:a16="http://schemas.microsoft.com/office/drawing/2014/main" id="{ECE785D3-8DF2-1F69-14A8-21A220921FBB}"/>
              </a:ext>
            </a:extLst>
          </p:cNvPr>
          <p:cNvSpPr txBox="1">
            <a:spLocks/>
          </p:cNvSpPr>
          <p:nvPr/>
        </p:nvSpPr>
        <p:spPr>
          <a:xfrm>
            <a:off x="1271414" y="4042806"/>
            <a:ext cx="7044684" cy="16734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bg2"/>
                </a:solidFill>
                <a:latin typeface="Libre Franklin" pitchFamily="2" charset="0"/>
              </a:rPr>
              <a:t>For more information, contact the Mushroom Council: </a:t>
            </a:r>
            <a:r>
              <a:rPr lang="en-US" sz="1800" dirty="0">
                <a:solidFill>
                  <a:schemeClr val="bg2"/>
                </a:solidFill>
                <a:latin typeface="+mn-lt"/>
                <a:hlinkClick r:id="rId5"/>
              </a:rPr>
              <a:t>info@mushroomcouncil.org</a:t>
            </a:r>
            <a:r>
              <a:rPr lang="en-US" sz="1800" b="0" dirty="0">
                <a:solidFill>
                  <a:schemeClr val="bg2"/>
                </a:solidFill>
                <a:latin typeface="Libre Franklin" pitchFamily="2" charset="0"/>
              </a:rPr>
              <a:t>. </a:t>
            </a:r>
          </a:p>
        </p:txBody>
      </p:sp>
    </p:spTree>
    <p:extLst>
      <p:ext uri="{BB962C8B-B14F-4D97-AF65-F5344CB8AC3E}">
        <p14:creationId xmlns:p14="http://schemas.microsoft.com/office/powerpoint/2010/main" val="3678992218"/>
      </p:ext>
    </p:extLst>
  </p:cSld>
  <p:clrMapOvr>
    <a:masterClrMapping/>
  </p:clrMapOvr>
</p:sld>
</file>

<file path=ppt/theme/theme1.xml><?xml version="1.0" encoding="utf-8"?>
<a:theme xmlns:a="http://schemas.openxmlformats.org/drawingml/2006/main" name="Office Theme">
  <a:themeElements>
    <a:clrScheme name="Mushroom Council NEW 2025">
      <a:dk1>
        <a:srgbClr val="000000"/>
      </a:dk1>
      <a:lt1>
        <a:srgbClr val="FFFFFF"/>
      </a:lt1>
      <a:dk2>
        <a:srgbClr val="174174"/>
      </a:dk2>
      <a:lt2>
        <a:srgbClr val="FFFFFF"/>
      </a:lt2>
      <a:accent1>
        <a:srgbClr val="89B4E7"/>
      </a:accent1>
      <a:accent2>
        <a:srgbClr val="F8B917"/>
      </a:accent2>
      <a:accent3>
        <a:srgbClr val="E77C00"/>
      </a:accent3>
      <a:accent4>
        <a:srgbClr val="FB8180"/>
      </a:accent4>
      <a:accent5>
        <a:srgbClr val="88385F"/>
      </a:accent5>
      <a:accent6>
        <a:srgbClr val="A6C55B"/>
      </a:accent6>
      <a:hlink>
        <a:srgbClr val="89B4E7"/>
      </a:hlink>
      <a:folHlink>
        <a:srgbClr val="174174"/>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2159</TotalTime>
  <Words>2116</Words>
  <Application>Microsoft Office PowerPoint</Application>
  <PresentationFormat>Widescreen</PresentationFormat>
  <Paragraphs>520</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VC Henrietta SemiBold</vt:lpstr>
      <vt:lpstr>Calibri</vt:lpstr>
      <vt:lpstr>Wingdings</vt:lpstr>
      <vt:lpstr>News Cycle</vt:lpstr>
      <vt:lpstr>Libre Franklin</vt:lpstr>
      <vt:lpstr>Alice</vt:lpstr>
      <vt:lpstr>Open Sans Light</vt:lpstr>
      <vt:lpstr>Open Sans SemiBold</vt:lpstr>
      <vt:lpstr>Aptos</vt:lpstr>
      <vt:lpstr>Open Sans ExtraBold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Nikki Stager</dc:creator>
  <cp:lastModifiedBy>Adriane Rippberger</cp:lastModifiedBy>
  <cp:revision>74</cp:revision>
  <dcterms:created xsi:type="dcterms:W3CDTF">2024-08-13T18:06:30Z</dcterms:created>
  <dcterms:modified xsi:type="dcterms:W3CDTF">2026-05-04T17:57:23Z</dcterms:modified>
</cp:coreProperties>
</file>