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7" r:id="rId14"/>
    <p:sldId id="591" r:id="rId15"/>
    <p:sldId id="604" r:id="rId16"/>
    <p:sldId id="605" r:id="rId17"/>
    <p:sldId id="610" r:id="rId18"/>
    <p:sldId id="626" r:id="rId19"/>
    <p:sldId id="611" r:id="rId20"/>
    <p:sldId id="613" r:id="rId21"/>
    <p:sldId id="61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72AF2F"/>
    <a:srgbClr val="CCFF66"/>
    <a:srgbClr val="FFF4E9"/>
    <a:srgbClr val="FF9900"/>
    <a:srgbClr val="CCCC00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3617" autoAdjust="0"/>
  </p:normalViewPr>
  <p:slideViewPr>
    <p:cSldViewPr>
      <p:cViewPr varScale="1">
        <p:scale>
          <a:sx n="102" d="100"/>
          <a:sy n="102" d="100"/>
        </p:scale>
        <p:origin x="92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3/23/2025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4 weeks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123246040.28962171</c:v>
                </c:pt>
                <c:pt idx="1">
                  <c:v>124143383.27207015</c:v>
                </c:pt>
                <c:pt idx="2">
                  <c:v>120824651.23863032</c:v>
                </c:pt>
                <c:pt idx="3">
                  <c:v>114073053.6477958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3/23/2025</a:t>
            </a:r>
            <a:endParaRPr lang="en-US" sz="1600" dirty="0"/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534245422522512E-2"/>
          <c:y val="0.24168622185610816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52 weeks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1570805187.6040003</c:v>
                </c:pt>
                <c:pt idx="1">
                  <c:v>1567748503.3068016</c:v>
                </c:pt>
                <c:pt idx="2">
                  <c:v>1538427900.59396</c:v>
                </c:pt>
                <c:pt idx="3">
                  <c:v>1499068104.8369069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3/23/2025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4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43240197.317866415</c:v>
                </c:pt>
                <c:pt idx="1">
                  <c:v>41295026.459713235</c:v>
                </c:pt>
                <c:pt idx="2">
                  <c:v>40330157.962408692</c:v>
                </c:pt>
                <c:pt idx="3">
                  <c:v>38534821.531928793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3/23/2025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149142591200372"/>
          <c:w val="0.94947509356464155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52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559555939.78087604</c:v>
                </c:pt>
                <c:pt idx="1">
                  <c:v>522923888.54382384</c:v>
                </c:pt>
                <c:pt idx="2">
                  <c:v>511413366.7463097</c:v>
                </c:pt>
                <c:pt idx="3">
                  <c:v>496485249.03759044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3/23/2025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w.e.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4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28660306.617746957</c:v>
                </c:pt>
                <c:pt idx="1">
                  <c:v>27485292.579648286</c:v>
                </c:pt>
                <c:pt idx="2">
                  <c:v>26753587.333561577</c:v>
                </c:pt>
                <c:pt idx="3">
                  <c:v>25699258.996772263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3/23/2025</a:t>
            </a:r>
            <a:endParaRPr lang="en-US" sz="1600" dirty="0"/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w.e.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52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371453875.10838449</c:v>
                </c:pt>
                <c:pt idx="1">
                  <c:v>347499174.14866602</c:v>
                </c:pt>
                <c:pt idx="2">
                  <c:v>340000012.09883809</c:v>
                </c:pt>
                <c:pt idx="3">
                  <c:v>331587711.53455621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3.014859697450631E-3"/>
                  <c:y val="-2.1384409257070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22</c:v>
                </c:pt>
                <c:pt idx="4">
                  <c:v>Q2 22</c:v>
                </c:pt>
                <c:pt idx="5">
                  <c:v>Q3 22</c:v>
                </c:pt>
                <c:pt idx="6">
                  <c:v>Q4 22</c:v>
                </c:pt>
                <c:pt idx="7">
                  <c:v>Q1 23</c:v>
                </c:pt>
                <c:pt idx="8">
                  <c:v>Q2 23</c:v>
                </c:pt>
                <c:pt idx="9">
                  <c:v>Q3 23</c:v>
                </c:pt>
                <c:pt idx="10">
                  <c:v>Q4 23</c:v>
                </c:pt>
                <c:pt idx="11">
                  <c:v>Q1 24</c:v>
                </c:pt>
                <c:pt idx="12">
                  <c:v>Q2 24</c:v>
                </c:pt>
                <c:pt idx="13">
                  <c:v>Q3 24</c:v>
                </c:pt>
                <c:pt idx="14">
                  <c:v>Q4 24</c:v>
                </c:pt>
                <c:pt idx="15">
                  <c:v>4 w.e. 3/2/2025</c:v>
                </c:pt>
              </c:strCache>
            </c:strRef>
          </c:cat>
          <c:val>
            <c:numRef>
              <c:f>Sheet1!$B$2:$B$17</c:f>
              <c:numCache>
                <c:formatCode>_-[$$-409]* #,##0.00_ ;_-[$$-409]* \-#,##0.00\ ;_-[$$-409]* "-"??_ ;_-@_ </c:formatCode>
                <c:ptCount val="16"/>
                <c:pt idx="0">
                  <c:v>3.95</c:v>
                </c:pt>
                <c:pt idx="1">
                  <c:v>4.09</c:v>
                </c:pt>
                <c:pt idx="2">
                  <c:v>4.18</c:v>
                </c:pt>
                <c:pt idx="3">
                  <c:v>4.33</c:v>
                </c:pt>
                <c:pt idx="4">
                  <c:v>4.4400000000000004</c:v>
                </c:pt>
                <c:pt idx="5">
                  <c:v>4.5199999999999996</c:v>
                </c:pt>
                <c:pt idx="6">
                  <c:v>4.57</c:v>
                </c:pt>
                <c:pt idx="7">
                  <c:v>4.53</c:v>
                </c:pt>
                <c:pt idx="8">
                  <c:v>4.4800000000000004</c:v>
                </c:pt>
                <c:pt idx="9">
                  <c:v>4.51</c:v>
                </c:pt>
                <c:pt idx="10">
                  <c:v>4.54</c:v>
                </c:pt>
                <c:pt idx="11">
                  <c:v>4.5599999999999996</c:v>
                </c:pt>
                <c:pt idx="12">
                  <c:v>4.54</c:v>
                </c:pt>
                <c:pt idx="13">
                  <c:v>4.5599999999999996</c:v>
                </c:pt>
                <c:pt idx="14">
                  <c:v>4.53</c:v>
                </c:pt>
                <c:pt idx="15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2.944639579457933E-2"/>
                  <c:y val="0.111156533710588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787E-2"/>
                  <c:y val="0.106263831525651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3.2844641193713463E-2"/>
                  <c:y val="7.5426015807615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-0.5%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22</c:v>
                </c:pt>
                <c:pt idx="4">
                  <c:v>Q2 22</c:v>
                </c:pt>
                <c:pt idx="5">
                  <c:v>Q3 22</c:v>
                </c:pt>
                <c:pt idx="6">
                  <c:v>Q4 22</c:v>
                </c:pt>
                <c:pt idx="7">
                  <c:v>Q1 23</c:v>
                </c:pt>
                <c:pt idx="8">
                  <c:v>Q2 23</c:v>
                </c:pt>
                <c:pt idx="9">
                  <c:v>Q3 23</c:v>
                </c:pt>
                <c:pt idx="10">
                  <c:v>Q4 23</c:v>
                </c:pt>
                <c:pt idx="11">
                  <c:v>Q1 24</c:v>
                </c:pt>
                <c:pt idx="12">
                  <c:v>Q2 24</c:v>
                </c:pt>
                <c:pt idx="13">
                  <c:v>Q3 24</c:v>
                </c:pt>
                <c:pt idx="14">
                  <c:v>Q4 24</c:v>
                </c:pt>
                <c:pt idx="15">
                  <c:v>4 w.e. 3/2/2025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1">
                  <c:v>3.5000000000000003E-2</c:v>
                </c:pt>
                <c:pt idx="2">
                  <c:v>2.1000000000000001E-2</c:v>
                </c:pt>
                <c:pt idx="3">
                  <c:v>5.1919005300672817E-2</c:v>
                </c:pt>
                <c:pt idx="4">
                  <c:v>7.930202257890033E-2</c:v>
                </c:pt>
                <c:pt idx="5">
                  <c:v>7.877501409301664E-2</c:v>
                </c:pt>
                <c:pt idx="6">
                  <c:v>6.4222871035659657E-2</c:v>
                </c:pt>
                <c:pt idx="7">
                  <c:v>4.5400612907560541E-2</c:v>
                </c:pt>
                <c:pt idx="8">
                  <c:v>9.9521653085987982E-3</c:v>
                </c:pt>
                <c:pt idx="9">
                  <c:v>-7.256394460749562E-4</c:v>
                </c:pt>
                <c:pt idx="10">
                  <c:v>-7.6823777844340479E-3</c:v>
                </c:pt>
                <c:pt idx="11">
                  <c:v>7.3605265027043357E-3</c:v>
                </c:pt>
                <c:pt idx="12">
                  <c:v>1.3063270951302263E-2</c:v>
                </c:pt>
                <c:pt idx="13">
                  <c:v>0.01</c:v>
                </c:pt>
                <c:pt idx="14">
                  <c:v>-1E-3</c:v>
                </c:pt>
                <c:pt idx="15">
                  <c:v>-1.7000000000000001E-2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$-409]* #,##0.00_ ;_-[$$-409]* \-#,##0.00\ ;_-[$$-409]* &quot;-&quot;??_ ;_-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1.7204827598267646E-2"/>
          <c:y val="0.23847308087712987"/>
          <c:w val="0.96559034480346473"/>
          <c:h val="0.7231978261340761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805531506017254E-2"/>
                  <c:y val="-6.7267421011750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3-4689-AE85-7C4A0D3394BE}"/>
                </c:ext>
              </c:extLst>
            </c:dLbl>
            <c:dLbl>
              <c:idx val="1"/>
              <c:layout>
                <c:manualLayout>
                  <c:x val="-4.7184208899366427E-2"/>
                  <c:y val="3.0297542959724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26-477C-98D9-8EDCD4843411}"/>
                </c:ext>
              </c:extLst>
            </c:dLbl>
            <c:dLbl>
              <c:idx val="2"/>
              <c:layout>
                <c:manualLayout>
                  <c:x val="-4.5620133663160291E-2"/>
                  <c:y val="2.3328616961762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53-4689-AE85-7C4A0D3394BE}"/>
                </c:ext>
              </c:extLst>
            </c:dLbl>
            <c:dLbl>
              <c:idx val="3"/>
              <c:layout>
                <c:manualLayout>
                  <c:x val="-3.779975748212952E-2"/>
                  <c:y val="-2.5453865023975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3-4689-AE85-7C4A0D3394BE}"/>
                </c:ext>
              </c:extLst>
            </c:dLbl>
            <c:dLbl>
              <c:idx val="14"/>
              <c:layout>
                <c:manualLayout>
                  <c:x val="-1.8367785271928758E-2"/>
                  <c:y val="-4.6360643017863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BB-472D-9D8F-524FCCF7DC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Blad1!$A$2:$A$16</c:f>
              <c:strCache>
                <c:ptCount val="15"/>
                <c:pt idx="0">
                  <c:v>2020</c:v>
                </c:pt>
                <c:pt idx="1">
                  <c:v>2021</c:v>
                </c:pt>
                <c:pt idx="2">
                  <c:v>Q1 '22</c:v>
                </c:pt>
                <c:pt idx="3">
                  <c:v>Q2 '22</c:v>
                </c:pt>
                <c:pt idx="4">
                  <c:v>Q3 '22</c:v>
                </c:pt>
                <c:pt idx="5">
                  <c:v>Q4 '22</c:v>
                </c:pt>
                <c:pt idx="6">
                  <c:v>Q1 '23</c:v>
                </c:pt>
                <c:pt idx="7">
                  <c:v>Q2 '23</c:v>
                </c:pt>
                <c:pt idx="8">
                  <c:v>Q3 '23</c:v>
                </c:pt>
                <c:pt idx="9">
                  <c:v>Q4 '23</c:v>
                </c:pt>
                <c:pt idx="10">
                  <c:v>Q1 '24</c:v>
                </c:pt>
                <c:pt idx="11">
                  <c:v>Q2 '24</c:v>
                </c:pt>
                <c:pt idx="12">
                  <c:v>Q3' 24</c:v>
                </c:pt>
                <c:pt idx="13">
                  <c:v>Q4 '24</c:v>
                </c:pt>
                <c:pt idx="14">
                  <c:v>4 w.e. 3/23/25</c:v>
                </c:pt>
              </c:strCache>
            </c:strRef>
          </c:cat>
          <c:val>
            <c:numRef>
              <c:f>Blad1!$B$2:$B$16</c:f>
              <c:numCache>
                <c:formatCode>0.0%</c:formatCode>
                <c:ptCount val="15"/>
                <c:pt idx="0">
                  <c:v>0.155</c:v>
                </c:pt>
                <c:pt idx="1">
                  <c:v>-4.3999999999999997E-2</c:v>
                </c:pt>
                <c:pt idx="2">
                  <c:v>-3.6274479816959519E-2</c:v>
                </c:pt>
                <c:pt idx="3">
                  <c:v>-9.7914794167476352E-3</c:v>
                </c:pt>
                <c:pt idx="4">
                  <c:v>-2.2713125785838589E-2</c:v>
                </c:pt>
                <c:pt idx="5">
                  <c:v>-6.588696883402404E-3</c:v>
                </c:pt>
                <c:pt idx="6">
                  <c:v>-1.2473403962513618E-2</c:v>
                </c:pt>
                <c:pt idx="7">
                  <c:v>9.9485559940950888E-3</c:v>
                </c:pt>
                <c:pt idx="8">
                  <c:v>1.6237125420428794E-2</c:v>
                </c:pt>
                <c:pt idx="9">
                  <c:v>3.443388156087827E-3</c:v>
                </c:pt>
                <c:pt idx="10">
                  <c:v>3.9038633038296369E-2</c:v>
                </c:pt>
                <c:pt idx="11">
                  <c:v>1.2999999999999999E-2</c:v>
                </c:pt>
                <c:pt idx="12">
                  <c:v>2.8000000000000001E-2</c:v>
                </c:pt>
                <c:pt idx="13">
                  <c:v>2.1999999999999999E-2</c:v>
                </c:pt>
                <c:pt idx="14">
                  <c:v>-0.03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D-47DB-A324-B27AC2E1F7FB}"/>
            </c:ext>
          </c:extLst>
        </c:ser>
        <c:ser>
          <c:idx val="2"/>
          <c:order val="1"/>
          <c:tx>
            <c:strRef>
              <c:f>Blad1!$C$1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27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967664776557691E-2"/>
                  <c:y val="5.468878395259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3-4689-AE85-7C4A0D3394BE}"/>
                </c:ext>
              </c:extLst>
            </c:dLbl>
            <c:dLbl>
              <c:idx val="2"/>
              <c:layout>
                <c:manualLayout>
                  <c:x val="-3.623568224592337E-2"/>
                  <c:y val="4.0750931956668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3-4689-AE85-7C4A0D3394BE}"/>
                </c:ext>
              </c:extLst>
            </c:dLbl>
            <c:dLbl>
              <c:idx val="3"/>
              <c:layout>
                <c:manualLayout>
                  <c:x val="-4.0978771188601118E-2"/>
                  <c:y val="5.4688783952593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3-4689-AE85-7C4A0D3394BE}"/>
                </c:ext>
              </c:extLst>
            </c:dLbl>
            <c:dLbl>
              <c:idx val="4"/>
              <c:layout>
                <c:manualLayout>
                  <c:x val="-3.46716070097172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3-4689-AE85-7C4A0D3394BE}"/>
                </c:ext>
              </c:extLst>
            </c:dLbl>
            <c:dLbl>
              <c:idx val="5"/>
              <c:layout>
                <c:manualLayout>
                  <c:x val="-3.467160700971722E-2"/>
                  <c:y val="3.3782005958706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53-4689-AE85-7C4A0D3394BE}"/>
                </c:ext>
              </c:extLst>
            </c:dLbl>
            <c:dLbl>
              <c:idx val="6"/>
              <c:layout>
                <c:manualLayout>
                  <c:x val="-3.4699070692998692E-2"/>
                  <c:y val="2.6813079960743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853-B4DA-8D9FE3E7084B}"/>
                </c:ext>
              </c:extLst>
            </c:dLbl>
            <c:dLbl>
              <c:idx val="7"/>
              <c:layout>
                <c:manualLayout>
                  <c:x val="-3.4699070692998636E-2"/>
                  <c:y val="3.726646895768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F-4853-B4DA-8D9FE3E7084B}"/>
                </c:ext>
              </c:extLst>
            </c:dLbl>
            <c:dLbl>
              <c:idx val="8"/>
              <c:layout>
                <c:manualLayout>
                  <c:x val="-2.844276974817403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F-4853-B4DA-8D9FE3E7084B}"/>
                </c:ext>
              </c:extLst>
            </c:dLbl>
            <c:dLbl>
              <c:idx val="9"/>
              <c:layout>
                <c:manualLayout>
                  <c:x val="-3.6263145929204897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F-4853-B4DA-8D9FE3E7084B}"/>
                </c:ext>
              </c:extLst>
            </c:dLbl>
            <c:dLbl>
              <c:idx val="10"/>
              <c:layout>
                <c:manualLayout>
                  <c:x val="-3.626314592920477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F-4853-B4DA-8D9FE3E7084B}"/>
                </c:ext>
              </c:extLst>
            </c:dLbl>
            <c:dLbl>
              <c:idx val="11"/>
              <c:layout>
                <c:manualLayout>
                  <c:x val="-3.1341235156371924E-2"/>
                  <c:y val="4.075093195666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853-B4DA-8D9FE3E7084B}"/>
                </c:ext>
              </c:extLst>
            </c:dLbl>
            <c:dLbl>
              <c:idx val="12"/>
              <c:layout>
                <c:manualLayout>
                  <c:x val="-1.732515055147814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7-434E-BC41-D5BF87BE45F8}"/>
                </c:ext>
              </c:extLst>
            </c:dLbl>
            <c:dLbl>
              <c:idx val="13"/>
              <c:layout>
                <c:manualLayout>
                  <c:x val="-2.502520377929839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A5-49B5-A741-099676589FFA}"/>
                </c:ext>
              </c:extLst>
            </c:dLbl>
            <c:dLbl>
              <c:idx val="14"/>
              <c:layout>
                <c:manualLayout>
                  <c:x val="-1.5474246084947381E-2"/>
                  <c:y val="5.1204320953612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C4-43A1-B5BF-68E394DFC7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Blad1!$A$2:$A$16</c:f>
              <c:strCache>
                <c:ptCount val="15"/>
                <c:pt idx="0">
                  <c:v>2020</c:v>
                </c:pt>
                <c:pt idx="1">
                  <c:v>2021</c:v>
                </c:pt>
                <c:pt idx="2">
                  <c:v>Q1 '22</c:v>
                </c:pt>
                <c:pt idx="3">
                  <c:v>Q2 '22</c:v>
                </c:pt>
                <c:pt idx="4">
                  <c:v>Q3 '22</c:v>
                </c:pt>
                <c:pt idx="5">
                  <c:v>Q4 '22</c:v>
                </c:pt>
                <c:pt idx="6">
                  <c:v>Q1 '23</c:v>
                </c:pt>
                <c:pt idx="7">
                  <c:v>Q2 '23</c:v>
                </c:pt>
                <c:pt idx="8">
                  <c:v>Q3 '23</c:v>
                </c:pt>
                <c:pt idx="9">
                  <c:v>Q4 '23</c:v>
                </c:pt>
                <c:pt idx="10">
                  <c:v>Q1 '24</c:v>
                </c:pt>
                <c:pt idx="11">
                  <c:v>Q2 '24</c:v>
                </c:pt>
                <c:pt idx="12">
                  <c:v>Q3' 24</c:v>
                </c:pt>
                <c:pt idx="13">
                  <c:v>Q4 '24</c:v>
                </c:pt>
                <c:pt idx="14">
                  <c:v>4 w.e. 3/23/25</c:v>
                </c:pt>
              </c:strCache>
            </c:strRef>
          </c:cat>
          <c:val>
            <c:numRef>
              <c:f>Blad1!$C$2:$C$16</c:f>
              <c:numCache>
                <c:formatCode>0.0%</c:formatCode>
                <c:ptCount val="15"/>
                <c:pt idx="0">
                  <c:v>0.19</c:v>
                </c:pt>
                <c:pt idx="1">
                  <c:v>-5.1999999999999998E-2</c:v>
                </c:pt>
                <c:pt idx="2">
                  <c:v>-9.0705037419660142E-2</c:v>
                </c:pt>
                <c:pt idx="3">
                  <c:v>-8.6086167486762802E-2</c:v>
                </c:pt>
                <c:pt idx="4">
                  <c:v>-7.2881683903701672E-2</c:v>
                </c:pt>
                <c:pt idx="5">
                  <c:v>-4.8467110123127079E-2</c:v>
                </c:pt>
                <c:pt idx="6">
                  <c:v>-4.6456127894246267E-2</c:v>
                </c:pt>
                <c:pt idx="7">
                  <c:v>-1.3767046050421464E-2</c:v>
                </c:pt>
                <c:pt idx="8">
                  <c:v>-2.0321228662919705E-2</c:v>
                </c:pt>
                <c:pt idx="9">
                  <c:v>-2.1460082583969649E-2</c:v>
                </c:pt>
                <c:pt idx="10">
                  <c:v>-2.8525945996750721E-2</c:v>
                </c:pt>
                <c:pt idx="11">
                  <c:v>-4.0069476655735917E-2</c:v>
                </c:pt>
                <c:pt idx="12">
                  <c:v>-1.6E-2</c:v>
                </c:pt>
                <c:pt idx="13">
                  <c:v>-2.5000000000000001E-2</c:v>
                </c:pt>
                <c:pt idx="14">
                  <c:v>-5.6000000000000001E-2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D-47DB-A324-B27AC2E1F7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7503072"/>
        <c:axId val="1817508896"/>
      </c:lineChart>
      <c:catAx>
        <c:axId val="1817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17508896"/>
        <c:crosses val="autoZero"/>
        <c:auto val="1"/>
        <c:lblAlgn val="ctr"/>
        <c:lblOffset val="100"/>
        <c:noMultiLvlLbl val="0"/>
      </c:catAx>
      <c:valAx>
        <c:axId val="18175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7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80874537273883"/>
          <c:y val="0.12883815657091527"/>
          <c:w val="0.62818434018316183"/>
          <c:h val="7.13058313174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11C048-D4A6-404C-21B7-A83CB29CC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2495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March 23, 2025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98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3/23/2025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6519" y="4443958"/>
            <a:ext cx="8278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mixed packages, shiitake, oyster, enoki, chanterelle, morel, wood ear, porcini, black forest, lion’s mane and other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5571"/>
              </p:ext>
            </p:extLst>
          </p:nvPr>
        </p:nvGraphicFramePr>
        <p:xfrm>
          <a:off x="457920" y="915566"/>
          <a:ext cx="6044092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w.e.3/23/2025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Crimini</a:t>
                      </a:r>
                      <a:r>
                        <a:rPr lang="en-US" sz="1200" dirty="0">
                          <a:latin typeface="+mn-lt"/>
                        </a:rPr>
                        <a:t>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07656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Portabella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-5.6%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$5.56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+3.1%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883788"/>
              </p:ext>
            </p:extLst>
          </p:nvPr>
        </p:nvGraphicFramePr>
        <p:xfrm>
          <a:off x="457919" y="2726030"/>
          <a:ext cx="6044092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3/23/2025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volume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Crimini</a:t>
                      </a:r>
                      <a:r>
                        <a:rPr lang="en-US" sz="1200" dirty="0">
                          <a:latin typeface="+mn-lt"/>
                        </a:rPr>
                        <a:t>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-0.7%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836232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Portabella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$5.01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-5.6%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$14.35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+2.1%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267494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quad-week was impacted by the much later timing of Easter in 2025 vs.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</a:t>
            </a:r>
            <a:r>
              <a:rPr lang="en-US" dirty="0" err="1"/>
              <a:t>w.e</a:t>
            </a:r>
            <a:r>
              <a:rPr lang="en-US" dirty="0"/>
              <a:t>. 3/23/2025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$114M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25.7M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-5.6%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-3.9%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91130" y="3518120"/>
            <a:ext cx="16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-7.4%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084812" y="3528253"/>
            <a:ext cx="1769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-10.9%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01037" y="3526904"/>
            <a:ext cx="1769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-10.3%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3/23/2025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5" y="247348"/>
            <a:ext cx="7961663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the vegetable and mushroom trend lines were affected by the mismatch in Easter 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6343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2020 -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3/23/2025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977963"/>
              </p:ext>
            </p:extLst>
          </p:nvPr>
        </p:nvGraphicFramePr>
        <p:xfrm>
          <a:off x="395536" y="987574"/>
          <a:ext cx="8119814" cy="36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Promotional levels increased during the past four weeks but remain well below 20% of total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3717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latest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3/23/2025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98173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3/23/2025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3/23/2025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+2.2%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+3.7%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California and the Western region have above-average shares and growth rates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20114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L-4 w.e. 3/23/2025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lbs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lbs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lbs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Mid-South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Northeast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16.2%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17.0%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-6.3%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-4.0%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15.3%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15.4%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-6.0%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13.8%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L52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3/23/2025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860448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41384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Isosceles Triangle 9">
            <a:extLst>
              <a:ext uri="{FF2B5EF4-FFF2-40B4-BE49-F238E27FC236}">
                <a16:creationId xmlns:a16="http://schemas.microsoft.com/office/drawing/2014/main" id="{A30469E7-E004-CD65-3172-AD2FB0F704EC}"/>
              </a:ext>
            </a:extLst>
          </p:cNvPr>
          <p:cNvSpPr/>
          <p:nvPr/>
        </p:nvSpPr>
        <p:spPr>
          <a:xfrm>
            <a:off x="8244408" y="331642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" name="Isosceles Triangle 9">
            <a:extLst>
              <a:ext uri="{FF2B5EF4-FFF2-40B4-BE49-F238E27FC236}">
                <a16:creationId xmlns:a16="http://schemas.microsoft.com/office/drawing/2014/main" id="{209FD431-2EEA-1294-DCC5-5CB5EC4407E9}"/>
              </a:ext>
            </a:extLst>
          </p:cNvPr>
          <p:cNvSpPr/>
          <p:nvPr/>
        </p:nvSpPr>
        <p:spPr>
          <a:xfrm>
            <a:off x="8244408" y="2631696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A5D5F4-4A42-107F-853C-0F0DDF762317}"/>
              </a:ext>
            </a:extLst>
          </p:cNvPr>
          <p:cNvSpPr/>
          <p:nvPr/>
        </p:nvSpPr>
        <p:spPr>
          <a:xfrm>
            <a:off x="8244408" y="376722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" name="Isosceles Triangle 9">
            <a:extLst>
              <a:ext uri="{FF2B5EF4-FFF2-40B4-BE49-F238E27FC236}">
                <a16:creationId xmlns:a16="http://schemas.microsoft.com/office/drawing/2014/main" id="{07046FAB-8A3F-C960-88A9-9F9272F9BD6B}"/>
              </a:ext>
            </a:extLst>
          </p:cNvPr>
          <p:cNvSpPr/>
          <p:nvPr/>
        </p:nvSpPr>
        <p:spPr>
          <a:xfrm>
            <a:off x="8244408" y="2180529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81" y="277152"/>
            <a:ext cx="8089251" cy="720518"/>
          </a:xfrm>
        </p:spPr>
        <p:txBody>
          <a:bodyPr>
            <a:noAutofit/>
          </a:bodyPr>
          <a:lstStyle/>
          <a:p>
            <a:r>
              <a:rPr lang="en-US" sz="2800" dirty="0"/>
              <a:t>Performance summary whites, browns and specialty</a:t>
            </a:r>
            <a:br>
              <a:rPr lang="en-US" sz="2800" dirty="0"/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later timing of Easter wreaked havoc across all segments, including specialty mushrooms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3/23/2025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335731"/>
              </p:ext>
            </p:extLst>
          </p:nvPr>
        </p:nvGraphicFramePr>
        <p:xfrm>
          <a:off x="457305" y="1563638"/>
          <a:ext cx="8192928" cy="2100968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3/23/2025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3YA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3YA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$114.1M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-5.6%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-7.4%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25.7M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-3.9%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-10.3%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$56.6M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49.6%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-5.6%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-10.5%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14.4M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55.9%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-3.8%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-13.4%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391532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Crimini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$41.3M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36.2%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-5.0%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+0.7%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9.1M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35.4%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-4.3%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Portabella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$8.4M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7.4%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-6.2%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-27.4%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6.6%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-0.6%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-22.7%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$7.1M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6.9%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-7.7%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+5.3%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-9.6%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-1.3%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8012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8-ounce packs drove the bulk of sales but 24-ounce packages grew dollar, unit and volume sales in the quad-week despite the Easter timing difference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52 weeks ending 3/23/2025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67093"/>
              </p:ext>
            </p:extLst>
          </p:nvPr>
        </p:nvGraphicFramePr>
        <p:xfrm>
          <a:off x="413345" y="1707654"/>
          <a:ext cx="8119095" cy="1690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9422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89077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814328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74230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5495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78664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1038423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 52 weeks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%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Volume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8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$721.2M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311.1M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155.5M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16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$232.3M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57.5M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57.5M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5662923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24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$245.8M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Fixed-weight dollar sales outperformed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36147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-5.2%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-15.5%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96.9%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3.1%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-3.8%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-9.1%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97.2%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2.1%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3/23/2025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062" y="1444144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34" b="22808"/>
          <a:stretch/>
        </p:blipFill>
        <p:spPr>
          <a:xfrm>
            <a:off x="5940152" y="1521835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3/23/2025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volume sales with a shift to larger pack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182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3/23/2025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3/23/2025 | Share of total mushroom sales and sales growth 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48204" y="37576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404060" y="2195755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21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$87.1M</a:t>
            </a:r>
          </a:p>
        </p:txBody>
      </p:sp>
      <p:sp>
        <p:nvSpPr>
          <p:cNvPr id="25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-7.3%</a:t>
            </a:r>
          </a:p>
        </p:txBody>
      </p:sp>
      <p:sp>
        <p:nvSpPr>
          <p:cNvPr id="26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-5.1%</a:t>
            </a:r>
          </a:p>
        </p:txBody>
      </p:sp>
      <p:sp>
        <p:nvSpPr>
          <p:cNvPr id="35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$27.0M</a:t>
            </a:r>
          </a:p>
        </p:txBody>
      </p:sp>
      <p:sp>
        <p:nvSpPr>
          <p:cNvPr id="36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+0.3%</a:t>
            </a:r>
          </a:p>
        </p:txBody>
      </p:sp>
      <p:sp>
        <p:nvSpPr>
          <p:cNvPr id="40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-0.7%</a:t>
            </a:r>
          </a:p>
        </p:txBody>
      </p:sp>
      <p:sp>
        <p:nvSpPr>
          <p:cNvPr id="41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-5.2%</a:t>
            </a:r>
          </a:p>
        </p:txBody>
      </p:sp>
      <p:sp>
        <p:nvSpPr>
          <p:cNvPr id="42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+1.2%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31982-F64B-CB5C-B08E-FE18001F0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45" y="3141249"/>
            <a:ext cx="1243630" cy="699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DA3B3-FBCB-258F-0C89-8DCD3AFC8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49" y="1611110"/>
            <a:ext cx="1243630" cy="6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294190" cy="35444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500" dirty="0"/>
              <a:t>The report covers the </a:t>
            </a:r>
            <a:r>
              <a:rPr lang="en-US" sz="1500" b="1" dirty="0"/>
              <a:t>four weeks ending February 23, 2025 </a:t>
            </a:r>
            <a:r>
              <a:rPr lang="en-US" sz="1500" dirty="0"/>
              <a:t>with week endings:</a:t>
            </a:r>
            <a:endParaRPr lang="en-US" sz="1500" b="1" dirty="0"/>
          </a:p>
          <a:p>
            <a:pPr lvl="1"/>
            <a:r>
              <a:rPr lang="en-US" sz="1500" dirty="0"/>
              <a:t>March 2, 2025</a:t>
            </a:r>
          </a:p>
          <a:p>
            <a:pPr lvl="1"/>
            <a:r>
              <a:rPr lang="en-US" sz="1500" dirty="0"/>
              <a:t>March 9, 2025</a:t>
            </a:r>
          </a:p>
          <a:p>
            <a:pPr lvl="1"/>
            <a:r>
              <a:rPr lang="en-US" sz="1500" dirty="0"/>
              <a:t>March 16, 2025</a:t>
            </a:r>
          </a:p>
          <a:p>
            <a:pPr lvl="1"/>
            <a:r>
              <a:rPr lang="en-US" sz="1500" dirty="0"/>
              <a:t>March 23, 2025</a:t>
            </a:r>
          </a:p>
          <a:p>
            <a:r>
              <a:rPr lang="en-US" sz="1500" dirty="0"/>
              <a:t>Dollar references are the retail value, volume is reflected in pounds and units (packages)</a:t>
            </a:r>
          </a:p>
          <a:p>
            <a:r>
              <a:rPr lang="en-US" sz="1500" dirty="0"/>
              <a:t>Package size, organic, fixed/random weight and value-added now all reflect the MULO+ expanded marketplace</a:t>
            </a:r>
          </a:p>
          <a:p>
            <a:r>
              <a:rPr lang="en-US" sz="1500" dirty="0"/>
              <a:t>For questions, contact Anne-Marie Roerink, at aroerink@210analytics.com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889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3/23/2025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Value added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Whole outperformed value-added mushrooms, though both areas were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182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52 weeks ending 3/23/2025 compared with year ago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767324" y="162607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728440" y="3075806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Value-</a:t>
            </a:r>
            <a:br>
              <a:rPr lang="en-US" dirty="0"/>
            </a:br>
            <a:r>
              <a:rPr lang="en-US" dirty="0"/>
              <a:t>added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97666" y="1147403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3/23/2025 | Share of total mushroom sales and sales growth %</a:t>
            </a:r>
          </a:p>
        </p:txBody>
      </p:sp>
      <p:sp>
        <p:nvSpPr>
          <p:cNvPr id="21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$67.5M</a:t>
            </a:r>
          </a:p>
        </p:txBody>
      </p:sp>
      <p:sp>
        <p:nvSpPr>
          <p:cNvPr id="25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-3.5%</a:t>
            </a:r>
          </a:p>
        </p:txBody>
      </p:sp>
      <p:sp>
        <p:nvSpPr>
          <p:cNvPr id="26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-2.6%</a:t>
            </a:r>
          </a:p>
        </p:txBody>
      </p:sp>
      <p:sp>
        <p:nvSpPr>
          <p:cNvPr id="35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$46.6M</a:t>
            </a:r>
          </a:p>
        </p:txBody>
      </p:sp>
      <p:sp>
        <p:nvSpPr>
          <p:cNvPr id="36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-8.4%</a:t>
            </a:r>
          </a:p>
        </p:txBody>
      </p:sp>
      <p:sp>
        <p:nvSpPr>
          <p:cNvPr id="38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-6.9%</a:t>
            </a:r>
          </a:p>
        </p:txBody>
      </p:sp>
      <p:sp>
        <p:nvSpPr>
          <p:cNvPr id="40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-2.2%</a:t>
            </a:r>
          </a:p>
        </p:txBody>
      </p:sp>
      <p:sp>
        <p:nvSpPr>
          <p:cNvPr id="41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-6.7%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00C59C-2F25-24F6-C327-4CCF97633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87"/>
          <a:stretch/>
        </p:blipFill>
        <p:spPr>
          <a:xfrm>
            <a:off x="763819" y="1863807"/>
            <a:ext cx="871663" cy="99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E3A3B-7560-9B19-5F77-CD6FDF081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37"/>
          <a:stretch/>
        </p:blipFill>
        <p:spPr>
          <a:xfrm>
            <a:off x="711721" y="3507854"/>
            <a:ext cx="835943" cy="8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45" y="202799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sales continued to contract in the latest quad-week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2327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w.e. 3/23/2025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821017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268067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have declined by about 63 million packages compared to three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617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3/23/2025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596072"/>
              </p:ext>
            </p:extLst>
          </p:nvPr>
        </p:nvGraphicFramePr>
        <p:xfrm>
          <a:off x="367458" y="1332633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375201"/>
              </p:ext>
            </p:extLst>
          </p:nvPr>
        </p:nvGraphicFramePr>
        <p:xfrm>
          <a:off x="4757664" y="1491631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190483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Pound sales have fallen by about 40 million compared to three years ago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617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3/23/2025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730815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337185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7152"/>
            <a:ext cx="7999444" cy="45522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department/category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fresh produce and total vegetables averages 3%-4%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523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3/23/2025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40461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3/23/2025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483671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3/23/2025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vegetable and mushroom prices decreased in the quad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YTD weeks ending 3/23/2025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32921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</a:p>
                    <a:p>
                      <a:r>
                        <a:rPr lang="en-US" sz="1600" dirty="0"/>
                        <a:t>Average</a:t>
                      </a:r>
                      <a:r>
                        <a:rPr lang="en-US" sz="1600" baseline="0" dirty="0"/>
                        <a:t> price/unit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$2.67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$2.34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orbel" panose="020B0503020204020204" pitchFamily="34" charset="0"/>
                        </a:rPr>
                        <a:t>$2.85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orbel" panose="020B0503020204020204" pitchFamily="34" charset="0"/>
                        </a:rPr>
                        <a:t>$2.70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$2.45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orbel" panose="020B0503020204020204" pitchFamily="34" charset="0"/>
                        </a:rPr>
                        <a:t>$3.01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orbel" panose="020B0503020204020204" pitchFamily="34" charset="0"/>
                        </a:rPr>
                        <a:t>$2.76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$2.47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$3.00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4 w.e. 3/23/2025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$2.76 | +0.2%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$2.42 | -2.1%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$2.96 | -1.7%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49" y="199766"/>
            <a:ext cx="7992888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pound basis, total produce, vegetables and mushrooms became less expensive for the consumer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YTD weeks ending 3/23/2025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113757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orbel" panose="020B0503020204020204" pitchFamily="34" charset="0"/>
                        </a:rPr>
                        <a:t>$1.87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$1.92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orbel" panose="020B0503020204020204" pitchFamily="34" charset="0"/>
                        </a:rPr>
                        <a:t>$4.30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$1.89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$1.99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orbel" panose="020B0503020204020204" pitchFamily="34" charset="0"/>
                        </a:rPr>
                        <a:t>$4.52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Corbel" panose="020B0503020204020204" pitchFamily="34" charset="0"/>
                        </a:rPr>
                        <a:t>$1.93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$4.52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4 w.e. 3/23/2025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$1.92 | -0.2%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$1.96 | -1.8%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Corbel" panose="020B0503020204020204" pitchFamily="34" charset="0"/>
                        </a:rPr>
                        <a:t>$4.44 | -1.7%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quad-week price per volume was the lowest since Q2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666321"/>
              </p:ext>
            </p:extLst>
          </p:nvPr>
        </p:nvGraphicFramePr>
        <p:xfrm>
          <a:off x="395536" y="1179011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6054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2019-w.e. 3/23/2025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84197</TotalTime>
  <Words>1870</Words>
  <Application>Microsoft Office PowerPoint</Application>
  <PresentationFormat>On-screen Show (16:9)</PresentationFormat>
  <Paragraphs>462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Gadugi</vt:lpstr>
      <vt:lpstr>Office Theme</vt:lpstr>
      <vt:lpstr>Aangepast ontwerp</vt:lpstr>
      <vt:lpstr>PowerPoint Presentation</vt:lpstr>
      <vt:lpstr>Methodology</vt:lpstr>
      <vt:lpstr>Four-year dollar sales trend Dollar sales continued to contract in the latest quad-week period</vt:lpstr>
      <vt:lpstr>Four-year unit sales trend Unit sales have declined by about 63 million packages compared to three years ago</vt:lpstr>
      <vt:lpstr>Four-year volume (pound) sales trend Pound sales have fallen by about 40 million compared to three years ago</vt:lpstr>
      <vt:lpstr>Mushroom contribution to the department/category The mushroom share of fresh produce and total vegetables averages 3%-4%</vt:lpstr>
      <vt:lpstr>Mushrooms price per unit On a per unit basis, vegetable and mushroom prices decreased in the quad week</vt:lpstr>
      <vt:lpstr>Mushroom price per volume (pound) On a per pound basis, total produce, vegetables and mushrooms became less expensive for the consumer</vt:lpstr>
      <vt:lpstr>Price per volume by quarter/month The quad-week price per volume was the lowest since Q2 2022</vt:lpstr>
      <vt:lpstr>Price by type</vt:lpstr>
      <vt:lpstr>Mushroom dollar, unit, volume sales The quad-week was impacted by the much later timing of Easter in 2025 vs. 2024</vt:lpstr>
      <vt:lpstr>Vegetables and mushroom pound sales vs. YA  Both the vegetable and mushroom trend lines were affected by the mismatch in Easter dates</vt:lpstr>
      <vt:lpstr>Share of dollars sold on merchandising Promotional levels increased during the past four weeks but remain well below 20% of total sales</vt:lpstr>
      <vt:lpstr>Over indexing versus under indexing regions California and the Western region have above-average shares and growth rates</vt:lpstr>
      <vt:lpstr>Performance summary whites, browns and specialty The later timing of Easter wreaked havoc across all segments, including specialty mushrooms</vt:lpstr>
      <vt:lpstr>Other insights</vt:lpstr>
      <vt:lpstr>Package size analysis 8-ounce packs drove the bulk of sales but 24-ounce packages grew dollar, unit and volume sales in the quad-week despite the Easter timing difference</vt:lpstr>
      <vt:lpstr>Packaged (fixed weight) versus random weight Fixed-weight dollar sales outperformed random weight</vt:lpstr>
      <vt:lpstr>Organic versus conventional mushrooms sales Organic mushrooms increased volume sales with a shift to larger pack sizes</vt:lpstr>
      <vt:lpstr>Value added versus whole mushrooms Whole outperformed value-added mushrooms, though both areas were down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1059</cp:revision>
  <dcterms:created xsi:type="dcterms:W3CDTF">2018-03-13T20:52:20Z</dcterms:created>
  <dcterms:modified xsi:type="dcterms:W3CDTF">2025-04-03T00:42:09Z</dcterms:modified>
</cp:coreProperties>
</file>