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handoutMasterIdLst>
    <p:handoutMasterId r:id="rId24"/>
  </p:handoutMasterIdLst>
  <p:sldIdLst>
    <p:sldId id="571" r:id="rId3"/>
    <p:sldId id="596" r:id="rId4"/>
    <p:sldId id="572" r:id="rId5"/>
    <p:sldId id="593" r:id="rId6"/>
    <p:sldId id="594" r:id="rId7"/>
    <p:sldId id="549" r:id="rId8"/>
    <p:sldId id="574" r:id="rId9"/>
    <p:sldId id="573" r:id="rId10"/>
    <p:sldId id="619" r:id="rId11"/>
    <p:sldId id="598" r:id="rId12"/>
    <p:sldId id="508" r:id="rId13"/>
    <p:sldId id="617" r:id="rId14"/>
    <p:sldId id="591" r:id="rId15"/>
    <p:sldId id="604" r:id="rId16"/>
    <p:sldId id="605" r:id="rId17"/>
    <p:sldId id="610" r:id="rId18"/>
    <p:sldId id="626" r:id="rId19"/>
    <p:sldId id="611" r:id="rId20"/>
    <p:sldId id="613" r:id="rId21"/>
    <p:sldId id="61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2AF2F"/>
    <a:srgbClr val="CCFF66"/>
    <a:srgbClr val="FFF4E9"/>
    <a:srgbClr val="FF9900"/>
    <a:srgbClr val="CCCC00"/>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93617" autoAdjust="0"/>
  </p:normalViewPr>
  <p:slideViewPr>
    <p:cSldViewPr>
      <p:cViewPr varScale="1">
        <p:scale>
          <a:sx n="139" d="100"/>
          <a:sy n="139" d="100"/>
        </p:scale>
        <p:origin x="859" y="101"/>
      </p:cViewPr>
      <p:guideLst>
        <p:guide orient="horz" pos="1620"/>
        <p:guide pos="2880"/>
      </p:guideLst>
    </p:cSldViewPr>
  </p:slideViewPr>
  <p:notesTextViewPr>
    <p:cViewPr>
      <p:scale>
        <a:sx n="100" d="100"/>
        <a:sy n="100" d="100"/>
      </p:scale>
      <p:origin x="0" y="0"/>
    </p:cViewPr>
  </p:notesText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1/26/2025</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4 weeks</c:v>
                </c:pt>
              </c:strCache>
            </c:strRef>
          </c:cat>
          <c:val>
            <c:numRef>
              <c:f>Sheet1!$B$2:$B$5</c:f>
              <c:numCache>
                <c:formatCode>\$#,##0</c:formatCode>
                <c:ptCount val="4"/>
                <c:pt idx="0">
                  <c:v>134471049.06370622</c:v>
                </c:pt>
                <c:pt idx="1">
                  <c:v>132617250.21920805</c:v>
                </c:pt>
                <c:pt idx="2">
                  <c:v>130253956.4748074</c:v>
                </c:pt>
                <c:pt idx="3">
                  <c:v>124978217.23974466</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1/26/2025</a:t>
            </a:r>
            <a:endParaRPr lang="en-US" sz="1600" dirty="0"/>
          </a:p>
        </c:rich>
      </c:tx>
      <c:layout>
        <c:manualLayout>
          <c:xMode val="edge"/>
          <c:yMode val="edge"/>
          <c:x val="0.20324058380414314"/>
          <c:y val="0"/>
        </c:manualLayout>
      </c:layout>
      <c:overlay val="0"/>
      <c:spPr>
        <a:noFill/>
        <a:ln>
          <a:noFill/>
        </a:ln>
        <a:effectLst/>
      </c:spPr>
    </c:title>
    <c:autoTitleDeleted val="0"/>
    <c:plotArea>
      <c:layout>
        <c:manualLayout>
          <c:layoutTarget val="inner"/>
          <c:xMode val="edge"/>
          <c:yMode val="edge"/>
          <c:x val="3.8534245422522512E-2"/>
          <c:y val="0.24168622185610816"/>
          <c:w val="0.9351462065405306"/>
          <c:h val="0.64206787870130833"/>
        </c:manualLayout>
      </c:layout>
      <c:barChart>
        <c:barDir val="col"/>
        <c:grouping val="clustered"/>
        <c:varyColors val="0"/>
        <c:ser>
          <c:idx val="0"/>
          <c:order val="0"/>
          <c:tx>
            <c:strRef>
              <c:f>Sheet1!$B$1</c:f>
              <c:strCache>
                <c:ptCount val="1"/>
                <c:pt idx="0">
                  <c:v>52 weeks</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900"/>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52 weeks</c:v>
                </c:pt>
              </c:strCache>
            </c:strRef>
          </c:cat>
          <c:val>
            <c:numRef>
              <c:f>Sheet1!$B$2:$B$5</c:f>
              <c:numCache>
                <c:formatCode>\$#,##0</c:formatCode>
                <c:ptCount val="4"/>
                <c:pt idx="0">
                  <c:v>1581227920.5614541</c:v>
                </c:pt>
                <c:pt idx="1">
                  <c:v>1566732828.2058258</c:v>
                </c:pt>
                <c:pt idx="2">
                  <c:v>1544359251.5666854</c:v>
                </c:pt>
                <c:pt idx="3">
                  <c:v>1511975092.2434418</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1/26/2025</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8160297004036589"/>
          <c:w val="1"/>
          <c:h val="0.61884592188169574"/>
        </c:manualLayout>
      </c:layout>
      <c:barChart>
        <c:barDir val="col"/>
        <c:grouping val="clustered"/>
        <c:varyColors val="0"/>
        <c:ser>
          <c:idx val="0"/>
          <c:order val="0"/>
          <c:tx>
            <c:strRef>
              <c:f>Sheet1!$B$1</c:f>
              <c:strCache>
                <c:ptCount val="1"/>
                <c:pt idx="0">
                  <c:v>4 weeks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4 weeks</c:v>
                </c:pt>
              </c:strCache>
            </c:strRef>
          </c:cat>
          <c:val>
            <c:numRef>
              <c:f>Sheet1!$B$2:$B$5</c:f>
              <c:numCache>
                <c:formatCode>#,##0</c:formatCode>
                <c:ptCount val="4"/>
                <c:pt idx="0">
                  <c:v>46594931.368152738</c:v>
                </c:pt>
                <c:pt idx="1">
                  <c:v>43914869.681185909</c:v>
                </c:pt>
                <c:pt idx="2">
                  <c:v>42645629.886590064</c:v>
                </c:pt>
                <c:pt idx="3">
                  <c:v>41801866.497059032</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1/26/2025</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149142591200372"/>
          <c:w val="0.94947509356464155"/>
          <c:h val="0.59948696176615301"/>
        </c:manualLayout>
      </c:layout>
      <c:barChart>
        <c:barDir val="col"/>
        <c:grouping val="clustered"/>
        <c:varyColors val="0"/>
        <c:ser>
          <c:idx val="0"/>
          <c:order val="0"/>
          <c:tx>
            <c:strRef>
              <c:f>Sheet1!$B$1</c:f>
              <c:strCache>
                <c:ptCount val="1"/>
                <c:pt idx="0">
                  <c:v>units 52 weeks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52 weeks</c:v>
                </c:pt>
              </c:strCache>
            </c:strRef>
          </c:cat>
          <c:val>
            <c:numRef>
              <c:f>Sheet1!$B$2:$B$5</c:f>
              <c:numCache>
                <c:formatCode>#,##0</c:formatCode>
                <c:ptCount val="4"/>
                <c:pt idx="0">
                  <c:v>567463076.83508956</c:v>
                </c:pt>
                <c:pt idx="1">
                  <c:v>527151304.60083276</c:v>
                </c:pt>
                <c:pt idx="2">
                  <c:v>513315068.17489189</c:v>
                </c:pt>
                <c:pt idx="3">
                  <c:v>499306147.74122924</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1/26/2025</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4 w.e.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4 weeks</c:v>
                </c:pt>
              </c:strCache>
            </c:strRef>
          </c:cat>
          <c:val>
            <c:numRef>
              <c:f>Sheet1!$B$2:$B$5</c:f>
              <c:numCache>
                <c:formatCode>#,##0_);[Red]\(#,##0\)</c:formatCode>
                <c:ptCount val="4"/>
                <c:pt idx="0" formatCode="#,##0">
                  <c:v>30873721.963337705</c:v>
                </c:pt>
                <c:pt idx="1">
                  <c:v>29229536.453318045</c:v>
                </c:pt>
                <c:pt idx="2">
                  <c:v>28169537.93091603</c:v>
                </c:pt>
                <c:pt idx="3">
                  <c:v>27882466.375201464</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1/26/2025</a:t>
            </a:r>
            <a:endParaRPr lang="en-US" sz="1600" dirty="0"/>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52 w.e.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52 weeks</c:v>
                </c:pt>
              </c:strCache>
            </c:strRef>
          </c:cat>
          <c:val>
            <c:numRef>
              <c:f>Sheet1!$B$2:$B$5</c:f>
              <c:numCache>
                <c:formatCode>#,##0</c:formatCode>
                <c:ptCount val="4"/>
                <c:pt idx="0">
                  <c:v>376809494.41511917</c:v>
                </c:pt>
                <c:pt idx="1">
                  <c:v>350063802.02970636</c:v>
                </c:pt>
                <c:pt idx="2">
                  <c:v>341474916.5280717</c:v>
                </c:pt>
                <c:pt idx="3">
                  <c:v>333292163.19188559</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3.014859697450631E-3"/>
                  <c:y val="-2.1384409257070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4 w.e. 1/26/25</c:v>
                </c:pt>
              </c:strCache>
            </c:strRef>
          </c:cat>
          <c:val>
            <c:numRef>
              <c:f>Sheet1!$B$2:$B$17</c:f>
              <c:numCache>
                <c:formatCode>_-[$$-409]* #,##0.00_ ;_-[$$-409]* \-#,##0.00\ ;_-[$$-409]* "-"??_ ;_-@_ </c:formatCode>
                <c:ptCount val="16"/>
                <c:pt idx="0">
                  <c:v>3.95</c:v>
                </c:pt>
                <c:pt idx="1">
                  <c:v>4.09</c:v>
                </c:pt>
                <c:pt idx="2">
                  <c:v>4.18</c:v>
                </c:pt>
                <c:pt idx="3">
                  <c:v>4.33</c:v>
                </c:pt>
                <c:pt idx="4">
                  <c:v>4.4400000000000004</c:v>
                </c:pt>
                <c:pt idx="5">
                  <c:v>4.5199999999999996</c:v>
                </c:pt>
                <c:pt idx="6">
                  <c:v>4.57</c:v>
                </c:pt>
                <c:pt idx="7">
                  <c:v>4.53</c:v>
                </c:pt>
                <c:pt idx="8">
                  <c:v>4.4800000000000004</c:v>
                </c:pt>
                <c:pt idx="9">
                  <c:v>4.51</c:v>
                </c:pt>
                <c:pt idx="10">
                  <c:v>4.54</c:v>
                </c:pt>
                <c:pt idx="11">
                  <c:v>4.5599999999999996</c:v>
                </c:pt>
                <c:pt idx="12">
                  <c:v>4.54</c:v>
                </c:pt>
                <c:pt idx="13">
                  <c:v>4.5599999999999996</c:v>
                </c:pt>
                <c:pt idx="14">
                  <c:v>4.53</c:v>
                </c:pt>
                <c:pt idx="15">
                  <c:v>4.4800000000000004</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2.944639579457933E-2"/>
                  <c:y val="0.111156533710588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787E-2"/>
                  <c:y val="0.10626383152565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3.2844641193713463E-2"/>
                  <c:y val="7.542601580761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tx>
                <c:rich>
                  <a:bodyPr/>
                  <a:lstStyle/>
                  <a:p>
                    <a:r>
                      <a:rPr lang="en-US" dirty="0"/>
                      <a:t>-0.5%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D85-4632-8379-5119B91C00A4}"/>
                </c:ext>
              </c:extLst>
            </c:dLbl>
            <c:dLbl>
              <c:idx val="15"/>
              <c:layout>
                <c:manualLayout>
                  <c:x val="-2.439116451448414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2.9568058439850574E-2"/>
                  <c:y val="4.252931753507794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nl-NL"/>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dLbl>
              <c:idx val="17"/>
              <c:layout>
                <c:manualLayout>
                  <c:x val="-2.3123973879445384E-2"/>
                  <c:y val="4.431401276182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08-4F79-BAB5-F688B7C5AE5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4 w.e. 1/26/25</c:v>
                </c:pt>
              </c:strCache>
            </c:strRef>
          </c:cat>
          <c:val>
            <c:numRef>
              <c:f>Sheet1!$C$2:$C$17</c:f>
              <c:numCache>
                <c:formatCode>0.0%</c:formatCode>
                <c:ptCount val="16"/>
                <c:pt idx="1">
                  <c:v>3.5000000000000003E-2</c:v>
                </c:pt>
                <c:pt idx="2">
                  <c:v>2.1000000000000001E-2</c:v>
                </c:pt>
                <c:pt idx="3">
                  <c:v>5.1919005300672817E-2</c:v>
                </c:pt>
                <c:pt idx="4">
                  <c:v>7.930202257890033E-2</c:v>
                </c:pt>
                <c:pt idx="5">
                  <c:v>7.877501409301664E-2</c:v>
                </c:pt>
                <c:pt idx="6">
                  <c:v>6.4222871035659657E-2</c:v>
                </c:pt>
                <c:pt idx="7">
                  <c:v>4.5400612907560541E-2</c:v>
                </c:pt>
                <c:pt idx="8">
                  <c:v>9.9521653085987982E-3</c:v>
                </c:pt>
                <c:pt idx="9">
                  <c:v>-7.256394460749562E-4</c:v>
                </c:pt>
                <c:pt idx="10">
                  <c:v>-7.6823777844340479E-3</c:v>
                </c:pt>
                <c:pt idx="11">
                  <c:v>7.3605265027043357E-3</c:v>
                </c:pt>
                <c:pt idx="12">
                  <c:v>1.3063270951302263E-2</c:v>
                </c:pt>
                <c:pt idx="13">
                  <c:v>0.01</c:v>
                </c:pt>
                <c:pt idx="14">
                  <c:v>-1E-3</c:v>
                </c:pt>
                <c:pt idx="15">
                  <c:v>-3.1E-2</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a:effectLst/>
              </a:rPr>
              <a:t>Volume (pound) sales versus year ago</a:t>
            </a:r>
            <a:endParaRPr lang="nl-NL">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nl-NL"/>
        </a:p>
      </c:txPr>
    </c:title>
    <c:autoTitleDeleted val="0"/>
    <c:plotArea>
      <c:layout>
        <c:manualLayout>
          <c:layoutTarget val="inner"/>
          <c:xMode val="edge"/>
          <c:yMode val="edge"/>
          <c:x val="1.7204827598267646E-2"/>
          <c:y val="0.23847308087712987"/>
          <c:w val="0.96559034480346473"/>
          <c:h val="0.72319782613407613"/>
        </c:manualLayout>
      </c:layout>
      <c:lineChart>
        <c:grouping val="standard"/>
        <c:varyColors val="0"/>
        <c:ser>
          <c:idx val="0"/>
          <c:order val="0"/>
          <c:tx>
            <c:strRef>
              <c:f>Blad1!$B$1</c:f>
              <c:strCache>
                <c:ptCount val="1"/>
                <c:pt idx="0">
                  <c:v>Fresh vegetables vs YA</c:v>
                </c:pt>
              </c:strCache>
            </c:strRef>
          </c:tx>
          <c:spPr>
            <a:ln w="12700" cap="rnd">
              <a:solidFill>
                <a:schemeClr val="accent2">
                  <a:lumMod val="75000"/>
                </a:schemeClr>
              </a:solidFill>
              <a:round/>
            </a:ln>
            <a:effectLst/>
          </c:spPr>
          <c:marker>
            <c:symbol val="none"/>
          </c:marker>
          <c:dLbls>
            <c:dLbl>
              <c:idx val="0"/>
              <c:layout>
                <c:manualLayout>
                  <c:x val="-3.1805531506017254E-2"/>
                  <c:y val="-6.726742101175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3-4689-AE85-7C4A0D3394BE}"/>
                </c:ext>
              </c:extLst>
            </c:dLbl>
            <c:dLbl>
              <c:idx val="1"/>
              <c:layout>
                <c:manualLayout>
                  <c:x val="-4.7184208899366427E-2"/>
                  <c:y val="3.0297542959724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6-477C-98D9-8EDCD4843411}"/>
                </c:ext>
              </c:extLst>
            </c:dLbl>
            <c:dLbl>
              <c:idx val="2"/>
              <c:layout>
                <c:manualLayout>
                  <c:x val="-4.5620133663160291E-2"/>
                  <c:y val="2.3328616961762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3-4689-AE85-7C4A0D3394BE}"/>
                </c:ext>
              </c:extLst>
            </c:dLbl>
            <c:dLbl>
              <c:idx val="3"/>
              <c:layout>
                <c:manualLayout>
                  <c:x val="-3.779975748212952E-2"/>
                  <c:y val="-2.545386502397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3-4689-AE85-7C4A0D3394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Q4 '24</c:v>
                </c:pt>
                <c:pt idx="14">
                  <c:v>4 w.e. 1/26/25</c:v>
                </c:pt>
              </c:strCache>
            </c:strRef>
          </c:cat>
          <c:val>
            <c:numRef>
              <c:f>Blad1!$B$2:$B$16</c:f>
              <c:numCache>
                <c:formatCode>0.0%</c:formatCode>
                <c:ptCount val="15"/>
                <c:pt idx="0">
                  <c:v>0.155</c:v>
                </c:pt>
                <c:pt idx="1">
                  <c:v>-4.3999999999999997E-2</c:v>
                </c:pt>
                <c:pt idx="2">
                  <c:v>-3.6274479816959519E-2</c:v>
                </c:pt>
                <c:pt idx="3">
                  <c:v>-9.7914794167476352E-3</c:v>
                </c:pt>
                <c:pt idx="4">
                  <c:v>-2.2713125785838589E-2</c:v>
                </c:pt>
                <c:pt idx="5">
                  <c:v>-6.588696883402404E-3</c:v>
                </c:pt>
                <c:pt idx="6">
                  <c:v>-1.2473403962513618E-2</c:v>
                </c:pt>
                <c:pt idx="7">
                  <c:v>9.9485559940950888E-3</c:v>
                </c:pt>
                <c:pt idx="8">
                  <c:v>1.6237125420428794E-2</c:v>
                </c:pt>
                <c:pt idx="9">
                  <c:v>3.443388156087827E-3</c:v>
                </c:pt>
                <c:pt idx="10">
                  <c:v>3.9038633038296369E-2</c:v>
                </c:pt>
                <c:pt idx="11">
                  <c:v>1.2999999999999999E-2</c:v>
                </c:pt>
                <c:pt idx="12">
                  <c:v>2.8000000000000001E-2</c:v>
                </c:pt>
                <c:pt idx="13">
                  <c:v>2.1999999999999999E-2</c:v>
                </c:pt>
                <c:pt idx="14">
                  <c:v>1.9E-2</c:v>
                </c:pt>
              </c:numCache>
            </c:numRef>
          </c:val>
          <c:smooth val="0"/>
          <c:extLst>
            <c:ext xmlns:c16="http://schemas.microsoft.com/office/drawing/2014/chart" uri="{C3380CC4-5D6E-409C-BE32-E72D297353CC}">
              <c16:uniqueId val="{00000000-BDCD-47DB-A324-B27AC2E1F7FB}"/>
            </c:ext>
          </c:extLst>
        </c:ser>
        <c:ser>
          <c:idx val="2"/>
          <c:order val="1"/>
          <c:tx>
            <c:strRef>
              <c:f>Blad1!$C$1</c:f>
              <c:strCache>
                <c:ptCount val="1"/>
                <c:pt idx="0">
                  <c:v>Fresh mushrooms vs. YA</c:v>
                </c:pt>
              </c:strCache>
            </c:strRef>
          </c:tx>
          <c:spPr>
            <a:ln w="12700" cap="rnd">
              <a:solidFill>
                <a:schemeClr val="accent3">
                  <a:lumMod val="50000"/>
                </a:schemeClr>
              </a:solidFill>
              <a:round/>
            </a:ln>
            <a:effectLst/>
          </c:spPr>
          <c:marker>
            <c:symbol val="none"/>
          </c:marker>
          <c:dLbls>
            <c:dLbl>
              <c:idx val="1"/>
              <c:layout>
                <c:manualLayout>
                  <c:x val="-3.967664776557691E-2"/>
                  <c:y val="5.468878395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3-4689-AE85-7C4A0D3394BE}"/>
                </c:ext>
              </c:extLst>
            </c:dLbl>
            <c:dLbl>
              <c:idx val="2"/>
              <c:layout>
                <c:manualLayout>
                  <c:x val="-3.623568224592337E-2"/>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3-4689-AE85-7C4A0D3394BE}"/>
                </c:ext>
              </c:extLst>
            </c:dLbl>
            <c:dLbl>
              <c:idx val="3"/>
              <c:layout>
                <c:manualLayout>
                  <c:x val="-4.0978771188601118E-2"/>
                  <c:y val="5.468878395259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3-4689-AE85-7C4A0D3394BE}"/>
                </c:ext>
              </c:extLst>
            </c:dLbl>
            <c:dLbl>
              <c:idx val="4"/>
              <c:layout>
                <c:manualLayout>
                  <c:x val="-3.467160700971722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3-4689-AE85-7C4A0D3394BE}"/>
                </c:ext>
              </c:extLst>
            </c:dLbl>
            <c:dLbl>
              <c:idx val="5"/>
              <c:layout>
                <c:manualLayout>
                  <c:x val="-3.467160700971722E-2"/>
                  <c:y val="3.378200595870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3-4689-AE85-7C4A0D3394BE}"/>
                </c:ext>
              </c:extLst>
            </c:dLbl>
            <c:dLbl>
              <c:idx val="6"/>
              <c:layout>
                <c:manualLayout>
                  <c:x val="-3.4699070692998692E-2"/>
                  <c:y val="2.6813079960743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853-B4DA-8D9FE3E7084B}"/>
                </c:ext>
              </c:extLst>
            </c:dLbl>
            <c:dLbl>
              <c:idx val="7"/>
              <c:layout>
                <c:manualLayout>
                  <c:x val="-3.4699070692998636E-2"/>
                  <c:y val="3.7266468957687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DF-4853-B4DA-8D9FE3E7084B}"/>
                </c:ext>
              </c:extLst>
            </c:dLbl>
            <c:dLbl>
              <c:idx val="8"/>
              <c:layout>
                <c:manualLayout>
                  <c:x val="-2.8442769748174033E-2"/>
                  <c:y val="4.77198579546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DF-4853-B4DA-8D9FE3E7084B}"/>
                </c:ext>
              </c:extLst>
            </c:dLbl>
            <c:dLbl>
              <c:idx val="9"/>
              <c:layout>
                <c:manualLayout>
                  <c:x val="-3.6263145929204897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DF-4853-B4DA-8D9FE3E7084B}"/>
                </c:ext>
              </c:extLst>
            </c:dLbl>
            <c:dLbl>
              <c:idx val="10"/>
              <c:layout>
                <c:manualLayout>
                  <c:x val="-3.626314592920477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DF-4853-B4DA-8D9FE3E7084B}"/>
                </c:ext>
              </c:extLst>
            </c:dLbl>
            <c:dLbl>
              <c:idx val="11"/>
              <c:layout>
                <c:manualLayout>
                  <c:x val="-3.1341235156371924E-2"/>
                  <c:y val="4.075093195666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853-B4DA-8D9FE3E7084B}"/>
                </c:ext>
              </c:extLst>
            </c:dLbl>
            <c:dLbl>
              <c:idx val="12"/>
              <c:layout>
                <c:manualLayout>
                  <c:x val="-1.732515055147814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07-434E-BC41-D5BF87BE45F8}"/>
                </c:ext>
              </c:extLst>
            </c:dLbl>
            <c:dLbl>
              <c:idx val="13"/>
              <c:layout>
                <c:manualLayout>
                  <c:x val="-2.5025203779298393E-2"/>
                  <c:y val="6.8626635948518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5-49B5-A741-099676589FFA}"/>
                </c:ext>
              </c:extLst>
            </c:dLbl>
            <c:dLbl>
              <c:idx val="14"/>
              <c:layout>
                <c:manualLayout>
                  <c:x val="-6.0897946677104832E-3"/>
                  <c:y val="-2.5453865023975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C4-43A1-B5BF-68E394DFC7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50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Q4 '24</c:v>
                </c:pt>
                <c:pt idx="14">
                  <c:v>4 w.e. 1/26/25</c:v>
                </c:pt>
              </c:strCache>
            </c:strRef>
          </c:cat>
          <c:val>
            <c:numRef>
              <c:f>Blad1!$C$2:$C$16</c:f>
              <c:numCache>
                <c:formatCode>0.0%</c:formatCode>
                <c:ptCount val="15"/>
                <c:pt idx="0">
                  <c:v>0.19</c:v>
                </c:pt>
                <c:pt idx="1">
                  <c:v>-5.1999999999999998E-2</c:v>
                </c:pt>
                <c:pt idx="2">
                  <c:v>-9.0705037419660142E-2</c:v>
                </c:pt>
                <c:pt idx="3">
                  <c:v>-8.6086167486762802E-2</c:v>
                </c:pt>
                <c:pt idx="4">
                  <c:v>-7.2881683903701672E-2</c:v>
                </c:pt>
                <c:pt idx="5">
                  <c:v>-4.8467110123127079E-2</c:v>
                </c:pt>
                <c:pt idx="6">
                  <c:v>-4.6456127894246267E-2</c:v>
                </c:pt>
                <c:pt idx="7">
                  <c:v>-1.3767046050421464E-2</c:v>
                </c:pt>
                <c:pt idx="8">
                  <c:v>-2.0321228662919705E-2</c:v>
                </c:pt>
                <c:pt idx="9">
                  <c:v>-2.1460082583969649E-2</c:v>
                </c:pt>
                <c:pt idx="10">
                  <c:v>-2.8525945996750721E-2</c:v>
                </c:pt>
                <c:pt idx="11">
                  <c:v>-4.0069476655735917E-2</c:v>
                </c:pt>
                <c:pt idx="12">
                  <c:v>-1.6E-2</c:v>
                </c:pt>
                <c:pt idx="13">
                  <c:v>-2.5000000000000001E-2</c:v>
                </c:pt>
                <c:pt idx="14">
                  <c:v>-0.01</c:v>
                </c:pt>
              </c:numCache>
            </c:numRef>
          </c:val>
          <c:smooth val="0"/>
          <c:extLst>
            <c:ext xmlns:c16="http://schemas.microsoft.com/office/drawing/2014/chart" uri="{C3380CC4-5D6E-409C-BE32-E72D297353CC}">
              <c16:uniqueId val="{00000001-BDCD-47DB-A324-B27AC2E1F7FB}"/>
            </c:ext>
          </c:extLst>
        </c:ser>
        <c:dLbls>
          <c:dLblPos val="t"/>
          <c:showLegendKey val="0"/>
          <c:showVal val="1"/>
          <c:showCatName val="0"/>
          <c:showSerName val="0"/>
          <c:showPercent val="0"/>
          <c:showBubbleSize val="0"/>
        </c:dLbls>
        <c:smooth val="0"/>
        <c:axId val="1817503072"/>
        <c:axId val="1817508896"/>
      </c:lineChart>
      <c:catAx>
        <c:axId val="18175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17508896"/>
        <c:crosses val="autoZero"/>
        <c:auto val="1"/>
        <c:lblAlgn val="ctr"/>
        <c:lblOffset val="100"/>
        <c:noMultiLvlLbl val="0"/>
      </c:catAx>
      <c:valAx>
        <c:axId val="181750889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7503072"/>
        <c:crosses val="autoZero"/>
        <c:crossBetween val="between"/>
      </c:valAx>
      <c:spPr>
        <a:noFill/>
        <a:ln>
          <a:noFill/>
        </a:ln>
        <a:effectLst/>
      </c:spPr>
    </c:plotArea>
    <c:legend>
      <c:legendPos val="t"/>
      <c:layout>
        <c:manualLayout>
          <c:xMode val="edge"/>
          <c:yMode val="edge"/>
          <c:x val="0.1780874537273883"/>
          <c:y val="0.12883815657091527"/>
          <c:w val="0.62818434018316183"/>
          <c:h val="7.1305831317420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2/10/2025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2/10/2025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12</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2/10/2025</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2/10/2025</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2/10/2025</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313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24643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3644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10-2-2025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0374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nl-NL"/>
              <a:t>Klik om de stijl te bewerken</a:t>
            </a:r>
          </a:p>
        </p:txBody>
      </p:sp>
      <p:sp>
        <p:nvSpPr>
          <p:cNvPr id="3" name="Tijdelijke aanduiding voor teks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1879600"/>
            <a:ext cx="3868737"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1879600"/>
            <a:ext cx="3887788"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17C1AFE-B865-4966-BE0C-ABEE545ACED4}" type="datetimeFigureOut">
              <a:rPr lang="nl-NL" smtClean="0"/>
              <a:t>10-2-2025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8613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7C1AFE-B865-4966-BE0C-ABEE545ACED4}" type="datetimeFigureOut">
              <a:rPr lang="nl-NL" smtClean="0"/>
              <a:t>10-2-2025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3959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7C1AFE-B865-4966-BE0C-ABEE545ACED4}" type="datetimeFigureOut">
              <a:rPr lang="nl-NL" smtClean="0"/>
              <a:t>10-2-2025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229475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10-2-2025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730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2/10/2025</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10-2-2025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47107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96626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4638"/>
            <a:ext cx="1971675" cy="4357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4638"/>
            <a:ext cx="5762625" cy="43576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9552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2/10/2025</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2/10/2025</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2/10/2025</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2/10/2025</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2/10/2025</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2/10/2025</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2/10/2025</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2/10/2025</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17C1AFE-B865-4966-BE0C-ABEE545ACED4}" type="datetimeFigureOut">
              <a:rPr lang="nl-NL" smtClean="0"/>
              <a:t>10-2-2025</a:t>
            </a:fld>
            <a:endParaRPr lang="nl-NL"/>
          </a:p>
        </p:txBody>
      </p:sp>
      <p:sp>
        <p:nvSpPr>
          <p:cNvPr id="5" name="Tijdelijke aanduiding voor voet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3BD1EA-4D2B-4B93-AEEB-49C8AB6027EE}" type="slidenum">
              <a:rPr lang="nl-NL" smtClean="0"/>
              <a:t>‹#›</a:t>
            </a:fld>
            <a:endParaRPr lang="nl-NL"/>
          </a:p>
        </p:txBody>
      </p:sp>
    </p:spTree>
    <p:extLst>
      <p:ext uri="{BB962C8B-B14F-4D97-AF65-F5344CB8AC3E}">
        <p14:creationId xmlns:p14="http://schemas.microsoft.com/office/powerpoint/2010/main" val="3092181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93"/>
            <a:ext cx="9144000" cy="5143500"/>
          </a:xfrm>
          <a:prstGeom prst="rect">
            <a:avLst/>
          </a:prstGeom>
        </p:spPr>
      </p:pic>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9" y="915566"/>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
        <p:nvSpPr>
          <p:cNvPr id="8" name="TextBox 7">
            <a:extLst>
              <a:ext uri="{FF2B5EF4-FFF2-40B4-BE49-F238E27FC236}">
                <a16:creationId xmlns:a16="http://schemas.microsoft.com/office/drawing/2014/main" id="{A2944D9D-0C06-4DC8-9B60-7021766ADF30}"/>
              </a:ext>
            </a:extLst>
          </p:cNvPr>
          <p:cNvSpPr txBox="1"/>
          <p:nvPr/>
        </p:nvSpPr>
        <p:spPr>
          <a:xfrm>
            <a:off x="364269" y="3651870"/>
            <a:ext cx="2696572"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January 26, 2025</a:t>
            </a:r>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10</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39868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a:t>
            </a:r>
            <a:r>
              <a:rPr lang="en-US" sz="1000" dirty="0" err="1">
                <a:solidFill>
                  <a:schemeClr val="tx1">
                    <a:lumMod val="50000"/>
                    <a:lumOff val="50000"/>
                  </a:schemeClr>
                </a:solidFill>
              </a:rPr>
              <a:t>w.e</a:t>
            </a:r>
            <a:r>
              <a:rPr lang="en-US" sz="1000" dirty="0">
                <a:solidFill>
                  <a:schemeClr val="tx1">
                    <a:lumMod val="50000"/>
                    <a:lumOff val="50000"/>
                  </a:schemeClr>
                </a:solidFill>
              </a:rPr>
              <a:t>. 1/26/2025</a:t>
            </a:r>
          </a:p>
        </p:txBody>
      </p:sp>
      <p:sp>
        <p:nvSpPr>
          <p:cNvPr id="8" name="TextBox 7">
            <a:extLst>
              <a:ext uri="{FF2B5EF4-FFF2-40B4-BE49-F238E27FC236}">
                <a16:creationId xmlns:a16="http://schemas.microsoft.com/office/drawing/2014/main" id="{B1B075B5-76FF-426C-8A65-A5AF5D08F6C6}"/>
              </a:ext>
            </a:extLst>
          </p:cNvPr>
          <p:cNvSpPr txBox="1"/>
          <p:nvPr/>
        </p:nvSpPr>
        <p:spPr>
          <a:xfrm>
            <a:off x="396519" y="4443958"/>
            <a:ext cx="7574509" cy="261610"/>
          </a:xfrm>
          <a:prstGeom prst="rect">
            <a:avLst/>
          </a:prstGeom>
          <a:noFill/>
        </p:spPr>
        <p:txBody>
          <a:bodyPr wrap="none" rtlCol="0">
            <a:spAutoFit/>
          </a:bodyPr>
          <a:lstStyle/>
          <a:p>
            <a:r>
              <a:rPr lang="en-US" sz="1100" dirty="0">
                <a:solidFill>
                  <a:schemeClr val="tx1">
                    <a:lumMod val="50000"/>
                    <a:lumOff val="50000"/>
                  </a:schemeClr>
                </a:solidFill>
              </a:rPr>
              <a:t>Specialty mushrooms include shiitake, oyster, enoki, chanterelle, morel, wood ear, porcini, black forest, lion’s mane and other</a:t>
            </a:r>
          </a:p>
        </p:txBody>
      </p:sp>
      <p:sp>
        <p:nvSpPr>
          <p:cNvPr id="10" name="TextBox 12"/>
          <p:cNvSpPr txBox="1"/>
          <p:nvPr/>
        </p:nvSpPr>
        <p:spPr>
          <a:xfrm>
            <a:off x="539552" y="1059582"/>
            <a:ext cx="3456384" cy="369332"/>
          </a:xfrm>
          <a:prstGeom prst="rect">
            <a:avLst/>
          </a:prstGeom>
          <a:noFill/>
        </p:spPr>
        <p:txBody>
          <a:bodyPr wrap="square" rtlCol="0">
            <a:spAutoFit/>
          </a:bodyPr>
          <a:lstStyle/>
          <a:p>
            <a:endParaRPr lang="en-US" dirty="0"/>
          </a:p>
        </p:txBody>
      </p:sp>
      <p:graphicFrame>
        <p:nvGraphicFramePr>
          <p:cNvPr id="12" name="Table 13"/>
          <p:cNvGraphicFramePr>
            <a:graphicFrameLocks noGrp="1"/>
          </p:cNvGraphicFramePr>
          <p:nvPr>
            <p:extLst>
              <p:ext uri="{D42A27DB-BD31-4B8C-83A1-F6EECF244321}">
                <p14:modId xmlns:p14="http://schemas.microsoft.com/office/powerpoint/2010/main" val="1330465132"/>
              </p:ext>
            </p:extLst>
          </p:nvPr>
        </p:nvGraphicFramePr>
        <p:xfrm>
          <a:off x="457920" y="915566"/>
          <a:ext cx="6044092" cy="164592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tblGrid>
              <a:tr h="267789">
                <a:tc>
                  <a:txBody>
                    <a:bodyPr/>
                    <a:lstStyle/>
                    <a:p>
                      <a:r>
                        <a:rPr lang="en-US" sz="1200" dirty="0">
                          <a:solidFill>
                            <a:schemeClr val="bg1"/>
                          </a:solidFill>
                          <a:latin typeface="+mn-lt"/>
                        </a:rPr>
                        <a:t>4 w.e.1/26/2025</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mn-lt"/>
                          <a:ea typeface="+mn-ea"/>
                          <a:cs typeface="+mn-cs"/>
                        </a:rPr>
                        <a:t>$2.99</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-2.1%</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mn-lt"/>
                          <a:ea typeface="+mn-ea"/>
                          <a:cs typeface="+mn-cs"/>
                        </a:rPr>
                        <a:t>$2.63</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-2.6%</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err="1">
                          <a:latin typeface="+mn-lt"/>
                        </a:rPr>
                        <a:t>Crimini</a:t>
                      </a:r>
                      <a:r>
                        <a:rPr lang="en-US" sz="1200" dirty="0">
                          <a:latin typeface="+mn-lt"/>
                        </a:rPr>
                        <a:t>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mn-lt"/>
                          <a:ea typeface="+mn-ea"/>
                          <a:cs typeface="+mn-cs"/>
                        </a:rPr>
                        <a:t>$3.40</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-1.3%</a:t>
                      </a:r>
                    </a:p>
                  </a:txBody>
                  <a:tcPr marL="7620" marR="7620" marT="7620" marB="0" anchor="ctr"/>
                </a:tc>
                <a:extLst>
                  <a:ext uri="{0D108BD9-81ED-4DB2-BD59-A6C34878D82A}">
                    <a16:rowId xmlns:a16="http://schemas.microsoft.com/office/drawing/2014/main" val="3582076567"/>
                  </a:ext>
                </a:extLst>
              </a:tr>
              <a:tr h="267789">
                <a:tc>
                  <a:txBody>
                    <a:bodyPr/>
                    <a:lstStyle/>
                    <a:p>
                      <a:r>
                        <a:rPr lang="en-US" sz="1200" dirty="0">
                          <a:latin typeface="+mn-lt"/>
                        </a:rPr>
                        <a:t>Portabella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mn-lt"/>
                          <a:ea typeface="+mn-ea"/>
                          <a:cs typeface="+mn-cs"/>
                        </a:rPr>
                        <a:t>$2.58</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-3.8%</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mn-lt"/>
                          <a:ea typeface="+mn-ea"/>
                          <a:cs typeface="+mn-cs"/>
                        </a:rPr>
                        <a:t>$5.58</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+2.4%</a:t>
                      </a:r>
                    </a:p>
                  </a:txBody>
                  <a:tcPr marL="7620" marR="7620" marT="7620" marB="0" anchor="ctr"/>
                </a:tc>
                <a:extLst>
                  <a:ext uri="{0D108BD9-81ED-4DB2-BD59-A6C34878D82A}">
                    <a16:rowId xmlns:a16="http://schemas.microsoft.com/office/drawing/2014/main" val="10003"/>
                  </a:ext>
                </a:extLst>
              </a:tr>
            </a:tbl>
          </a:graphicData>
        </a:graphic>
      </p:graphicFrame>
      <p:graphicFrame>
        <p:nvGraphicFramePr>
          <p:cNvPr id="17"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4246868371"/>
              </p:ext>
            </p:extLst>
          </p:nvPr>
        </p:nvGraphicFramePr>
        <p:xfrm>
          <a:off x="457919" y="2726030"/>
          <a:ext cx="6044092" cy="164592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tblGrid>
              <a:tr h="267789">
                <a:tc>
                  <a:txBody>
                    <a:bodyPr/>
                    <a:lstStyle/>
                    <a:p>
                      <a:r>
                        <a:rPr lang="en-US" sz="1200" dirty="0">
                          <a:solidFill>
                            <a:schemeClr val="bg1"/>
                          </a:solidFill>
                          <a:latin typeface="+mn-lt"/>
                        </a:rPr>
                        <a:t>4 w.e. 1/26/2025</a:t>
                      </a:r>
                    </a:p>
                  </a:txBody>
                  <a:tcPr>
                    <a:solidFill>
                      <a:schemeClr val="accent1"/>
                    </a:solidFill>
                  </a:tcPr>
                </a:tc>
                <a:tc>
                  <a:txBody>
                    <a:bodyPr/>
                    <a:lstStyle/>
                    <a:p>
                      <a:pPr algn="r"/>
                      <a:r>
                        <a:rPr lang="en-US" sz="1200" b="1" dirty="0">
                          <a:solidFill>
                            <a:schemeClr val="bg1"/>
                          </a:solidFill>
                          <a:latin typeface="+mn-lt"/>
                        </a:rPr>
                        <a:t>Price per volume</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$4.48</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-3.1%</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$3.96</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-4.1%</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err="1">
                          <a:latin typeface="+mn-lt"/>
                        </a:rPr>
                        <a:t>Crimini</a:t>
                      </a:r>
                      <a:r>
                        <a:rPr lang="en-US" sz="1200" dirty="0">
                          <a:latin typeface="+mn-lt"/>
                        </a:rPr>
                        <a:t>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$4.55</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-1.3%</a:t>
                      </a:r>
                    </a:p>
                  </a:txBody>
                  <a:tcPr marL="7620" marR="7620" marT="7620" marB="0" anchor="ctr"/>
                </a:tc>
                <a:extLst>
                  <a:ext uri="{0D108BD9-81ED-4DB2-BD59-A6C34878D82A}">
                    <a16:rowId xmlns:a16="http://schemas.microsoft.com/office/drawing/2014/main" val="4228362324"/>
                  </a:ext>
                </a:extLst>
              </a:tr>
              <a:tr h="267789">
                <a:tc>
                  <a:txBody>
                    <a:bodyPr/>
                    <a:lstStyle/>
                    <a:p>
                      <a:r>
                        <a:rPr lang="en-US" sz="1200" dirty="0">
                          <a:latin typeface="+mn-lt"/>
                        </a:rPr>
                        <a:t>Portabella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$5.18</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-3.2%</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$14.28</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+0.2%</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The quad-week was impacted by the date cut-off and showed larger declines than we have seen in recent months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a:t>
            </a:r>
            <a:r>
              <a:rPr lang="en-US" dirty="0" err="1"/>
              <a:t>w.e</a:t>
            </a:r>
            <a:r>
              <a:rPr lang="en-US" dirty="0"/>
              <a:t>. 1/26/2025 dollars</a:t>
            </a:r>
          </a:p>
          <a:p>
            <a:pPr>
              <a:buNone/>
            </a:pPr>
            <a:r>
              <a:rPr lang="en-US" sz="4400" b="1" dirty="0">
                <a:solidFill>
                  <a:schemeClr val="accent2"/>
                </a:solidFill>
              </a:rPr>
              <a:t>$125.0M</a:t>
            </a:r>
          </a:p>
          <a:p>
            <a:pPr>
              <a:buNone/>
            </a:pPr>
            <a:endParaRPr lang="en-US" dirty="0"/>
          </a:p>
          <a:p>
            <a:pPr>
              <a:buNone/>
            </a:pPr>
            <a:r>
              <a:rPr lang="en-US" dirty="0"/>
              <a:t>volume (lbs)</a:t>
            </a:r>
          </a:p>
          <a:p>
            <a:pPr>
              <a:buNone/>
            </a:pPr>
            <a:r>
              <a:rPr lang="en-US" sz="4000" b="1" dirty="0">
                <a:solidFill>
                  <a:schemeClr val="accent2"/>
                </a:solidFill>
              </a:rPr>
              <a:t>27.9M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11</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-4.1%</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-2.0%</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-1.0%</a:t>
            </a:r>
          </a:p>
        </p:txBody>
      </p:sp>
      <p:sp>
        <p:nvSpPr>
          <p:cNvPr id="5" name="TextBox 4">
            <a:extLst>
              <a:ext uri="{FF2B5EF4-FFF2-40B4-BE49-F238E27FC236}">
                <a16:creationId xmlns:a16="http://schemas.microsoft.com/office/drawing/2014/main" id="{2BBC3DA0-1284-4D58-B7D4-4ED401685F3F}"/>
              </a:ext>
            </a:extLst>
          </p:cNvPr>
          <p:cNvSpPr txBox="1"/>
          <p:nvPr/>
        </p:nvSpPr>
        <p:spPr>
          <a:xfrm>
            <a:off x="3091130" y="3518120"/>
            <a:ext cx="1614032" cy="461665"/>
          </a:xfrm>
          <a:prstGeom prst="rect">
            <a:avLst/>
          </a:prstGeom>
          <a:noFill/>
        </p:spPr>
        <p:txBody>
          <a:bodyPr wrap="none" rtlCol="0">
            <a:spAutoFit/>
          </a:bodyPr>
          <a:lstStyle/>
          <a:p>
            <a:pPr algn="ctr"/>
            <a:r>
              <a:rPr lang="en-US" sz="2400" b="1" dirty="0">
                <a:solidFill>
                  <a:schemeClr val="accent4"/>
                </a:solidFill>
              </a:rPr>
              <a:t>-7.1% </a:t>
            </a:r>
            <a:r>
              <a:rPr lang="en-US" dirty="0">
                <a:solidFill>
                  <a:schemeClr val="accent4"/>
                </a:solidFill>
              </a:rPr>
              <a:t>vs. 3YA</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084813" y="3528253"/>
            <a:ext cx="1769523" cy="461665"/>
          </a:xfrm>
          <a:prstGeom prst="rect">
            <a:avLst/>
          </a:prstGeom>
          <a:noFill/>
        </p:spPr>
        <p:txBody>
          <a:bodyPr wrap="none" rtlCol="0">
            <a:spAutoFit/>
          </a:bodyPr>
          <a:lstStyle/>
          <a:p>
            <a:pPr algn="ctr"/>
            <a:r>
              <a:rPr lang="en-US" sz="2400" b="1" dirty="0">
                <a:solidFill>
                  <a:schemeClr val="accent4"/>
                </a:solidFill>
              </a:rPr>
              <a:t>-10.3% </a:t>
            </a:r>
            <a:r>
              <a:rPr lang="en-US" dirty="0">
                <a:solidFill>
                  <a:schemeClr val="accent4"/>
                </a:solidFill>
              </a:rPr>
              <a:t>vs. 3YA</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78783" y="3526904"/>
            <a:ext cx="1614032" cy="461665"/>
          </a:xfrm>
          <a:prstGeom prst="rect">
            <a:avLst/>
          </a:prstGeom>
          <a:noFill/>
        </p:spPr>
        <p:txBody>
          <a:bodyPr wrap="none" rtlCol="0">
            <a:spAutoFit/>
          </a:bodyPr>
          <a:lstStyle/>
          <a:p>
            <a:pPr algn="ctr"/>
            <a:r>
              <a:rPr lang="en-US" sz="2400" b="1" dirty="0">
                <a:solidFill>
                  <a:schemeClr val="accent4"/>
                </a:solidFill>
              </a:rPr>
              <a:t>-9.7% </a:t>
            </a:r>
            <a:r>
              <a:rPr lang="en-US" dirty="0">
                <a:solidFill>
                  <a:schemeClr val="accent4"/>
                </a:solidFill>
              </a:rPr>
              <a:t>vs. 3YA</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89080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1/26/2025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82745" y="247348"/>
            <a:ext cx="7385599" cy="493564"/>
          </a:xfrm>
          <a:noFill/>
        </p:spPr>
        <p:txBody>
          <a:bodyPr>
            <a:noAutofit/>
          </a:bodyPr>
          <a:lstStyle/>
          <a:p>
            <a:r>
              <a:rPr lang="en-US" sz="2800" dirty="0"/>
              <a:t>Vegetables and mushroom pound sales vs. YA </a:t>
            </a:r>
            <a:br>
              <a:rPr lang="en-US" sz="2800" dirty="0"/>
            </a:br>
            <a:r>
              <a:rPr lang="en-US" sz="1600" dirty="0">
                <a:solidFill>
                  <a:schemeClr val="tx1">
                    <a:lumMod val="65000"/>
                    <a:lumOff val="35000"/>
                  </a:schemeClr>
                </a:solidFill>
              </a:rPr>
              <a:t>Vegetable growth rates resumed after a flat quad-week 13 performance</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12</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634328"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2020 -</a:t>
            </a:r>
            <a:r>
              <a:rPr lang="en-US" sz="1000" dirty="0" err="1">
                <a:solidFill>
                  <a:schemeClr val="tx1">
                    <a:lumMod val="50000"/>
                    <a:lumOff val="50000"/>
                  </a:schemeClr>
                </a:solidFill>
              </a:rPr>
              <a:t>w.e</a:t>
            </a:r>
            <a:r>
              <a:rPr lang="en-US" sz="1000" dirty="0">
                <a:solidFill>
                  <a:schemeClr val="tx1">
                    <a:lumMod val="50000"/>
                    <a:lumOff val="50000"/>
                  </a:schemeClr>
                </a:solidFill>
              </a:rPr>
              <a:t>. 1/26/2025</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654621373"/>
              </p:ext>
            </p:extLst>
          </p:nvPr>
        </p:nvGraphicFramePr>
        <p:xfrm>
          <a:off x="395536" y="987574"/>
          <a:ext cx="8119814" cy="3644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7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fontScale="90000"/>
          </a:bodyPr>
          <a:lstStyle/>
          <a:p>
            <a:r>
              <a:rPr lang="en-US" dirty="0">
                <a:solidFill>
                  <a:schemeClr val="tx1"/>
                </a:solidFill>
              </a:rPr>
              <a:t>Share of dollars sold on merchandising</a:t>
            </a:r>
            <a:br>
              <a:rPr lang="en-US" dirty="0">
                <a:solidFill>
                  <a:schemeClr val="tx1"/>
                </a:solidFill>
              </a:rPr>
            </a:br>
            <a:r>
              <a:rPr lang="en-US" sz="2200" dirty="0">
                <a:solidFill>
                  <a:schemeClr val="tx1">
                    <a:lumMod val="50000"/>
                    <a:lumOff val="50000"/>
                  </a:schemeClr>
                </a:solidFill>
              </a:rPr>
              <a:t>Promotional levels increased during the past four weeks, likely due to the end-of-year holiday promotions</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13</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3717684"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latest 4 </a:t>
            </a:r>
            <a:r>
              <a:rPr lang="en-US" sz="1000" dirty="0" err="1">
                <a:solidFill>
                  <a:schemeClr val="tx1">
                    <a:lumMod val="50000"/>
                    <a:lumOff val="50000"/>
                  </a:schemeClr>
                </a:solidFill>
              </a:rPr>
              <a:t>w.e</a:t>
            </a:r>
            <a:r>
              <a:rPr lang="en-US" sz="1000" dirty="0">
                <a:solidFill>
                  <a:schemeClr val="tx1">
                    <a:lumMod val="50000"/>
                    <a:lumOff val="50000"/>
                  </a:schemeClr>
                </a:solidFill>
              </a:rPr>
              <a:t>. 1/26/2025</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41401839"/>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1/26/2025</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1/26/2025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mpd="sng">
                      <a:noFill/>
                    </a:lnB>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B w="12700" cmpd="sng">
                      <a:noFill/>
                    </a:lnB>
                  </a:tcPr>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8000314" cy="720518"/>
          </a:xfrm>
        </p:spPr>
        <p:txBody>
          <a:bodyPr>
            <a:normAutofit fontScale="90000"/>
          </a:bodyPr>
          <a:lstStyle/>
          <a:p>
            <a:r>
              <a:rPr lang="en-US" dirty="0"/>
              <a:t>Over indexing versus under indexing regions</a:t>
            </a:r>
            <a:br>
              <a:rPr lang="en-US" dirty="0"/>
            </a:br>
            <a:r>
              <a:rPr lang="en-US" sz="2000" dirty="0">
                <a:solidFill>
                  <a:schemeClr val="tx1">
                    <a:lumMod val="65000"/>
                    <a:lumOff val="35000"/>
                  </a:schemeClr>
                </a:solidFill>
              </a:rPr>
              <a:t>Two regions substantially pulled down volume sales during this quad week, being the Northeast and California. </a:t>
            </a:r>
            <a:endParaRPr lang="en-US" sz="22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14</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654899738"/>
              </p:ext>
            </p:extLst>
          </p:nvPr>
        </p:nvGraphicFramePr>
        <p:xfrm>
          <a:off x="4804190" y="1468801"/>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L-4 w.e. 1/26/2025</a:t>
                      </a:r>
                    </a:p>
                  </a:txBody>
                  <a:tcPr marL="68580" marR="68580" marT="34290" marB="34290" anchor="ctr">
                    <a:solidFill>
                      <a:schemeClr val="accent1"/>
                    </a:solidFill>
                  </a:tcPr>
                </a:tc>
                <a:tc>
                  <a:txBody>
                    <a:bodyPr/>
                    <a:lstStyle/>
                    <a:p>
                      <a:pPr algn="ctr"/>
                      <a:r>
                        <a:rPr lang="en-US" sz="1200" dirty="0">
                          <a:solidFill>
                            <a:schemeClr val="bg1"/>
                          </a:solidFill>
                        </a:rPr>
                        <a:t>Share of veg. </a:t>
                      </a:r>
                      <a:r>
                        <a:rPr lang="en-US" sz="1200" dirty="0" err="1">
                          <a:solidFill>
                            <a:schemeClr val="bg1"/>
                          </a:solidFill>
                        </a:rPr>
                        <a:t>lbs</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 </a:t>
                      </a:r>
                      <a:r>
                        <a:rPr lang="en-US" sz="1200" dirty="0" err="1">
                          <a:solidFill>
                            <a:schemeClr val="bg1"/>
                          </a:solidFill>
                        </a:rPr>
                        <a:t>lbs</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err="1">
                          <a:solidFill>
                            <a:schemeClr val="bg1"/>
                          </a:solidFill>
                        </a:rPr>
                        <a:t>lbs</a:t>
                      </a: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Corbel" panose="020B0503020204020204" pitchFamily="34" charset="0"/>
                        </a:rPr>
                        <a:t>Total US</a:t>
                      </a:r>
                      <a:endParaRPr lang="en-US" sz="1200" b="1"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b"/>
                      <a:r>
                        <a:rPr lang="en-US" sz="1200" b="1" i="0" u="none" strike="noStrike" dirty="0">
                          <a:solidFill>
                            <a:srgbClr val="000000"/>
                          </a:solidFill>
                          <a:effectLst/>
                          <a:latin typeface="Corbel" panose="020B0503020204020204" pitchFamily="34" charset="0"/>
                        </a:rPr>
                        <a:t>100.0%</a:t>
                      </a:r>
                    </a:p>
                  </a:txBody>
                  <a:tcPr marL="7620" marR="7620" marT="7620" marB="0" anchor="ctr"/>
                </a:tc>
                <a:tc>
                  <a:txBody>
                    <a:bodyPr/>
                    <a:lstStyle/>
                    <a:p>
                      <a:pPr algn="r" fontAlgn="b"/>
                      <a:r>
                        <a:rPr lang="en-US" sz="1200" b="1" i="0" u="none" strike="noStrike" dirty="0">
                          <a:solidFill>
                            <a:srgbClr val="000000"/>
                          </a:solidFill>
                          <a:effectLst/>
                          <a:latin typeface="Corbel" panose="020B0503020204020204" pitchFamily="34" charset="0"/>
                        </a:rPr>
                        <a:t>100.0%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-1.0%</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California</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dirty="0">
                          <a:solidFill>
                            <a:srgbClr val="000000"/>
                          </a:solidFill>
                          <a:effectLst/>
                          <a:latin typeface="Corbel" panose="020B0503020204020204" pitchFamily="34" charset="0"/>
                        </a:rPr>
                        <a:t>10.7%</a:t>
                      </a:r>
                    </a:p>
                  </a:txBody>
                  <a:tcPr marL="7620" marR="7620" marT="7620"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12.4%</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lang="en-US" sz="1000" b="0" i="0" u="none" strike="noStrike" dirty="0">
                          <a:solidFill>
                            <a:srgbClr val="000000"/>
                          </a:solidFill>
                          <a:effectLst/>
                          <a:latin typeface="Corbel" panose="020B0503020204020204" pitchFamily="34" charset="0"/>
                        </a:rPr>
                        <a:t>-2.7%</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Great Lakes</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14.4%</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14.9%</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lang="en-US" sz="1000" b="0" i="0" u="none" strike="noStrike" dirty="0">
                          <a:solidFill>
                            <a:srgbClr val="000000"/>
                          </a:solidFill>
                          <a:effectLst/>
                          <a:latin typeface="Corbel" panose="020B0503020204020204" pitchFamily="34" charset="0"/>
                        </a:rPr>
                        <a:t>+0.9%</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Corbel" panose="020B0503020204020204" pitchFamily="34" charset="0"/>
                        </a:rPr>
                        <a:t>    Mid-South</a:t>
                      </a:r>
                      <a:endParaRPr lang="en-US" sz="1200" b="0" i="0" u="none" strike="noStrike">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13.5%</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12.1%</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lang="en-US" sz="1000" b="0" i="0" u="none" strike="noStrike" dirty="0">
                          <a:solidFill>
                            <a:srgbClr val="000000"/>
                          </a:solidFill>
                          <a:effectLst/>
                          <a:latin typeface="Corbel" panose="020B0503020204020204" pitchFamily="34" charset="0"/>
                        </a:rPr>
                        <a:t>-0.4%</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Northeast</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15.6%</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17.4%</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lang="en-US" sz="1000" b="0" i="0" u="none" strike="noStrike" dirty="0">
                          <a:solidFill>
                            <a:srgbClr val="000000"/>
                          </a:solidFill>
                          <a:effectLst/>
                          <a:latin typeface="Corbel" panose="020B0503020204020204" pitchFamily="34" charset="0"/>
                        </a:rPr>
                        <a:t>-3.7%</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Corbel" panose="020B0503020204020204" pitchFamily="34" charset="0"/>
                        </a:rPr>
                        <a:t>    Plains</a:t>
                      </a:r>
                      <a:endParaRPr lang="en-US" sz="1200" b="0" i="0" u="none" strike="noStrike">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7.0%</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6.5%</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lang="en-US" sz="1000" b="0" i="0" u="none" strike="noStrike" dirty="0">
                          <a:solidFill>
                            <a:srgbClr val="000000"/>
                          </a:solidFill>
                          <a:effectLst/>
                          <a:latin typeface="Corbel" panose="020B0503020204020204" pitchFamily="34" charset="0"/>
                        </a:rPr>
                        <a:t>+1.1%</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South Central</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10.9%</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7.5%</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lang="en-US" sz="1000" b="0" i="0" u="none" strike="noStrike" dirty="0">
                          <a:solidFill>
                            <a:srgbClr val="000000"/>
                          </a:solidFill>
                          <a:effectLst/>
                          <a:latin typeface="Corbel" panose="020B0503020204020204" pitchFamily="34" charset="0"/>
                        </a:rPr>
                        <a:t>-0.5%</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Southeast</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15.2%</a:t>
                      </a:r>
                      <a:endParaRPr lang="en-US" sz="1000" b="0" i="0" u="none" strike="noStrike" dirty="0">
                        <a:solidFill>
                          <a:srgbClr val="000000"/>
                        </a:solidFill>
                        <a:effectLst/>
                        <a:latin typeface="Corbel" panose="020B0503020204020204" pitchFamily="34" charset="0"/>
                      </a:endParaRPr>
                    </a:p>
                  </a:txBody>
                  <a:tcPr marL="7620" marR="7620" marT="7620" marB="0" anchor="ctr">
                    <a:solidFill>
                      <a:schemeClr val="bg1"/>
                    </a:solidFill>
                  </a:tcP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15.4%</a:t>
                      </a:r>
                      <a:endParaRPr lang="en-US" sz="1000" b="0" i="0" u="none" strike="noStrike" dirty="0">
                        <a:solidFill>
                          <a:srgbClr val="000000"/>
                        </a:solidFill>
                        <a:effectLst/>
                        <a:latin typeface="Corbel" panose="020B0503020204020204" pitchFamily="34" charset="0"/>
                      </a:endParaRPr>
                    </a:p>
                  </a:txBody>
                  <a:tcPr marL="7620" marR="7620" marT="7620" marB="0" anchor="ctr">
                    <a:solidFill>
                      <a:schemeClr val="bg1"/>
                    </a:solidFill>
                  </a:tcPr>
                </a:tc>
                <a:tc>
                  <a:txBody>
                    <a:bodyPr/>
                    <a:lstStyle/>
                    <a:p>
                      <a:pPr algn="r" fontAlgn="ctr"/>
                      <a:r>
                        <a:rPr lang="en-US" sz="1000" b="0" i="0" u="none" strike="noStrike" dirty="0">
                          <a:solidFill>
                            <a:srgbClr val="000000"/>
                          </a:solidFill>
                          <a:effectLst/>
                          <a:latin typeface="Corbel" panose="020B0503020204020204" pitchFamily="34" charset="0"/>
                        </a:rPr>
                        <a:t>-0.1%</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Corbel" panose="020B0503020204020204" pitchFamily="34" charset="0"/>
                        </a:rPr>
                        <a:t>    West</a:t>
                      </a:r>
                      <a:endParaRPr lang="en-US" sz="1200" b="0" i="0" u="none" strike="noStrike">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12.5%</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14.0%</a:t>
                      </a:r>
                      <a:endParaRPr lang="en-US" sz="1000" b="0" i="0" u="none" strike="noStrike" dirty="0">
                        <a:solidFill>
                          <a:srgbClr val="000000"/>
                        </a:solidFill>
                        <a:effectLst/>
                        <a:latin typeface="Corbel" panose="020B0503020204020204" pitchFamily="34" charset="0"/>
                      </a:endParaRPr>
                    </a:p>
                  </a:txBody>
                  <a:tcPr marL="7620" marR="7620" marT="7620" marB="0" anchor="ctr"/>
                </a:tc>
                <a:tc>
                  <a:txBody>
                    <a:bodyPr/>
                    <a:lstStyle/>
                    <a:p>
                      <a:pPr algn="r" fontAlgn="ctr"/>
                      <a:r>
                        <a:rPr lang="en-US" sz="1000" b="0" i="0" u="none" strike="noStrike" dirty="0">
                          <a:solidFill>
                            <a:srgbClr val="000000"/>
                          </a:solidFill>
                          <a:effectLst/>
                          <a:latin typeface="Corbel" panose="020B0503020204020204" pitchFamily="34" charset="0"/>
                        </a:rPr>
                        <a:t>-0.9%</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344217"/>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131590"/>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653612"/>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599641"/>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364636"/>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4108433"/>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426104"/>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998902"/>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666244"/>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813622"/>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778560"/>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L52 </a:t>
            </a:r>
            <a:r>
              <a:rPr lang="en-US" sz="1000" dirty="0" err="1">
                <a:solidFill>
                  <a:schemeClr val="tx1">
                    <a:lumMod val="50000"/>
                    <a:lumOff val="50000"/>
                  </a:schemeClr>
                </a:solidFill>
              </a:rPr>
              <a:t>w.e</a:t>
            </a:r>
            <a:r>
              <a:rPr lang="en-US" sz="1000" dirty="0">
                <a:solidFill>
                  <a:schemeClr val="tx1">
                    <a:lumMod val="50000"/>
                    <a:lumOff val="50000"/>
                  </a:schemeClr>
                </a:solidFill>
              </a:rPr>
              <a:t>. 1/26/2025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784440"/>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186067"/>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90" name="Isosceles Triangle 5">
            <a:extLst>
              <a:ext uri="{FF2B5EF4-FFF2-40B4-BE49-F238E27FC236}">
                <a16:creationId xmlns:a16="http://schemas.microsoft.com/office/drawing/2014/main" id="{B8D9407D-4E2E-B97D-220B-F6B6F131D670}"/>
              </a:ext>
            </a:extLst>
          </p:cNvPr>
          <p:cNvSpPr/>
          <p:nvPr/>
        </p:nvSpPr>
        <p:spPr>
          <a:xfrm>
            <a:off x="7109290" y="2860448"/>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8" name="Isosceles Triangle 9">
            <a:extLst>
              <a:ext uri="{FF2B5EF4-FFF2-40B4-BE49-F238E27FC236}">
                <a16:creationId xmlns:a16="http://schemas.microsoft.com/office/drawing/2014/main" id="{52551D85-87FF-AF2C-323E-2862F2E65B4F}"/>
              </a:ext>
            </a:extLst>
          </p:cNvPr>
          <p:cNvSpPr/>
          <p:nvPr/>
        </p:nvSpPr>
        <p:spPr>
          <a:xfrm>
            <a:off x="8244408" y="241384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 name="Isosceles Triangle 9">
            <a:extLst>
              <a:ext uri="{FF2B5EF4-FFF2-40B4-BE49-F238E27FC236}">
                <a16:creationId xmlns:a16="http://schemas.microsoft.com/office/drawing/2014/main" id="{A30469E7-E004-CD65-3172-AD2FB0F704EC}"/>
              </a:ext>
            </a:extLst>
          </p:cNvPr>
          <p:cNvSpPr/>
          <p:nvPr/>
        </p:nvSpPr>
        <p:spPr>
          <a:xfrm>
            <a:off x="8244408" y="3097838"/>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Isosceles Triangle 9">
            <a:extLst>
              <a:ext uri="{FF2B5EF4-FFF2-40B4-BE49-F238E27FC236}">
                <a16:creationId xmlns:a16="http://schemas.microsoft.com/office/drawing/2014/main" id="{52551D85-87FF-AF2C-323E-2862F2E65B4F}"/>
              </a:ext>
            </a:extLst>
          </p:cNvPr>
          <p:cNvSpPr/>
          <p:nvPr/>
        </p:nvSpPr>
        <p:spPr>
          <a:xfrm>
            <a:off x="8244408" y="3319774"/>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 name="Isosceles Triangle 9">
            <a:extLst>
              <a:ext uri="{FF2B5EF4-FFF2-40B4-BE49-F238E27FC236}">
                <a16:creationId xmlns:a16="http://schemas.microsoft.com/office/drawing/2014/main" id="{209FD431-2EEA-1294-DCC5-5CB5EC4407E9}"/>
              </a:ext>
            </a:extLst>
          </p:cNvPr>
          <p:cNvSpPr/>
          <p:nvPr/>
        </p:nvSpPr>
        <p:spPr>
          <a:xfrm>
            <a:off x="8244408" y="2631696"/>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Isosceles Triangle 9">
            <a:extLst>
              <a:ext uri="{FF2B5EF4-FFF2-40B4-BE49-F238E27FC236}">
                <a16:creationId xmlns:a16="http://schemas.microsoft.com/office/drawing/2014/main" id="{AFA5D5F4-4A42-107F-853C-0F0DDF762317}"/>
              </a:ext>
            </a:extLst>
          </p:cNvPr>
          <p:cNvSpPr/>
          <p:nvPr/>
        </p:nvSpPr>
        <p:spPr>
          <a:xfrm>
            <a:off x="8244408" y="3767224"/>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2" name="Isosceles Triangle 9">
            <a:extLst>
              <a:ext uri="{FF2B5EF4-FFF2-40B4-BE49-F238E27FC236}">
                <a16:creationId xmlns:a16="http://schemas.microsoft.com/office/drawing/2014/main" id="{52551D85-87FF-AF2C-323E-2862F2E65B4F}"/>
              </a:ext>
            </a:extLst>
          </p:cNvPr>
          <p:cNvSpPr/>
          <p:nvPr/>
        </p:nvSpPr>
        <p:spPr>
          <a:xfrm>
            <a:off x="8244408" y="3564568"/>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3" name="Isosceles Triangle 5">
            <a:extLst>
              <a:ext uri="{FF2B5EF4-FFF2-40B4-BE49-F238E27FC236}">
                <a16:creationId xmlns:a16="http://schemas.microsoft.com/office/drawing/2014/main" id="{B8D9407D-4E2E-B97D-220B-F6B6F131D670}"/>
              </a:ext>
            </a:extLst>
          </p:cNvPr>
          <p:cNvSpPr/>
          <p:nvPr/>
        </p:nvSpPr>
        <p:spPr>
          <a:xfrm>
            <a:off x="7109290" y="2421072"/>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Tree>
    <p:extLst>
      <p:ext uri="{BB962C8B-B14F-4D97-AF65-F5344CB8AC3E}">
        <p14:creationId xmlns:p14="http://schemas.microsoft.com/office/powerpoint/2010/main" val="144694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71181" y="277152"/>
            <a:ext cx="8089251" cy="720518"/>
          </a:xfrm>
        </p:spPr>
        <p:txBody>
          <a:bodyPr>
            <a:noAutofit/>
          </a:bodyPr>
          <a:lstStyle/>
          <a:p>
            <a:r>
              <a:rPr lang="en-US" sz="2800" dirty="0"/>
              <a:t>Performance summary whites, browns and specialty</a:t>
            </a:r>
            <a:br>
              <a:rPr lang="en-US" sz="2800" dirty="0"/>
            </a:br>
            <a:r>
              <a:rPr lang="en-US" sz="1800" dirty="0">
                <a:solidFill>
                  <a:schemeClr val="tx1">
                    <a:lumMod val="65000"/>
                    <a:lumOff val="35000"/>
                  </a:schemeClr>
                </a:solidFill>
              </a:rPr>
              <a:t>Where </a:t>
            </a:r>
            <a:r>
              <a:rPr lang="en-US" sz="1800" dirty="0" err="1">
                <a:solidFill>
                  <a:schemeClr val="tx1">
                    <a:lumMod val="65000"/>
                    <a:lumOff val="35000"/>
                  </a:schemeClr>
                </a:solidFill>
              </a:rPr>
              <a:t>crimini</a:t>
            </a:r>
            <a:r>
              <a:rPr lang="en-US" sz="1800" dirty="0">
                <a:solidFill>
                  <a:schemeClr val="tx1">
                    <a:lumMod val="65000"/>
                    <a:lumOff val="35000"/>
                  </a:schemeClr>
                </a:solidFill>
              </a:rPr>
              <a:t> mushrooms have had the better performance, whites did better this quad week, due to light mushroom users coming into the category for the holidays. </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15</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89080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1/26/2025</a:t>
            </a:r>
          </a:p>
        </p:txBody>
      </p:sp>
      <p:graphicFrame>
        <p:nvGraphicFramePr>
          <p:cNvPr id="6"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3818718704"/>
              </p:ext>
            </p:extLst>
          </p:nvPr>
        </p:nvGraphicFramePr>
        <p:xfrm>
          <a:off x="457305" y="1563638"/>
          <a:ext cx="8192928" cy="2100968"/>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832485">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1/26/2025</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Aft>
                          <a:spcPts val="800"/>
                        </a:spcAft>
                      </a:pPr>
                      <a:r>
                        <a:rPr lang="en-US"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$125.0M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-4.1%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27.9M</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45222">
                <a:tc>
                  <a:txBody>
                    <a:bodyPr/>
                    <a:lstStyle/>
                    <a:p>
                      <a:pPr marL="0" marR="0">
                        <a:lnSpc>
                          <a:spcPct val="107000"/>
                        </a:lnSpc>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White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$61.9M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-2.6%</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tabLst>
                          <a:tab pos="323850" algn="l"/>
                          <a:tab pos="427990" algn="r"/>
                        </a:tabLs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56.1%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31391532"/>
                  </a:ext>
                </a:extLst>
              </a:tr>
              <a:tr h="302156">
                <a:tc>
                  <a:txBody>
                    <a:bodyPr/>
                    <a:lstStyle/>
                    <a:p>
                      <a:pPr marL="0" marR="0">
                        <a:lnSpc>
                          <a:spcPct val="107000"/>
                        </a:lnSpc>
                        <a:spcAft>
                          <a:spcPts val="800"/>
                        </a:spcAft>
                      </a:pPr>
                      <a:r>
                        <a:rPr lang="en-US" sz="14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Crimini</a:t>
                      </a: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$44.9M</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35.9%</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-5.0%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Aft>
                          <a:spcPts val="80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Portabella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$8.9M</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-10.2%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1.7M</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Aft>
                          <a:spcPts val="80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$7.9M</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-2.5%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a:spcAft>
                          <a:spcPts val="0"/>
                        </a:spcAft>
                      </a:pPr>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20272" y="4680122"/>
            <a:ext cx="2057400" cy="273844"/>
          </a:xfrm>
        </p:spPr>
        <p:txBody>
          <a:bodyPr/>
          <a:lstStyle/>
          <a:p>
            <a:fld id="{15968CAF-9A7F-4DE6-B563-4B7FA3F8234B}" type="slidenum">
              <a:rPr lang="en-US" smtClean="0"/>
              <a:pPr/>
              <a:t>16</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8-ounce packs drove the bulk of sales but 24-ounce packages have overtaken 16-ounce packages. The 24-ounce had been driving unit and volume growth, but this was also an off period for these large packages</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17</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95653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1/26/2025</a:t>
            </a:r>
          </a:p>
        </p:txBody>
      </p:sp>
      <p:graphicFrame>
        <p:nvGraphicFramePr>
          <p:cNvPr id="7"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4148154524"/>
              </p:ext>
            </p:extLst>
          </p:nvPr>
        </p:nvGraphicFramePr>
        <p:xfrm>
          <a:off x="413345" y="1707654"/>
          <a:ext cx="8119095" cy="1690546"/>
        </p:xfrm>
        <a:graphic>
          <a:graphicData uri="http://schemas.openxmlformats.org/drawingml/2006/table">
            <a:tbl>
              <a:tblPr firstRow="1" bandRow="1">
                <a:tableStyleId>{21E4AEA4-8DFA-4A89-87EB-49C32662AFE0}</a:tableStyleId>
              </a:tblPr>
              <a:tblGrid>
                <a:gridCol w="1969422">
                  <a:extLst>
                    <a:ext uri="{9D8B030D-6E8A-4147-A177-3AD203B41FA5}">
                      <a16:colId xmlns:a16="http://schemas.microsoft.com/office/drawing/2014/main" val="4004137534"/>
                    </a:ext>
                  </a:extLst>
                </a:gridCol>
                <a:gridCol w="1289077">
                  <a:extLst>
                    <a:ext uri="{9D8B030D-6E8A-4147-A177-3AD203B41FA5}">
                      <a16:colId xmlns:a16="http://schemas.microsoft.com/office/drawing/2014/main" val="1113484172"/>
                    </a:ext>
                  </a:extLst>
                </a:gridCol>
                <a:gridCol w="814328">
                  <a:extLst>
                    <a:ext uri="{9D8B030D-6E8A-4147-A177-3AD203B41FA5}">
                      <a16:colId xmlns:a16="http://schemas.microsoft.com/office/drawing/2014/main" val="1268437313"/>
                    </a:ext>
                  </a:extLst>
                </a:gridCol>
                <a:gridCol w="1074230">
                  <a:extLst>
                    <a:ext uri="{9D8B030D-6E8A-4147-A177-3AD203B41FA5}">
                      <a16:colId xmlns:a16="http://schemas.microsoft.com/office/drawing/2014/main" val="2406347025"/>
                    </a:ext>
                  </a:extLst>
                </a:gridCol>
                <a:gridCol w="1054951">
                  <a:extLst>
                    <a:ext uri="{9D8B030D-6E8A-4147-A177-3AD203B41FA5}">
                      <a16:colId xmlns:a16="http://schemas.microsoft.com/office/drawing/2014/main" val="4176042165"/>
                    </a:ext>
                  </a:extLst>
                </a:gridCol>
                <a:gridCol w="878664">
                  <a:extLst>
                    <a:ext uri="{9D8B030D-6E8A-4147-A177-3AD203B41FA5}">
                      <a16:colId xmlns:a16="http://schemas.microsoft.com/office/drawing/2014/main" val="258224821"/>
                    </a:ext>
                  </a:extLst>
                </a:gridCol>
                <a:gridCol w="1038423">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 52 weeks</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latin typeface="+mn-lt"/>
                        </a:rPr>
                        <a:t>Units</a:t>
                      </a:r>
                    </a:p>
                  </a:txBody>
                  <a:tcPr anchor="ctr"/>
                </a:tc>
                <a:tc>
                  <a:txBody>
                    <a:bodyPr/>
                    <a:lstStyle/>
                    <a:p>
                      <a:pPr algn="r"/>
                      <a:r>
                        <a:rPr lang="en-US" sz="1400" dirty="0">
                          <a:latin typeface="+mn-lt"/>
                        </a:rPr>
                        <a:t>% vs. YA</a:t>
                      </a:r>
                    </a:p>
                  </a:txBody>
                  <a:tcPr anchor="ctr"/>
                </a:tc>
                <a:tc>
                  <a:txBody>
                    <a:bodyPr/>
                    <a:lstStyle/>
                    <a:p>
                      <a:pPr algn="r"/>
                      <a:r>
                        <a:rPr lang="en-US" sz="1400" dirty="0"/>
                        <a:t>Volume</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400" b="0" u="none" strike="noStrike" dirty="0">
                          <a:effectLst/>
                          <a:latin typeface="+mn-lt"/>
                        </a:rPr>
                        <a:t>8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$55.9M</a:t>
                      </a:r>
                    </a:p>
                  </a:txBody>
                  <a:tcPr marL="7620" marR="7620" marT="7620" marB="0" anchor="ctr"/>
                </a:tc>
                <a:tc>
                  <a:txBody>
                    <a:bodyPr/>
                    <a:lstStyle/>
                    <a:p>
                      <a:pPr algn="r" fontAlgn="ctr"/>
                      <a:r>
                        <a:rPr lang="en-US" sz="1400" b="0" i="0" u="none" strike="noStrike" dirty="0">
                          <a:solidFill>
                            <a:srgbClr val="000000"/>
                          </a:solidFill>
                          <a:effectLst/>
                          <a:latin typeface="+mn-lt"/>
                        </a:rPr>
                        <a:t>-4.8%</a:t>
                      </a:r>
                    </a:p>
                  </a:txBody>
                  <a:tcPr marL="7620" marR="7620" marT="7620" marB="0" anchor="ctr"/>
                </a:tc>
                <a:tc>
                  <a:txBody>
                    <a:bodyPr/>
                    <a:lstStyle/>
                    <a:p>
                      <a:pPr marL="0" marR="0" indent="0" algn="r" defTabSz="6858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24.1M</a:t>
                      </a:r>
                    </a:p>
                  </a:txBody>
                  <a:tcPr marL="7620" marR="7620" marT="7620" marB="0" anchor="ctr"/>
                </a:tc>
                <a:tc>
                  <a:txBody>
                    <a:bodyPr/>
                    <a:lstStyle/>
                    <a:p>
                      <a:pPr algn="r" fontAlgn="ctr"/>
                      <a:r>
                        <a:rPr lang="en-US" sz="1400" b="0" i="0" u="none" strike="noStrike" dirty="0">
                          <a:solidFill>
                            <a:srgbClr val="000000"/>
                          </a:solidFill>
                          <a:effectLst/>
                          <a:latin typeface="+mn-lt"/>
                        </a:rPr>
                        <a:t>-1.4%</a:t>
                      </a:r>
                    </a:p>
                  </a:txBody>
                  <a:tcPr marL="7620" marR="7620" marT="7620" marB="0" anchor="ctr"/>
                </a:tc>
                <a:tc>
                  <a:txBody>
                    <a:bodyPr/>
                    <a:lstStyle/>
                    <a:p>
                      <a:pPr algn="r" fontAlgn="ctr"/>
                      <a:r>
                        <a:rPr lang="en-US" sz="1400" b="0" i="0" u="none" strike="noStrike" dirty="0">
                          <a:solidFill>
                            <a:srgbClr val="000000"/>
                          </a:solidFill>
                          <a:effectLst/>
                          <a:latin typeface="+mn-lt"/>
                        </a:rPr>
                        <a:t>12.0M</a:t>
                      </a:r>
                    </a:p>
                  </a:txBody>
                  <a:tcPr marL="7620" marR="7620" marT="7620" marB="0" anchor="ctr"/>
                </a:tc>
                <a:tc>
                  <a:txBody>
                    <a:bodyPr/>
                    <a:lstStyle/>
                    <a:p>
                      <a:pPr algn="r" fontAlgn="ctr"/>
                      <a:r>
                        <a:rPr lang="en-US" sz="1400" b="0" i="0" u="none" strike="noStrike" dirty="0">
                          <a:solidFill>
                            <a:srgbClr val="000000"/>
                          </a:solidFill>
                          <a:effectLst/>
                          <a:latin typeface="+mn-lt"/>
                        </a:rPr>
                        <a:t>-1.4%</a:t>
                      </a:r>
                    </a:p>
                  </a:txBody>
                  <a:tcPr marL="7620" marR="7620" marT="7620" marB="0" anchor="ctr"/>
                </a:tc>
                <a:extLst>
                  <a:ext uri="{0D108BD9-81ED-4DB2-BD59-A6C34878D82A}">
                    <a16:rowId xmlns:a16="http://schemas.microsoft.com/office/drawing/2014/main" val="2008579055"/>
                  </a:ext>
                </a:extLst>
              </a:tr>
              <a:tr h="394402">
                <a:tc>
                  <a:txBody>
                    <a:bodyPr/>
                    <a:lstStyle/>
                    <a:p>
                      <a:pPr algn="l" fontAlgn="b"/>
                      <a:r>
                        <a:rPr lang="en-US" sz="1400" b="0" u="none" strike="noStrike" dirty="0">
                          <a:effectLst/>
                          <a:latin typeface="+mn-lt"/>
                        </a:rPr>
                        <a:t>16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$18.9M</a:t>
                      </a:r>
                    </a:p>
                  </a:txBody>
                  <a:tcPr marL="7620" marR="7620" marT="7620" marB="0" anchor="ctr"/>
                </a:tc>
                <a:tc>
                  <a:txBody>
                    <a:bodyPr/>
                    <a:lstStyle/>
                    <a:p>
                      <a:pPr algn="r" fontAlgn="ctr"/>
                      <a:r>
                        <a:rPr lang="en-US" sz="1400" b="0" i="0" u="none" strike="noStrike" dirty="0">
                          <a:solidFill>
                            <a:srgbClr val="000000"/>
                          </a:solidFill>
                          <a:effectLst/>
                          <a:latin typeface="+mn-lt"/>
                        </a:rPr>
                        <a:t>-6.6%</a:t>
                      </a:r>
                    </a:p>
                  </a:txBody>
                  <a:tcPr marL="7620" marR="7620" marT="7620" marB="0" anchor="ctr"/>
                </a:tc>
                <a:tc>
                  <a:txBody>
                    <a:bodyPr/>
                    <a:lstStyle/>
                    <a:p>
                      <a:pPr algn="r" fontAlgn="ctr"/>
                      <a:r>
                        <a:rPr lang="en-US" sz="1400" b="0" i="0" u="none" strike="noStrike" dirty="0">
                          <a:solidFill>
                            <a:srgbClr val="000000"/>
                          </a:solidFill>
                          <a:effectLst/>
                          <a:latin typeface="+mn-lt"/>
                        </a:rPr>
                        <a:t>4.6M</a:t>
                      </a:r>
                    </a:p>
                  </a:txBody>
                  <a:tcPr marL="7620" marR="7620" marT="7620" marB="0" anchor="ctr"/>
                </a:tc>
                <a:tc>
                  <a:txBody>
                    <a:bodyPr/>
                    <a:lstStyle/>
                    <a:p>
                      <a:pPr algn="r" fontAlgn="ctr"/>
                      <a:r>
                        <a:rPr lang="en-US" sz="1400" b="0" i="0" u="none" strike="noStrike" dirty="0">
                          <a:solidFill>
                            <a:srgbClr val="000000"/>
                          </a:solidFill>
                          <a:effectLst/>
                          <a:latin typeface="+mn-lt"/>
                        </a:rPr>
                        <a:t>-8.9%</a:t>
                      </a:r>
                    </a:p>
                  </a:txBody>
                  <a:tcPr marL="7620" marR="7620" marT="7620" marB="0" anchor="ctr"/>
                </a:tc>
                <a:tc>
                  <a:txBody>
                    <a:bodyPr/>
                    <a:lstStyle/>
                    <a:p>
                      <a:pPr algn="r" fontAlgn="ctr"/>
                      <a:r>
                        <a:rPr lang="en-US" sz="1400" b="0" i="0" u="none" strike="noStrike" dirty="0">
                          <a:solidFill>
                            <a:srgbClr val="000000"/>
                          </a:solidFill>
                          <a:effectLst/>
                          <a:latin typeface="+mn-lt"/>
                        </a:rPr>
                        <a:t>4.6M</a:t>
                      </a:r>
                    </a:p>
                  </a:txBody>
                  <a:tcPr marL="7620" marR="7620" marT="7620" marB="0" anchor="ctr"/>
                </a:tc>
                <a:tc>
                  <a:txBody>
                    <a:bodyPr/>
                    <a:lstStyle/>
                    <a:p>
                      <a:pPr algn="r" fontAlgn="ctr"/>
                      <a:r>
                        <a:rPr lang="en-US" sz="1400" b="0" i="0" u="none" strike="noStrike" dirty="0">
                          <a:solidFill>
                            <a:srgbClr val="000000"/>
                          </a:solidFill>
                          <a:effectLst/>
                          <a:latin typeface="+mn-lt"/>
                        </a:rPr>
                        <a:t>-8.0%</a:t>
                      </a:r>
                    </a:p>
                  </a:txBody>
                  <a:tcPr marL="7620" marR="7620" marT="7620" marB="0" anchor="ctr"/>
                </a:tc>
                <a:extLst>
                  <a:ext uri="{0D108BD9-81ED-4DB2-BD59-A6C34878D82A}">
                    <a16:rowId xmlns:a16="http://schemas.microsoft.com/office/drawing/2014/main" val="3805662923"/>
                  </a:ext>
                </a:extLst>
              </a:tr>
              <a:tr h="394402">
                <a:tc>
                  <a:txBody>
                    <a:bodyPr/>
                    <a:lstStyle/>
                    <a:p>
                      <a:pPr algn="l" fontAlgn="b"/>
                      <a:r>
                        <a:rPr lang="en-US" sz="1400" b="0" u="none" strike="noStrike" dirty="0">
                          <a:effectLst/>
                          <a:latin typeface="+mn-lt"/>
                        </a:rPr>
                        <a:t>24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$21.4M</a:t>
                      </a:r>
                    </a:p>
                  </a:txBody>
                  <a:tcPr marL="7620" marR="7620" marT="7620" marB="0" anchor="ctr"/>
                </a:tc>
                <a:tc>
                  <a:txBody>
                    <a:bodyPr/>
                    <a:lstStyle/>
                    <a:p>
                      <a:pPr algn="r" fontAlgn="ctr"/>
                      <a:r>
                        <a:rPr lang="en-US" sz="1400" b="0" i="0" u="none" strike="noStrike" dirty="0">
                          <a:solidFill>
                            <a:srgbClr val="000000"/>
                          </a:solidFill>
                          <a:effectLst/>
                          <a:latin typeface="+mn-lt"/>
                        </a:rPr>
                        <a:t>+0.1%</a:t>
                      </a:r>
                    </a:p>
                  </a:txBody>
                  <a:tcPr marL="7620" marR="7620" marT="7620" marB="0" anchor="ctr"/>
                </a:tc>
                <a:tc>
                  <a:txBody>
                    <a:bodyPr/>
                    <a:lstStyle/>
                    <a:p>
                      <a:pPr algn="r" fontAlgn="ctr"/>
                      <a:r>
                        <a:rPr lang="en-US" sz="1400" b="0" i="0" u="none" strike="noStrike" dirty="0">
                          <a:solidFill>
                            <a:srgbClr val="000000"/>
                          </a:solidFill>
                          <a:effectLst/>
                          <a:latin typeface="+mn-lt"/>
                        </a:rPr>
                        <a:t>4.1M</a:t>
                      </a:r>
                    </a:p>
                  </a:txBody>
                  <a:tcPr marL="7620" marR="7620" marT="7620" marB="0" anchor="ctr"/>
                </a:tc>
                <a:tc>
                  <a:txBody>
                    <a:bodyPr/>
                    <a:lstStyle/>
                    <a:p>
                      <a:pPr algn="r" fontAlgn="ctr"/>
                      <a:r>
                        <a:rPr lang="en-US" sz="1400" b="0" i="0" u="none" strike="noStrike" dirty="0">
                          <a:solidFill>
                            <a:srgbClr val="000000"/>
                          </a:solidFill>
                          <a:effectLst/>
                          <a:latin typeface="+mn-lt"/>
                        </a:rPr>
                        <a:t>-1.8%</a:t>
                      </a:r>
                    </a:p>
                  </a:txBody>
                  <a:tcPr marL="7620" marR="7620" marT="7620" marB="0" anchor="ctr"/>
                </a:tc>
                <a:tc>
                  <a:txBody>
                    <a:bodyPr/>
                    <a:lstStyle/>
                    <a:p>
                      <a:pPr algn="r" fontAlgn="ctr"/>
                      <a:r>
                        <a:rPr lang="en-US" sz="1400" b="0" i="0" u="none" strike="noStrike" dirty="0">
                          <a:solidFill>
                            <a:srgbClr val="000000"/>
                          </a:solidFill>
                          <a:effectLst/>
                          <a:latin typeface="+mn-lt"/>
                        </a:rPr>
                        <a:t>6.2M</a:t>
                      </a:r>
                    </a:p>
                  </a:txBody>
                  <a:tcPr marL="7620" marR="7620" marT="7620" marB="0" anchor="ctr"/>
                </a:tc>
                <a:tc>
                  <a:txBody>
                    <a:bodyPr/>
                    <a:lstStyle/>
                    <a:p>
                      <a:pPr algn="r" fontAlgn="ctr"/>
                      <a:r>
                        <a:rPr lang="en-US" sz="1400" b="0" i="0" u="none" strike="noStrike" dirty="0">
                          <a:solidFill>
                            <a:srgbClr val="000000"/>
                          </a:solidFill>
                          <a:effectLst/>
                          <a:latin typeface="+mn-lt"/>
                        </a:rPr>
                        <a:t>-1.8%</a:t>
                      </a:r>
                    </a:p>
                  </a:txBody>
                  <a:tcPr marL="7620" marR="7620"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Fixed-weight dollar sales outperformed random weight</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27379514"/>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-3.7%</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-15.2%</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97.0%</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3.0%</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-0.8%</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-9.5%</a:t>
                      </a:r>
                    </a:p>
                  </a:txBody>
                  <a:tcPr marL="68580" marR="68580" marT="0" marB="0">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97.3%</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2.7%</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a:t>
            </a:r>
            <a:r>
              <a:rPr lang="en-US" b="1" dirty="0" err="1"/>
              <a:t>w.e</a:t>
            </a:r>
            <a:r>
              <a:rPr lang="en-US" b="1" dirty="0"/>
              <a:t>. 1/26/2025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062" y="1444144"/>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521835"/>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89080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1/26/2025</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volume sales with a shift to larger pack sizes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19</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18282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1/26/2025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a:t>
            </a:r>
            <a:r>
              <a:rPr lang="en-US" b="1" dirty="0" err="1"/>
              <a:t>w.e</a:t>
            </a:r>
            <a:r>
              <a:rPr lang="en-US" b="1" dirty="0"/>
              <a:t>. 1/26/2025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21"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$95.8B</a:t>
            </a:r>
          </a:p>
        </p:txBody>
      </p:sp>
      <p:sp>
        <p:nvSpPr>
          <p:cNvPr id="25"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-5.9%</a:t>
            </a:r>
          </a:p>
        </p:txBody>
      </p:sp>
      <p:sp>
        <p:nvSpPr>
          <p:cNvPr id="26"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-2.6%</a:t>
            </a:r>
          </a:p>
        </p:txBody>
      </p:sp>
      <p:sp>
        <p:nvSpPr>
          <p:cNvPr id="35"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$29.2M</a:t>
            </a:r>
          </a:p>
        </p:txBody>
      </p:sp>
      <p:sp>
        <p:nvSpPr>
          <p:cNvPr id="36"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+2.7%</a:t>
            </a:r>
          </a:p>
        </p:txBody>
      </p:sp>
      <p:sp>
        <p:nvSpPr>
          <p:cNvPr id="40"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+1.6%</a:t>
            </a:r>
          </a:p>
        </p:txBody>
      </p:sp>
      <p:sp>
        <p:nvSpPr>
          <p:cNvPr id="41"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-2.5%</a:t>
            </a:r>
          </a:p>
        </p:txBody>
      </p:sp>
      <p:sp>
        <p:nvSpPr>
          <p:cNvPr id="42"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+5.2%</a:t>
            </a:r>
          </a:p>
        </p:txBody>
      </p:sp>
    </p:spTree>
    <p:extLst>
      <p:ext uri="{BB962C8B-B14F-4D97-AF65-F5344CB8AC3E}">
        <p14:creationId xmlns:p14="http://schemas.microsoft.com/office/powerpoint/2010/main" val="110974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294190" cy="3544469"/>
          </a:xfrm>
        </p:spPr>
        <p:txBody>
          <a:bodyPr>
            <a:noAutofit/>
          </a:bodyPr>
          <a:lstStyle/>
          <a:p>
            <a:pPr>
              <a:spcBef>
                <a:spcPts val="1200"/>
              </a:spcBef>
            </a:pPr>
            <a:r>
              <a:rPr lang="en-US" sz="1500" dirty="0"/>
              <a:t>The report covers the </a:t>
            </a:r>
            <a:r>
              <a:rPr lang="en-US" sz="1500" b="1" dirty="0"/>
              <a:t>four weeks ending January 26, 2025 </a:t>
            </a:r>
            <a:r>
              <a:rPr lang="en-US" sz="1500" dirty="0"/>
              <a:t>with week endings:</a:t>
            </a:r>
            <a:endParaRPr lang="en-US" sz="1500" b="1" dirty="0"/>
          </a:p>
          <a:p>
            <a:pPr lvl="1"/>
            <a:r>
              <a:rPr lang="en-US" sz="1500" dirty="0"/>
              <a:t>January 5, 2025</a:t>
            </a:r>
          </a:p>
          <a:p>
            <a:pPr lvl="1"/>
            <a:r>
              <a:rPr lang="en-US" sz="1500" dirty="0"/>
              <a:t>January 12, 2025</a:t>
            </a:r>
          </a:p>
          <a:p>
            <a:pPr lvl="1"/>
            <a:r>
              <a:rPr lang="en-US" sz="1500" dirty="0"/>
              <a:t>January 19, 2025</a:t>
            </a:r>
          </a:p>
          <a:p>
            <a:pPr lvl="1"/>
            <a:r>
              <a:rPr lang="en-US" sz="1500" dirty="0"/>
              <a:t>January 26, 2025</a:t>
            </a:r>
          </a:p>
          <a:p>
            <a:r>
              <a:rPr lang="en-US" sz="1500" dirty="0">
                <a:solidFill>
                  <a:schemeClr val="accent1"/>
                </a:solidFill>
              </a:rPr>
              <a:t>Please note, during this quad-week, the year-over-year performance is affected by the date cut-off (which is always on a Sunday). In 2023, quad-week 13 ended on 12/31 versus 12/29 in 2024. That means much of the New Year’s food dollar was captured in quad week 13 in 2023, but moved into quad-week 1 for 2025 due to the Wednesday timing of the holiday. </a:t>
            </a:r>
          </a:p>
          <a:p>
            <a:r>
              <a:rPr lang="en-US" sz="1500" dirty="0"/>
              <a:t>Dollar references are the retail value, volume is reflected in pounds and units (packages)</a:t>
            </a:r>
          </a:p>
          <a:p>
            <a:r>
              <a:rPr lang="en-US" sz="1500" dirty="0"/>
              <a:t>Package size, organic, fixed/random weight and value-added now all reflect the MULO+ expanded marketplace</a:t>
            </a:r>
          </a:p>
          <a:p>
            <a:r>
              <a:rPr lang="en-US" sz="1500" dirty="0"/>
              <a:t>For questions, contact Anne-Marie Roerink, at aroerink@210analytics.com</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2</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88920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1/26/2025</a:t>
            </a:r>
          </a:p>
        </p:txBody>
      </p:sp>
    </p:spTree>
    <p:extLst>
      <p:ext uri="{BB962C8B-B14F-4D97-AF65-F5344CB8AC3E}">
        <p14:creationId xmlns:p14="http://schemas.microsoft.com/office/powerpoint/2010/main" val="30791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Value added versus whole mushrooms</a:t>
            </a:r>
            <a:br>
              <a:rPr lang="en-US" dirty="0"/>
            </a:br>
            <a:r>
              <a:rPr lang="en-US" sz="2200" dirty="0">
                <a:solidFill>
                  <a:schemeClr val="tx1">
                    <a:lumMod val="65000"/>
                    <a:lumOff val="35000"/>
                  </a:schemeClr>
                </a:solidFill>
              </a:rPr>
              <a:t>Whole outperformed value-added mushrooms</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20</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18282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1/26/2025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EDC1B1-02E8-4A35-A48E-51F2F4AF783A}"/>
              </a:ext>
            </a:extLst>
          </p:cNvPr>
          <p:cNvSpPr txBox="1"/>
          <p:nvPr/>
        </p:nvSpPr>
        <p:spPr>
          <a:xfrm>
            <a:off x="732565" y="1885762"/>
            <a:ext cx="801823" cy="369332"/>
          </a:xfrm>
          <a:prstGeom prst="rect">
            <a:avLst/>
          </a:prstGeom>
          <a:noFill/>
        </p:spPr>
        <p:txBody>
          <a:bodyPr wrap="none" rtlCol="0">
            <a:spAutoFit/>
          </a:bodyPr>
          <a:lstStyle/>
          <a:p>
            <a:r>
              <a:rPr lang="en-US" dirty="0"/>
              <a:t>Whole</a:t>
            </a:r>
          </a:p>
        </p:txBody>
      </p:sp>
      <p:sp>
        <p:nvSpPr>
          <p:cNvPr id="22" name="TextBox 21">
            <a:extLst>
              <a:ext uri="{FF2B5EF4-FFF2-40B4-BE49-F238E27FC236}">
                <a16:creationId xmlns:a16="http://schemas.microsoft.com/office/drawing/2014/main" id="{21777BD6-DD8E-4424-88D7-D191DCCA7FC0}"/>
              </a:ext>
            </a:extLst>
          </p:cNvPr>
          <p:cNvSpPr txBox="1"/>
          <p:nvPr/>
        </p:nvSpPr>
        <p:spPr>
          <a:xfrm>
            <a:off x="472216" y="3542217"/>
            <a:ext cx="1366080" cy="369332"/>
          </a:xfrm>
          <a:prstGeom prst="rect">
            <a:avLst/>
          </a:prstGeom>
          <a:noFill/>
        </p:spPr>
        <p:txBody>
          <a:bodyPr wrap="none" rtlCol="0">
            <a:spAutoFit/>
          </a:bodyPr>
          <a:lstStyle/>
          <a:p>
            <a:r>
              <a:rPr lang="en-US" dirty="0"/>
              <a:t>Value-added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97666" y="1147403"/>
            <a:ext cx="7353050" cy="369332"/>
          </a:xfrm>
          <a:prstGeom prst="rect">
            <a:avLst/>
          </a:prstGeom>
          <a:noFill/>
        </p:spPr>
        <p:txBody>
          <a:bodyPr wrap="square" rtlCol="0">
            <a:spAutoFit/>
          </a:bodyPr>
          <a:lstStyle/>
          <a:p>
            <a:r>
              <a:rPr lang="en-US" b="1" dirty="0"/>
              <a:t>52 </a:t>
            </a:r>
            <a:r>
              <a:rPr lang="en-US" b="1" dirty="0" err="1"/>
              <a:t>w.e</a:t>
            </a:r>
            <a:r>
              <a:rPr lang="en-US" b="1" dirty="0"/>
              <a:t>. 1/26/2025 | Share of total mushroom sales and sales growth %</a:t>
            </a:r>
          </a:p>
        </p:txBody>
      </p:sp>
      <p:sp>
        <p:nvSpPr>
          <p:cNvPr id="21"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$888M</a:t>
            </a:r>
          </a:p>
        </p:txBody>
      </p:sp>
      <p:sp>
        <p:nvSpPr>
          <p:cNvPr id="25"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-1.1%</a:t>
            </a:r>
          </a:p>
        </p:txBody>
      </p:sp>
      <p:sp>
        <p:nvSpPr>
          <p:cNvPr id="26"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-1.5%</a:t>
            </a:r>
          </a:p>
        </p:txBody>
      </p:sp>
      <p:sp>
        <p:nvSpPr>
          <p:cNvPr id="35"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$624M</a:t>
            </a:r>
          </a:p>
        </p:txBody>
      </p:sp>
      <p:sp>
        <p:nvSpPr>
          <p:cNvPr id="36"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-3.5%</a:t>
            </a:r>
          </a:p>
        </p:txBody>
      </p:sp>
      <p:sp>
        <p:nvSpPr>
          <p:cNvPr id="38"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-4.3%</a:t>
            </a:r>
          </a:p>
        </p:txBody>
      </p:sp>
      <p:sp>
        <p:nvSpPr>
          <p:cNvPr id="40"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-1.7%</a:t>
            </a:r>
          </a:p>
        </p:txBody>
      </p:sp>
      <p:sp>
        <p:nvSpPr>
          <p:cNvPr id="41"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-3.5%</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70745" y="202799"/>
            <a:ext cx="7862142"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The greater level of holiday promotions affected the dollar sales negatively in this quad-week period</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3</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23279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1/26/2025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1039849458"/>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2249604982"/>
              </p:ext>
            </p:extLst>
          </p:nvPr>
        </p:nvGraphicFramePr>
        <p:xfrm>
          <a:off x="4716016" y="1491630"/>
          <a:ext cx="4158950"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000" dirty="0">
                <a:solidFill>
                  <a:schemeClr val="tx1">
                    <a:lumMod val="65000"/>
                    <a:lumOff val="35000"/>
                  </a:schemeClr>
                </a:solidFill>
              </a:rPr>
              <a:t>Unit sales have declined by about 68 million packages in comparison to four years ago, however, larger pack sizes (16 and 24 ounce) make up some of the difference </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4</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61751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1/26/2025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3271582940"/>
              </p:ext>
            </p:extLst>
          </p:nvPr>
        </p:nvGraphicFramePr>
        <p:xfrm>
          <a:off x="367458" y="1332633"/>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3788499638"/>
              </p:ext>
            </p:extLst>
          </p:nvPr>
        </p:nvGraphicFramePr>
        <p:xfrm>
          <a:off x="4757664" y="1491631"/>
          <a:ext cx="4320008" cy="3128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82266" y="190483"/>
            <a:ext cx="7862142"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Pound sales were mostly stable in the quad-week with the extra holiday boost</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5</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61751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1/26/2025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3803915479"/>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2557135415"/>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72" y="467984"/>
            <a:ext cx="7999444" cy="455226"/>
          </a:xfrm>
        </p:spPr>
        <p:txBody>
          <a:bodyPr>
            <a:normAutofit fontScale="90000"/>
          </a:bodyPr>
          <a:lstStyle/>
          <a:p>
            <a:r>
              <a:rPr lang="en-US" sz="3100" dirty="0"/>
              <a:t>Mushroom contribution to the department/category</a:t>
            </a:r>
            <a:br>
              <a:rPr lang="en-US" dirty="0"/>
            </a:br>
            <a:r>
              <a:rPr lang="en-US" sz="2100" dirty="0">
                <a:solidFill>
                  <a:schemeClr val="tx1">
                    <a:lumMod val="50000"/>
                    <a:lumOff val="50000"/>
                  </a:schemeClr>
                </a:solidFill>
              </a:rPr>
              <a:t>The mushroom share of fresh produce and total vegetables has declined year-over-year</a:t>
            </a:r>
          </a:p>
        </p:txBody>
      </p:sp>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6</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52399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1/26/2025</a:t>
            </a:r>
          </a:p>
        </p:txBody>
      </p:sp>
      <p:graphicFrame>
        <p:nvGraphicFramePr>
          <p:cNvPr id="8" name="Table 10">
            <a:extLst>
              <a:ext uri="{FF2B5EF4-FFF2-40B4-BE49-F238E27FC236}">
                <a16:creationId xmlns:a16="http://schemas.microsoft.com/office/drawing/2014/main" id="{6F4AC1BA-AD4A-4B33-92C6-CCA146D32FCE}"/>
              </a:ext>
            </a:extLst>
          </p:cNvPr>
          <p:cNvGraphicFramePr>
            <a:graphicFrameLocks/>
          </p:cNvGraphicFramePr>
          <p:nvPr>
            <p:extLst>
              <p:ext uri="{D42A27DB-BD31-4B8C-83A1-F6EECF244321}">
                <p14:modId xmlns:p14="http://schemas.microsoft.com/office/powerpoint/2010/main" val="3193310714"/>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2.1%</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3.9%</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39971095"/>
                  </a:ext>
                </a:extLst>
              </a:tr>
              <a:tr h="370840">
                <a:tc>
                  <a:txBody>
                    <a:bodyPr/>
                    <a:lstStyle/>
                    <a:p>
                      <a:r>
                        <a:rPr lang="en-US" sz="1600" dirty="0"/>
                        <a:t>4 w.e. 1/26/2025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1992715295"/>
                  </a:ext>
                </a:extLst>
              </a:tr>
            </a:tbl>
          </a:graphicData>
        </a:graphic>
      </p:graphicFrame>
      <p:graphicFrame>
        <p:nvGraphicFramePr>
          <p:cNvPr id="11"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313702048"/>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52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3.7%</a:t>
                      </a:r>
                    </a:p>
                  </a:txBody>
                  <a:tcPr marL="7620" marR="7620" marT="7620" marB="0" anchor="ct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4.0%</a:t>
                      </a:r>
                    </a:p>
                  </a:txBody>
                  <a:tcPr marL="7620" marR="7620" marT="7620" marB="0" anchor="ct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marL="7620" marR="7620" marT="7620" marB="0" anchor="ctr"/>
                </a:tc>
                <a:extLst>
                  <a:ext uri="{0D108BD9-81ED-4DB2-BD59-A6C34878D82A}">
                    <a16:rowId xmlns:a16="http://schemas.microsoft.com/office/drawing/2014/main" val="39971095"/>
                  </a:ext>
                </a:extLst>
              </a:tr>
              <a:tr h="370840">
                <a:tc>
                  <a:txBody>
                    <a:bodyPr/>
                    <a:lstStyle/>
                    <a:p>
                      <a:r>
                        <a:rPr lang="en-US" sz="1600" dirty="0"/>
                        <a:t>52 w.e. 1/26/2025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marL="7620" marR="7620" marT="7620" marB="0" anchor="ctr"/>
                </a:tc>
                <a:extLst>
                  <a:ext uri="{0D108BD9-81ED-4DB2-BD59-A6C34878D82A}">
                    <a16:rowId xmlns:a16="http://schemas.microsoft.com/office/drawing/2014/main" val="19927152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50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total produce experienced a bit of inflation this quad week, driven by fruit. In contrast, mushroom prices decreased</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7</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402866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1/26/2025</a:t>
            </a:r>
          </a:p>
        </p:txBody>
      </p:sp>
      <p:graphicFrame>
        <p:nvGraphicFramePr>
          <p:cNvPr id="8"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3049822871"/>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weeks</a:t>
                      </a:r>
                    </a:p>
                    <a:p>
                      <a:r>
                        <a:rPr lang="en-US" sz="1600" dirty="0"/>
                        <a:t>Average</a:t>
                      </a:r>
                      <a:r>
                        <a:rPr lang="en-US" sz="1600" baseline="0" dirty="0"/>
                        <a:t> price/unit</a:t>
                      </a:r>
                      <a:endParaRPr lang="en-US" sz="1600" dirty="0"/>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800" dirty="0">
                          <a:latin typeface="Corbel" panose="020B0503020204020204" pitchFamily="34" charset="0"/>
                        </a:rPr>
                        <a:t>3YA</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$2.61</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$2.29</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$2.89</a:t>
                      </a:r>
                    </a:p>
                  </a:txBody>
                  <a:tcPr marL="7620" marR="7620" marT="7620" marB="0" anchor="ctr"/>
                </a:tc>
                <a:extLst>
                  <a:ext uri="{0D108BD9-81ED-4DB2-BD59-A6C34878D82A}">
                    <a16:rowId xmlns:a16="http://schemas.microsoft.com/office/drawing/2014/main" val="1607610026"/>
                  </a:ext>
                </a:extLst>
              </a:tr>
              <a:tr h="532294">
                <a:tc>
                  <a:txBody>
                    <a:bodyPr/>
                    <a:lstStyle/>
                    <a:p>
                      <a:pPr algn="l"/>
                      <a:r>
                        <a:rPr lang="en-US" sz="1800" dirty="0">
                          <a:latin typeface="Corbel" panose="020B0503020204020204" pitchFamily="34" charset="0"/>
                        </a:rPr>
                        <a:t>2YA</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$2.73</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$2.49</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$3.02</a:t>
                      </a:r>
                    </a:p>
                  </a:txBody>
                  <a:tcPr marL="7620" marR="7620" marT="7620" marB="0" anchor="ctr"/>
                </a:tc>
                <a:extLst>
                  <a:ext uri="{0D108BD9-81ED-4DB2-BD59-A6C34878D82A}">
                    <a16:rowId xmlns:a16="http://schemas.microsoft.com/office/drawing/2014/main" val="2830879411"/>
                  </a:ext>
                </a:extLst>
              </a:tr>
              <a:tr h="532294">
                <a:tc>
                  <a:txBody>
                    <a:bodyPr/>
                    <a:lstStyle/>
                    <a:p>
                      <a:pPr algn="l"/>
                      <a:r>
                        <a:rPr lang="en-US" sz="1800" dirty="0">
                          <a:latin typeface="Corbel" panose="020B0503020204020204" pitchFamily="34" charset="0"/>
                        </a:rPr>
                        <a:t>YA</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$2.77</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$2.45</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$3.05</a:t>
                      </a:r>
                    </a:p>
                  </a:txBody>
                  <a:tcPr marL="7620" marR="7620" marT="7620" marB="0" anchor="ctr"/>
                </a:tc>
                <a:extLst>
                  <a:ext uri="{0D108BD9-81ED-4DB2-BD59-A6C34878D82A}">
                    <a16:rowId xmlns:a16="http://schemas.microsoft.com/office/drawing/2014/main" val="1031044551"/>
                  </a:ext>
                </a:extLst>
              </a:tr>
              <a:tr h="532294">
                <a:tc>
                  <a:txBody>
                    <a:bodyPr/>
                    <a:lstStyle/>
                    <a:p>
                      <a:pPr algn="l"/>
                      <a:r>
                        <a:rPr lang="en-US" sz="1800" dirty="0">
                          <a:latin typeface="Corbel" panose="020B0503020204020204" pitchFamily="34" charset="0"/>
                        </a:rPr>
                        <a:t>4 w.e. 1/26/2025</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$ 2.79| +0.5%</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$2.45 | -0.2%</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$2.99 | -2.1%</a:t>
                      </a:r>
                    </a:p>
                  </a:txBody>
                  <a:tcPr marL="7620" marR="7620" marT="7620" marB="0"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49" y="199766"/>
            <a:ext cx="7992888" cy="871663"/>
          </a:xfrm>
        </p:spPr>
        <p:txBody>
          <a:bodyPr>
            <a:normAutofit fontScale="90000"/>
          </a:bodyPr>
          <a:lstStyle/>
          <a:p>
            <a:r>
              <a:rPr lang="en-US" dirty="0"/>
              <a:t>Mushroom price per volume (pound)</a:t>
            </a:r>
            <a:br>
              <a:rPr lang="en-US" dirty="0"/>
            </a:br>
            <a:r>
              <a:rPr lang="en-US" sz="2000" dirty="0">
                <a:solidFill>
                  <a:schemeClr val="tx1">
                    <a:lumMod val="65000"/>
                    <a:lumOff val="35000"/>
                  </a:schemeClr>
                </a:solidFill>
              </a:rPr>
              <a:t>On a per pound basis, mushrooms were also the exception with a 3.1% year-over-year decrease during the quad-week, versus increases for total produce</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8</a:t>
            </a:fld>
            <a:endParaRPr lang="en-US" dirty="0"/>
          </a:p>
        </p:txBody>
      </p:sp>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402866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1/26/2025</a:t>
            </a:r>
          </a:p>
        </p:txBody>
      </p:sp>
      <p:graphicFrame>
        <p:nvGraphicFramePr>
          <p:cNvPr id="7"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1148696859"/>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weeks</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800" dirty="0">
                          <a:latin typeface="Corbel" panose="020B0503020204020204" pitchFamily="34" charset="0"/>
                        </a:rPr>
                        <a:t>3YA</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$1.85</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$1.90</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$4.36</a:t>
                      </a:r>
                    </a:p>
                  </a:txBody>
                  <a:tcPr marL="7620" marR="7620" marT="7620" marB="0" anchor="ctr"/>
                </a:tc>
                <a:extLst>
                  <a:ext uri="{0D108BD9-81ED-4DB2-BD59-A6C34878D82A}">
                    <a16:rowId xmlns:a16="http://schemas.microsoft.com/office/drawing/2014/main" val="1607610026"/>
                  </a:ext>
                </a:extLst>
              </a:tr>
              <a:tr h="532294">
                <a:tc>
                  <a:txBody>
                    <a:bodyPr/>
                    <a:lstStyle/>
                    <a:p>
                      <a:pPr algn="l"/>
                      <a:r>
                        <a:rPr lang="en-US" sz="1800" dirty="0">
                          <a:latin typeface="Corbel" panose="020B0503020204020204" pitchFamily="34" charset="0"/>
                        </a:rPr>
                        <a:t>2YA</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$1.96</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$2.07</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$4.54</a:t>
                      </a:r>
                    </a:p>
                  </a:txBody>
                  <a:tcPr marL="7620" marR="7620" marT="7620" marB="0" anchor="ctr"/>
                </a:tc>
                <a:extLst>
                  <a:ext uri="{0D108BD9-81ED-4DB2-BD59-A6C34878D82A}">
                    <a16:rowId xmlns:a16="http://schemas.microsoft.com/office/drawing/2014/main" val="2830879411"/>
                  </a:ext>
                </a:extLst>
              </a:tr>
              <a:tr h="532294">
                <a:tc>
                  <a:txBody>
                    <a:bodyPr/>
                    <a:lstStyle/>
                    <a:p>
                      <a:pPr algn="l"/>
                      <a:r>
                        <a:rPr lang="en-US" sz="1800" dirty="0">
                          <a:latin typeface="Corbel" panose="020B0503020204020204" pitchFamily="34" charset="0"/>
                        </a:rPr>
                        <a:t>YA</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$1.97</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$2.01</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$4.62</a:t>
                      </a:r>
                    </a:p>
                  </a:txBody>
                  <a:tcPr marL="7620" marR="7620" marT="7620" marB="0" anchor="ctr"/>
                </a:tc>
                <a:extLst>
                  <a:ext uri="{0D108BD9-81ED-4DB2-BD59-A6C34878D82A}">
                    <a16:rowId xmlns:a16="http://schemas.microsoft.com/office/drawing/2014/main" val="1031044551"/>
                  </a:ext>
                </a:extLst>
              </a:tr>
              <a:tr h="532294">
                <a:tc>
                  <a:txBody>
                    <a:bodyPr/>
                    <a:lstStyle/>
                    <a:p>
                      <a:pPr algn="l"/>
                      <a:r>
                        <a:rPr lang="en-US" sz="1800" dirty="0">
                          <a:latin typeface="Corbel" panose="020B0503020204020204" pitchFamily="34" charset="0"/>
                        </a:rPr>
                        <a:t>4 w.e. 1/26/2025</a:t>
                      </a:r>
                    </a:p>
                  </a:txBody>
                  <a:tcPr anchor="ctr"/>
                </a:tc>
                <a:tc>
                  <a:txBody>
                    <a:bodyPr/>
                    <a:lstStyle/>
                    <a:p>
                      <a:pPr algn="r" fontAlgn="ctr"/>
                      <a:r>
                        <a:rPr lang="en-US" sz="1800" b="0" i="0" u="none" strike="noStrike" dirty="0">
                          <a:solidFill>
                            <a:srgbClr val="000000"/>
                          </a:solidFill>
                          <a:effectLst/>
                          <a:latin typeface="Corbel" panose="020B0503020204020204" pitchFamily="34" charset="0"/>
                        </a:rPr>
                        <a:t>$1.98 | +0.9%</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$2.01 | -0.1%</a:t>
                      </a:r>
                    </a:p>
                  </a:txBody>
                  <a:tcPr marL="7620" marR="7620" marT="7620" marB="0" anchor="ctr"/>
                </a:tc>
                <a:tc>
                  <a:txBody>
                    <a:bodyPr/>
                    <a:lstStyle/>
                    <a:p>
                      <a:pPr algn="r" fontAlgn="ctr"/>
                      <a:r>
                        <a:rPr lang="en-US" sz="1800" b="0" i="0" u="none" strike="noStrike" dirty="0">
                          <a:solidFill>
                            <a:srgbClr val="000000"/>
                          </a:solidFill>
                          <a:effectLst/>
                          <a:latin typeface="Corbel" panose="020B0503020204020204" pitchFamily="34" charset="0"/>
                        </a:rPr>
                        <a:t>$4.48 | -3.1%</a:t>
                      </a:r>
                    </a:p>
                  </a:txBody>
                  <a:tcPr marL="7620" marR="7620" marT="7620" marB="0"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7057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Q4 prices were the lowest of the year, albeit a mere few cents per pound</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9</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1979235469"/>
              </p:ext>
            </p:extLst>
          </p:nvPr>
        </p:nvGraphicFramePr>
        <p:xfrm>
          <a:off x="395536" y="1179011"/>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605474"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1/26/2025</a:t>
            </a:r>
          </a:p>
        </p:txBody>
      </p:sp>
    </p:spTree>
    <p:extLst>
      <p:ext uri="{BB962C8B-B14F-4D97-AF65-F5344CB8AC3E}">
        <p14:creationId xmlns:p14="http://schemas.microsoft.com/office/powerpoint/2010/main" val="46037712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79604</TotalTime>
  <Words>2006</Words>
  <Application>Microsoft Office PowerPoint</Application>
  <PresentationFormat>On-screen Show (16:9)</PresentationFormat>
  <Paragraphs>462</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Corbel</vt:lpstr>
      <vt:lpstr>Gadugi</vt:lpstr>
      <vt:lpstr>Office Theme</vt:lpstr>
      <vt:lpstr>Aangepast ontwerp</vt:lpstr>
      <vt:lpstr>PowerPoint Presentation</vt:lpstr>
      <vt:lpstr>Methodology</vt:lpstr>
      <vt:lpstr>Four-year dollar sales trend The greater level of holiday promotions affected the dollar sales negatively in this quad-week period</vt:lpstr>
      <vt:lpstr>Four-year unit sales trend Unit sales have declined by about 68 million packages in comparison to four years ago, however, larger pack sizes (16 and 24 ounce) make up some of the difference </vt:lpstr>
      <vt:lpstr>Four-year volume (pound) sales trend Pound sales were mostly stable in the quad-week with the extra holiday boost</vt:lpstr>
      <vt:lpstr>Mushroom contribution to the department/category The mushroom share of fresh produce and total vegetables has declined year-over-year</vt:lpstr>
      <vt:lpstr>Mushrooms price per unit On a per unit basis, total produce experienced a bit of inflation this quad week, driven by fruit. In contrast, mushroom prices decreased</vt:lpstr>
      <vt:lpstr>Mushroom price per volume (pound) On a per pound basis, mushrooms were also the exception with a 3.1% year-over-year decrease during the quad-week, versus increases for total produce</vt:lpstr>
      <vt:lpstr>Price per volume by quarter/month Q4 prices were the lowest of the year, albeit a mere few cents per pound</vt:lpstr>
      <vt:lpstr>Price by type</vt:lpstr>
      <vt:lpstr>Mushroom dollar, unit, volume sales The quad-week was impacted by the date cut-off and showed larger declines than we have seen in recent months</vt:lpstr>
      <vt:lpstr>Vegetables and mushroom pound sales vs. YA  Vegetable growth rates resumed after a flat quad-week 13 performance</vt:lpstr>
      <vt:lpstr>Share of dollars sold on merchandising Promotional levels increased during the past four weeks, likely due to the end-of-year holiday promotions</vt:lpstr>
      <vt:lpstr>Over indexing versus under indexing regions Two regions substantially pulled down volume sales during this quad week, being the Northeast and California. </vt:lpstr>
      <vt:lpstr>Performance summary whites, browns and specialty Where crimini mushrooms have had the better performance, whites did better this quad week, due to light mushroom users coming into the category for the holidays. </vt:lpstr>
      <vt:lpstr>Other insights</vt:lpstr>
      <vt:lpstr>Package size analysis 8-ounce packs drove the bulk of sales but 24-ounce packages have overtaken 16-ounce packages. The 24-ounce had been driving unit and volume growth, but this was also an off period for these large packages</vt:lpstr>
      <vt:lpstr>Packaged (fixed weight) versus random weight Fixed-weight dollar sales outperformed random weight</vt:lpstr>
      <vt:lpstr>Organic versus conventional mushrooms sales Organic mushrooms increased volume sales with a shift to larger pack sizes</vt:lpstr>
      <vt:lpstr>Value added versus whole mushrooms Whole outperformed value-added mushrooms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1041</cp:revision>
  <dcterms:created xsi:type="dcterms:W3CDTF">2018-03-13T20:52:20Z</dcterms:created>
  <dcterms:modified xsi:type="dcterms:W3CDTF">2025-02-10T18:50:33Z</dcterms:modified>
</cp:coreProperties>
</file>