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handoutMasterIdLst>
    <p:handoutMasterId r:id="rId29"/>
  </p:handoutMasterIdLst>
  <p:sldIdLst>
    <p:sldId id="571" r:id="rId3"/>
    <p:sldId id="627" r:id="rId4"/>
    <p:sldId id="596" r:id="rId5"/>
    <p:sldId id="572" r:id="rId6"/>
    <p:sldId id="593" r:id="rId7"/>
    <p:sldId id="594" r:id="rId8"/>
    <p:sldId id="549" r:id="rId9"/>
    <p:sldId id="574" r:id="rId10"/>
    <p:sldId id="573" r:id="rId11"/>
    <p:sldId id="619" r:id="rId12"/>
    <p:sldId id="598" r:id="rId13"/>
    <p:sldId id="508" r:id="rId14"/>
    <p:sldId id="617" r:id="rId15"/>
    <p:sldId id="591" r:id="rId16"/>
    <p:sldId id="604" r:id="rId17"/>
    <p:sldId id="605" r:id="rId18"/>
    <p:sldId id="620" r:id="rId19"/>
    <p:sldId id="621" r:id="rId20"/>
    <p:sldId id="622" r:id="rId21"/>
    <p:sldId id="623" r:id="rId22"/>
    <p:sldId id="610" r:id="rId23"/>
    <p:sldId id="626" r:id="rId24"/>
    <p:sldId id="611" r:id="rId25"/>
    <p:sldId id="613" r:id="rId26"/>
    <p:sldId id="61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2AF2F"/>
    <a:srgbClr val="CCFF66"/>
    <a:srgbClr val="FFF4E9"/>
    <a:srgbClr val="FF9900"/>
    <a:srgbClr val="CCCC00"/>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93617" autoAdjust="0"/>
  </p:normalViewPr>
  <p:slideViewPr>
    <p:cSldViewPr>
      <p:cViewPr varScale="1">
        <p:scale>
          <a:sx n="102" d="100"/>
          <a:sy n="102" d="100"/>
        </p:scale>
        <p:origin x="922" y="82"/>
      </p:cViewPr>
      <p:guideLst>
        <p:guide orient="horz" pos="1620"/>
        <p:guide pos="2880"/>
      </p:guideLst>
    </p:cSldViewPr>
  </p:slideViewPr>
  <p:notesTextViewPr>
    <p:cViewPr>
      <p:scale>
        <a:sx n="100" d="100"/>
        <a:sy n="100" d="100"/>
      </p:scale>
      <p:origin x="0" y="0"/>
    </p:cViewPr>
  </p:notesTextViewPr>
  <p:notesViewPr>
    <p:cSldViewPr>
      <p:cViewPr varScale="1">
        <p:scale>
          <a:sx n="51" d="100"/>
          <a:sy n="51" d="100"/>
        </p:scale>
        <p:origin x="2692"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9/8/2024</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time</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9/8/24</c:v>
                </c:pt>
              </c:strCache>
            </c:strRef>
          </c:cat>
          <c:val>
            <c:numRef>
              <c:f>Sheet1!$B$2:$B$5</c:f>
              <c:numCache>
                <c:formatCode>\$#,##0</c:formatCode>
                <c:ptCount val="4"/>
                <c:pt idx="0">
                  <c:v>112942264.68446767</c:v>
                </c:pt>
                <c:pt idx="1">
                  <c:v>112746304.47094513</c:v>
                </c:pt>
                <c:pt idx="2">
                  <c:v>109911169.80611794</c:v>
                </c:pt>
                <c:pt idx="3">
                  <c:v>109873491.8522976</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6388219544846051E-2"/>
          <c:y val="0.18972798027279031"/>
          <c:w val="0.88076137884872829"/>
          <c:h val="0.50921795704488149"/>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2C0-4488-91DA-5C508AFE2721}"/>
              </c:ext>
            </c:extLst>
          </c:dPt>
          <c:dLbls>
            <c:dLbl>
              <c:idx val="0"/>
              <c:tx>
                <c:rich>
                  <a:bodyPr/>
                  <a:lstStyle/>
                  <a:p>
                    <a:r>
                      <a:rPr lang="en-US" dirty="0"/>
                      <a:t>55.5M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dirty="0"/>
                      <a:t>49.6M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2373764026219308E-3"/>
                  <c:y val="6.5038976731762992E-3"/>
                </c:manualLayout>
              </c:layout>
              <c:tx>
                <c:rich>
                  <a:bodyPr/>
                  <a:lstStyle/>
                  <a:p>
                    <a:r>
                      <a:rPr lang="en-US" dirty="0"/>
                      <a:t>46.1M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51.2M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52.3M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44.8M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48.6M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49.2M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45.6M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dirty="0"/>
                      <a:t>13.8M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dirty="0"/>
                      <a:t>39.4M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dLbl>
              <c:idx val="12"/>
              <c:tx>
                <c:rich>
                  <a:bodyPr/>
                  <a:lstStyle/>
                  <a:p>
                    <a:r>
                      <a:rPr lang="en-US" dirty="0"/>
                      <a:t>12.7M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DC8-42AE-9C48-CD1F1A64D92A}"/>
                </c:ext>
              </c:extLst>
            </c:dLbl>
            <c:dLbl>
              <c:idx val="13"/>
              <c:tx>
                <c:rich>
                  <a:bodyPr/>
                  <a:lstStyle/>
                  <a:p>
                    <a:r>
                      <a:rPr lang="en-US"/>
                      <a:t>12.4M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8F0-4DAA-B3D4-E8F43264E1D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Sheet1!$B$2:$B$12</c:f>
              <c:numCache>
                <c:formatCode>#,##0</c:formatCode>
                <c:ptCount val="11"/>
                <c:pt idx="0">
                  <c:v>55505487.970390782</c:v>
                </c:pt>
                <c:pt idx="1">
                  <c:v>49608012.157863475</c:v>
                </c:pt>
                <c:pt idx="2">
                  <c:v>46139803.470841557</c:v>
                </c:pt>
                <c:pt idx="3">
                  <c:v>51214205.333620265</c:v>
                </c:pt>
                <c:pt idx="4">
                  <c:v>52317599.126959942</c:v>
                </c:pt>
                <c:pt idx="5">
                  <c:v>48390569.852471508</c:v>
                </c:pt>
                <c:pt idx="6">
                  <c:v>44846898.720718488</c:v>
                </c:pt>
                <c:pt idx="7">
                  <c:v>48638022.045488477</c:v>
                </c:pt>
                <c:pt idx="8">
                  <c:v>49216977.467143103</c:v>
                </c:pt>
                <c:pt idx="9">
                  <c:v>45566844.087734692</c:v>
                </c:pt>
                <c:pt idx="10">
                  <c:v>13773214.565675123</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185-B7A1-1E16991026E8}"/>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Sheet1!$C$2:$C$12</c:f>
              <c:numCache>
                <c:formatCode>0.0%</c:formatCode>
                <c:ptCount val="11"/>
                <c:pt idx="0">
                  <c:v>-0.1096204377254843</c:v>
                </c:pt>
                <c:pt idx="1">
                  <c:v>-9.7155356191826123E-2</c:v>
                </c:pt>
                <c:pt idx="2">
                  <c:v>-0.10112288022423047</c:v>
                </c:pt>
                <c:pt idx="3">
                  <c:v>-6.6791182907123547E-2</c:v>
                </c:pt>
                <c:pt idx="4">
                  <c:v>-5.7433759435308346E-2</c:v>
                </c:pt>
                <c:pt idx="5">
                  <c:v>-2.4541243489414891E-2</c:v>
                </c:pt>
                <c:pt idx="6">
                  <c:v>-2.8021462010346644E-2</c:v>
                </c:pt>
                <c:pt idx="7">
                  <c:v>-5.0302123626637697E-2</c:v>
                </c:pt>
                <c:pt idx="8">
                  <c:v>-5.9265365986931308E-2</c:v>
                </c:pt>
                <c:pt idx="9">
                  <c:v>-5.8352810751051525E-2</c:v>
                </c:pt>
                <c:pt idx="10">
                  <c:v>-5.0000000000000001E-3</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layout>
        <c:manualLayout>
          <c:xMode val="edge"/>
          <c:yMode val="edge"/>
          <c:x val="0.25181224899598392"/>
          <c:y val="2.2210563133962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32797858099063E-2"/>
          <c:y val="0.19378788338927819"/>
          <c:w val="0.88704183400267722"/>
          <c:h val="0.4863158517971059"/>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E80-4B0D-B616-B580467140BC}"/>
              </c:ext>
            </c:extLst>
          </c:dPt>
          <c:dLbls>
            <c:dLbl>
              <c:idx val="0"/>
              <c:tx>
                <c:rich>
                  <a:bodyPr/>
                  <a:lstStyle/>
                  <a:p>
                    <a:r>
                      <a:rPr lang="en-US" dirty="0"/>
                      <a:t>$140M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dirty="0">
                        <a:solidFill>
                          <a:schemeClr val="tx1"/>
                        </a:solidFill>
                      </a:rPr>
                      <a:t>$126M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0160642570320088E-5"/>
                  <c:y val="-1.637688884032041E-2"/>
                </c:manualLayout>
              </c:layout>
              <c:tx>
                <c:rich>
                  <a:bodyPr/>
                  <a:lstStyle/>
                  <a:p>
                    <a:r>
                      <a:rPr lang="en-US" dirty="0"/>
                      <a:t>$124M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dirty="0"/>
                      <a:t>$144M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$150M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$134M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4.0937081659974004E-3"/>
                  <c:y val="-3.7017605223271577E-2"/>
                </c:manualLayout>
              </c:layout>
              <c:tx>
                <c:rich>
                  <a:bodyPr/>
                  <a:lstStyle/>
                  <a:p>
                    <a:r>
                      <a:rPr lang="en-US" dirty="0"/>
                      <a:t>$125M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layout>
                <c:manualLayout>
                  <c:x val="2.0267737617135208E-3"/>
                  <c:y val="-2.2076775096187513E-2"/>
                </c:manualLayout>
              </c:layout>
              <c:tx>
                <c:rich>
                  <a:bodyPr/>
                  <a:lstStyle/>
                  <a:p>
                    <a:r>
                      <a:rPr lang="en-US" dirty="0"/>
                      <a:t>$142M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layout>
                <c:manualLayout>
                  <c:x val="6.3755020080320506E-3"/>
                  <c:y val="-7.4035210446543416E-3"/>
                </c:manualLayout>
              </c:layout>
              <c:tx>
                <c:rich>
                  <a:bodyPr/>
                  <a:lstStyle/>
                  <a:p>
                    <a:r>
                      <a:rPr lang="en-US" dirty="0"/>
                      <a:t>$148M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layout>
                <c:manualLayout>
                  <c:x val="4.2503346720214191E-3"/>
                  <c:y val="-1.4807042089308615E-2"/>
                </c:manualLayout>
              </c:layout>
              <c:tx>
                <c:rich>
                  <a:bodyPr/>
                  <a:lstStyle/>
                  <a:p>
                    <a:r>
                      <a:rPr lang="en-US" dirty="0"/>
                      <a:t>$131M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$38.6M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dirty="0"/>
                      <a:t>$109.3M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dLbl>
              <c:idx val="12"/>
              <c:layout>
                <c:manualLayout>
                  <c:x val="6.3755020080321287E-3"/>
                  <c:y val="-6.7864825595741409E-17"/>
                </c:manualLayout>
              </c:layout>
              <c:tx>
                <c:rich>
                  <a:bodyPr/>
                  <a:lstStyle/>
                  <a:p>
                    <a:r>
                      <a:rPr lang="en-US" dirty="0"/>
                      <a:t>$35.4M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F1-474B-82DF-D6E150DF77EE}"/>
                </c:ext>
              </c:extLst>
            </c:dLbl>
            <c:dLbl>
              <c:idx val="13"/>
              <c:layout>
                <c:manualLayout>
                  <c:x val="1.7001338688085676E-2"/>
                  <c:y val="1.1105281566981462E-2"/>
                </c:manualLayout>
              </c:layout>
              <c:tx>
                <c:rich>
                  <a:bodyPr/>
                  <a:lstStyle/>
                  <a:p>
                    <a:r>
                      <a:rPr lang="en-US" dirty="0"/>
                      <a:t>$36.7M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BF-4F15-A67B-5A756182C94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Sheet1!$B$2:$B$12</c:f>
              <c:numCache>
                <c:formatCode>\$#,##0</c:formatCode>
                <c:ptCount val="11"/>
                <c:pt idx="0">
                  <c:v>139658990.42053965</c:v>
                </c:pt>
                <c:pt idx="1">
                  <c:v>125543682.13968858</c:v>
                </c:pt>
                <c:pt idx="2">
                  <c:v>124108612.11075106</c:v>
                </c:pt>
                <c:pt idx="3">
                  <c:v>144147009.99298289</c:v>
                </c:pt>
                <c:pt idx="4">
                  <c:v>149820154.68174115</c:v>
                </c:pt>
                <c:pt idx="5">
                  <c:v>133751106.76134357</c:v>
                </c:pt>
                <c:pt idx="6">
                  <c:v>124911835.77958661</c:v>
                </c:pt>
                <c:pt idx="7">
                  <c:v>142127353.93791991</c:v>
                </c:pt>
                <c:pt idx="8">
                  <c:v>147687764.29026258</c:v>
                </c:pt>
                <c:pt idx="9">
                  <c:v>130857242.84403424</c:v>
                </c:pt>
                <c:pt idx="10">
                  <c:v>38626491.846095391</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6.4979082998661314E-2"/>
                  <c:y val="-3.3788037775445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2782961049911597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7605566384313625E-2"/>
                  <c:y val="-4.39426191186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12590790423E-2"/>
                  <c:y val="-4.4544237690074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6662755357784094E-2"/>
                  <c:y val="-4.4676521291619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5.3287294041311759E-2"/>
                  <c:y val="-2.566845501209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5.0900435073627848E-2"/>
                  <c:y val="-3.21441063308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Sheet1!$C$2:$C$12</c:f>
              <c:numCache>
                <c:formatCode>0.0%</c:formatCode>
                <c:ptCount val="11"/>
                <c:pt idx="0">
                  <c:v>-6.277854034085842E-3</c:v>
                </c:pt>
                <c:pt idx="1">
                  <c:v>2.9297362214843865E-2</c:v>
                </c:pt>
                <c:pt idx="2">
                  <c:v>7.9841487042308423E-2</c:v>
                </c:pt>
                <c:pt idx="3">
                  <c:v>9.6600823993604007E-2</c:v>
                </c:pt>
                <c:pt idx="4">
                  <c:v>7.2756964879985286E-2</c:v>
                </c:pt>
                <c:pt idx="5">
                  <c:v>6.5375050992393671E-2</c:v>
                </c:pt>
                <c:pt idx="6">
                  <c:v>6.4719414323862242E-3</c:v>
                </c:pt>
                <c:pt idx="7">
                  <c:v>-1.4011085316035036E-2</c:v>
                </c:pt>
                <c:pt idx="8">
                  <c:v>-1.4233000866995339E-2</c:v>
                </c:pt>
                <c:pt idx="9">
                  <c:v>-2.1636186700668067E-2</c:v>
                </c:pt>
                <c:pt idx="10">
                  <c:v>6.0000000000000001E-3</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err="1">
                <a:effectLst/>
              </a:rPr>
              <a:t>Crimini</a:t>
            </a:r>
            <a:r>
              <a:rPr lang="en-US" sz="1600" b="1" i="0" baseline="0" dirty="0">
                <a:effectLst/>
              </a:rPr>
              <a:t>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805890227576975E-2"/>
          <c:y val="0.20101811293950514"/>
          <c:w val="0.87959270414993296"/>
          <c:h val="0.4789631315552631"/>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4519-4A4F-8DB2-5106DF0F03BE}"/>
              </c:ext>
            </c:extLst>
          </c:dPt>
          <c:dLbls>
            <c:dLbl>
              <c:idx val="0"/>
              <c:tx>
                <c:rich>
                  <a:bodyPr/>
                  <a:lstStyle/>
                  <a:p>
                    <a:r>
                      <a:rPr lang="en-US" dirty="0"/>
                      <a:t>31.5M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19-4A4F-8DB2-5106DF0F03BE}"/>
                </c:ext>
              </c:extLst>
            </c:dLbl>
            <c:dLbl>
              <c:idx val="1"/>
              <c:layout>
                <c:manualLayout>
                  <c:x val="4.2503346720214191E-3"/>
                  <c:y val="-3.3945453519492102E-17"/>
                </c:manualLayout>
              </c:layout>
              <c:tx>
                <c:rich>
                  <a:bodyPr/>
                  <a:lstStyle/>
                  <a:p>
                    <a:r>
                      <a:rPr lang="en-US" dirty="0"/>
                      <a:t>27.4M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19-4A4F-8DB2-5106DF0F03BE}"/>
                </c:ext>
              </c:extLst>
            </c:dLbl>
            <c:dLbl>
              <c:idx val="2"/>
              <c:layout>
                <c:manualLayout>
                  <c:x val="4.2373764026219308E-3"/>
                  <c:y val="6.5038976731762992E-3"/>
                </c:manualLayout>
              </c:layout>
              <c:tx>
                <c:rich>
                  <a:bodyPr/>
                  <a:lstStyle/>
                  <a:p>
                    <a:r>
                      <a:rPr lang="en-US" dirty="0"/>
                      <a:t>26.6M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19-4A4F-8DB2-5106DF0F03BE}"/>
                </c:ext>
              </c:extLst>
            </c:dLbl>
            <c:dLbl>
              <c:idx val="3"/>
              <c:layout>
                <c:manualLayout>
                  <c:x val="6.6975680620577609E-3"/>
                  <c:y val="0"/>
                </c:manualLayout>
              </c:layout>
              <c:tx>
                <c:rich>
                  <a:bodyPr/>
                  <a:lstStyle/>
                  <a:p>
                    <a:r>
                      <a:rPr lang="en-US" dirty="0"/>
                      <a:t>30.5M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19-4A4F-8DB2-5106DF0F03BE}"/>
                </c:ext>
              </c:extLst>
            </c:dLbl>
            <c:dLbl>
              <c:idx val="4"/>
              <c:layout>
                <c:manualLayout>
                  <c:x val="2.2325226873526009E-3"/>
                  <c:y val="0"/>
                </c:manualLayout>
              </c:layout>
              <c:tx>
                <c:rich>
                  <a:bodyPr/>
                  <a:lstStyle/>
                  <a:p>
                    <a:r>
                      <a:rPr lang="en-US" dirty="0"/>
                      <a:t>31.9M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19-4A4F-8DB2-5106DF0F03BE}"/>
                </c:ext>
              </c:extLst>
            </c:dLbl>
            <c:dLbl>
              <c:idx val="5"/>
              <c:layout>
                <c:manualLayout>
                  <c:x val="6.8551206728664892E-3"/>
                  <c:y val="0"/>
                </c:manualLayout>
              </c:layout>
              <c:tx>
                <c:rich>
                  <a:bodyPr/>
                  <a:lstStyle/>
                  <a:p>
                    <a:r>
                      <a:rPr lang="en-US" dirty="0"/>
                      <a:t>28.7M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19-4A4F-8DB2-5106DF0F03BE}"/>
                </c:ext>
              </c:extLst>
            </c:dLbl>
            <c:dLbl>
              <c:idx val="6"/>
              <c:layout>
                <c:manualLayout>
                  <c:x val="4.9378500428057014E-3"/>
                  <c:y val="1.4812732651753171E-2"/>
                </c:manualLayout>
              </c:layout>
              <c:tx>
                <c:rich>
                  <a:bodyPr/>
                  <a:lstStyle/>
                  <a:p>
                    <a:r>
                      <a:rPr lang="en-US" dirty="0"/>
                      <a:t>26.7M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19-4A4F-8DB2-5106DF0F03BE}"/>
                </c:ext>
              </c:extLst>
            </c:dLbl>
            <c:dLbl>
              <c:idx val="7"/>
              <c:tx>
                <c:rich>
                  <a:bodyPr/>
                  <a:lstStyle/>
                  <a:p>
                    <a:r>
                      <a:rPr lang="en-US" dirty="0"/>
                      <a:t>30.8M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519-4A4F-8DB2-5106DF0F03BE}"/>
                </c:ext>
              </c:extLst>
            </c:dLbl>
            <c:dLbl>
              <c:idx val="8"/>
              <c:tx>
                <c:rich>
                  <a:bodyPr/>
                  <a:lstStyle/>
                  <a:p>
                    <a:r>
                      <a:rPr lang="en-US" dirty="0"/>
                      <a:t>32.0M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519-4A4F-8DB2-5106DF0F03BE}"/>
                </c:ext>
              </c:extLst>
            </c:dLbl>
            <c:dLbl>
              <c:idx val="9"/>
              <c:layout>
                <c:manualLayout>
                  <c:x val="1.6524431057563587E-3"/>
                  <c:y val="3.5316725193661512E-3"/>
                </c:manualLayout>
              </c:layout>
              <c:tx>
                <c:rich>
                  <a:bodyPr/>
                  <a:lstStyle/>
                  <a:p>
                    <a:r>
                      <a:rPr lang="en-US" dirty="0"/>
                      <a:t>28.3M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519-4A4F-8DB2-5106DF0F03BE}"/>
                </c:ext>
              </c:extLst>
            </c:dLbl>
            <c:dLbl>
              <c:idx val="10"/>
              <c:tx>
                <c:rich>
                  <a:bodyPr/>
                  <a:lstStyle/>
                  <a:p>
                    <a:r>
                      <a:rPr lang="en-US" dirty="0"/>
                      <a:t>8.2M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519-4A4F-8DB2-5106DF0F03BE}"/>
                </c:ext>
              </c:extLst>
            </c:dLbl>
            <c:dLbl>
              <c:idx val="11"/>
              <c:tx>
                <c:rich>
                  <a:bodyPr/>
                  <a:lstStyle/>
                  <a:p>
                    <a:r>
                      <a:rPr lang="en-US" dirty="0"/>
                      <a:t>22.8M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519-4A4F-8DB2-5106DF0F03BE}"/>
                </c:ext>
              </c:extLst>
            </c:dLbl>
            <c:dLbl>
              <c:idx val="12"/>
              <c:tx>
                <c:rich>
                  <a:bodyPr/>
                  <a:lstStyle/>
                  <a:p>
                    <a:r>
                      <a:rPr lang="en-US" dirty="0"/>
                      <a:t>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BDB-4219-8F14-C02608A80B21}"/>
                </c:ext>
              </c:extLst>
            </c:dLbl>
            <c:dLbl>
              <c:idx val="13"/>
              <c:tx>
                <c:rich>
                  <a:bodyPr/>
                  <a:lstStyle/>
                  <a:p>
                    <a:r>
                      <a:rPr lang="en-US" dirty="0"/>
                      <a:t>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699-43F1-A5AA-9FC4F83FD24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Sheet1!$B$2:$B$12</c:f>
              <c:numCache>
                <c:formatCode>#,##0</c:formatCode>
                <c:ptCount val="11"/>
                <c:pt idx="0">
                  <c:v>31529879.300291352</c:v>
                </c:pt>
                <c:pt idx="1">
                  <c:v>27403824.555944998</c:v>
                </c:pt>
                <c:pt idx="2">
                  <c:v>26581872.108599991</c:v>
                </c:pt>
                <c:pt idx="3">
                  <c:v>30459361.020303611</c:v>
                </c:pt>
                <c:pt idx="4">
                  <c:v>31871514.665661782</c:v>
                </c:pt>
                <c:pt idx="5">
                  <c:v>28677141.427588176</c:v>
                </c:pt>
                <c:pt idx="6">
                  <c:v>26724381.516055468</c:v>
                </c:pt>
                <c:pt idx="7">
                  <c:v>30810642.641294193</c:v>
                </c:pt>
                <c:pt idx="8">
                  <c:v>32051936.634139117</c:v>
                </c:pt>
                <c:pt idx="9">
                  <c:v>28294518.727351554</c:v>
                </c:pt>
                <c:pt idx="10">
                  <c:v>8211362.1152056912</c:v>
                </c:pt>
              </c:numCache>
            </c:numRef>
          </c:val>
          <c:extLst>
            <c:ext xmlns:c16="http://schemas.microsoft.com/office/drawing/2014/chart" uri="{C3380CC4-5D6E-409C-BE32-E72D297353CC}">
              <c16:uniqueId val="{0000000D-4519-4A4F-8DB2-5106DF0F03BE}"/>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5.0031793842034808E-2"/>
                  <c:y val="-6.4472418866756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519-4A4F-8DB2-5106DF0F03BE}"/>
                </c:ext>
              </c:extLst>
            </c:dLbl>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19-4A4F-8DB2-5106DF0F03BE}"/>
                </c:ext>
              </c:extLst>
            </c:dLbl>
            <c:dLbl>
              <c:idx val="9"/>
              <c:layout>
                <c:manualLayout>
                  <c:x val="-3.7559236947791168E-2"/>
                  <c:y val="-4.6262088560313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19-4A4F-8DB2-5106DF0F03BE}"/>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19-4A4F-8DB2-5106DF0F03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Sheet1!$C$2:$C$12</c:f>
              <c:numCache>
                <c:formatCode>0.0%</c:formatCode>
                <c:ptCount val="11"/>
                <c:pt idx="0">
                  <c:v>-5.197239768538843E-2</c:v>
                </c:pt>
                <c:pt idx="1">
                  <c:v>-5.4428680282201151E-2</c:v>
                </c:pt>
                <c:pt idx="2">
                  <c:v>6.3685942839296654E-3</c:v>
                </c:pt>
                <c:pt idx="3">
                  <c:v>1.9403827135313339E-2</c:v>
                </c:pt>
                <c:pt idx="4">
                  <c:v>1.0835289349403667E-2</c:v>
                </c:pt>
                <c:pt idx="5">
                  <c:v>4.6464932989323943E-2</c:v>
                </c:pt>
                <c:pt idx="6">
                  <c:v>5.3611501429716183E-3</c:v>
                </c:pt>
                <c:pt idx="7">
                  <c:v>1.1532796789677009E-2</c:v>
                </c:pt>
                <c:pt idx="8">
                  <c:v>5.6609160364665487E-3</c:v>
                </c:pt>
                <c:pt idx="9">
                  <c:v>-1.3342428191553476E-2</c:v>
                </c:pt>
                <c:pt idx="10">
                  <c:v>5.0000000000000001E-3</c:v>
                </c:pt>
              </c:numCache>
            </c:numRef>
          </c:val>
          <c:smooth val="0"/>
          <c:extLst>
            <c:ext xmlns:c16="http://schemas.microsoft.com/office/drawing/2014/chart" uri="{C3380CC4-5D6E-409C-BE32-E72D297353CC}">
              <c16:uniqueId val="{00000011-4519-4A4F-8DB2-5106DF0F03BE}"/>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9/8/2024</a:t>
            </a:r>
            <a:endParaRPr lang="en-US" sz="1600" dirty="0"/>
          </a:p>
        </c:rich>
      </c:tx>
      <c:layout>
        <c:manualLayout>
          <c:xMode val="edge"/>
          <c:yMode val="edge"/>
          <c:x val="0.20324058380414314"/>
          <c:y val="0"/>
        </c:manualLayout>
      </c:layout>
      <c:overlay val="0"/>
      <c:spPr>
        <a:noFill/>
        <a:ln>
          <a:noFill/>
        </a:ln>
        <a:effectLst/>
      </c:spPr>
    </c:title>
    <c:autoTitleDeleted val="0"/>
    <c:plotArea>
      <c:layout>
        <c:manualLayout>
          <c:layoutTarget val="inner"/>
          <c:xMode val="edge"/>
          <c:yMode val="edge"/>
          <c:x val="3.8534245422522512E-2"/>
          <c:y val="0.24168622185610816"/>
          <c:w val="0.9351462065405306"/>
          <c:h val="0.64206787870130833"/>
        </c:manualLayout>
      </c:layout>
      <c:barChart>
        <c:barDir val="col"/>
        <c:grouping val="clustered"/>
        <c:varyColors val="0"/>
        <c:ser>
          <c:idx val="0"/>
          <c:order val="0"/>
          <c:tx>
            <c:strRef>
              <c:f>Sheet1!$B$1</c:f>
              <c:strCache>
                <c:ptCount val="1"/>
                <c:pt idx="0">
                  <c:v>52 weeks</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9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9/8/24</c:v>
                </c:pt>
              </c:strCache>
            </c:strRef>
          </c:cat>
          <c:val>
            <c:numRef>
              <c:f>Sheet1!$B$2:$B$5</c:f>
              <c:numCache>
                <c:formatCode>\$#,##0</c:formatCode>
                <c:ptCount val="4"/>
                <c:pt idx="0">
                  <c:v>1609600811.6684263</c:v>
                </c:pt>
                <c:pt idx="1">
                  <c:v>1563729925.8753321</c:v>
                </c:pt>
                <c:pt idx="2">
                  <c:v>1560509493.6093333</c:v>
                </c:pt>
                <c:pt idx="3">
                  <c:v>1525039505.8143573</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9/8/2024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8160297004036589"/>
          <c:w val="1"/>
          <c:h val="0.61884592188169574"/>
        </c:manualLayout>
      </c:layout>
      <c:barChart>
        <c:barDir val="col"/>
        <c:grouping val="clustered"/>
        <c:varyColors val="0"/>
        <c:ser>
          <c:idx val="0"/>
          <c:order val="0"/>
          <c:tx>
            <c:strRef>
              <c:f>Sheet1!$B$1</c:f>
              <c:strCache>
                <c:ptCount val="1"/>
                <c:pt idx="0">
                  <c:v>4 weeks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9/8/24</c:v>
                </c:pt>
              </c:strCache>
            </c:strRef>
          </c:cat>
          <c:val>
            <c:numRef>
              <c:f>Sheet1!$B$2:$B$5</c:f>
              <c:numCache>
                <c:formatCode>#,##0</c:formatCode>
                <c:ptCount val="4"/>
                <c:pt idx="0">
                  <c:v>41149118.240874998</c:v>
                </c:pt>
                <c:pt idx="1">
                  <c:v>37878421.119262077</c:v>
                </c:pt>
                <c:pt idx="2">
                  <c:v>36850714.21519804</c:v>
                </c:pt>
                <c:pt idx="3">
                  <c:v>36350143.768207312</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9/8/2024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0.94947509356464155"/>
          <c:h val="0.59948696176615301"/>
        </c:manualLayout>
      </c:layout>
      <c:barChart>
        <c:barDir val="col"/>
        <c:grouping val="clustered"/>
        <c:varyColors val="0"/>
        <c:ser>
          <c:idx val="0"/>
          <c:order val="0"/>
          <c:tx>
            <c:strRef>
              <c:f>Sheet1!$B$1</c:f>
              <c:strCache>
                <c:ptCount val="1"/>
                <c:pt idx="0">
                  <c:v>units 52 weeks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9/8/24</c:v>
                </c:pt>
              </c:strCache>
            </c:strRef>
          </c:cat>
          <c:val>
            <c:numRef>
              <c:f>Sheet1!$B$2:$B$5</c:f>
              <c:numCache>
                <c:formatCode>#,##0</c:formatCode>
                <c:ptCount val="4"/>
                <c:pt idx="0">
                  <c:v>588439343.26876366</c:v>
                </c:pt>
                <c:pt idx="1">
                  <c:v>539558950.10775673</c:v>
                </c:pt>
                <c:pt idx="2">
                  <c:v>517493976.85467219</c:v>
                </c:pt>
                <c:pt idx="3">
                  <c:v>504104304.59464985</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9/8/2024</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4 w.e.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9/8/24</c:v>
                </c:pt>
              </c:strCache>
            </c:strRef>
          </c:cat>
          <c:val>
            <c:numRef>
              <c:f>Sheet1!$B$2:$B$5</c:f>
              <c:numCache>
                <c:formatCode>#,##0</c:formatCode>
                <c:ptCount val="4"/>
                <c:pt idx="0">
                  <c:v>27057791.707866635</c:v>
                </c:pt>
                <c:pt idx="1">
                  <c:v>24889311.461260576</c:v>
                </c:pt>
                <c:pt idx="2">
                  <c:v>24245995.337538891</c:v>
                </c:pt>
                <c:pt idx="3">
                  <c:v>24115685.605412066</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9/8/2024</a:t>
            </a:r>
            <a:endParaRPr lang="en-US" sz="1600" dirty="0"/>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52 w.e.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9/8/24</c:v>
                </c:pt>
              </c:strCache>
            </c:strRef>
          </c:cat>
          <c:val>
            <c:numRef>
              <c:f>Sheet1!$B$2:$B$5</c:f>
              <c:numCache>
                <c:formatCode>#,##0</c:formatCode>
                <c:ptCount val="4"/>
                <c:pt idx="0">
                  <c:v>389871897.00787723</c:v>
                </c:pt>
                <c:pt idx="1">
                  <c:v>357619019.88364094</c:v>
                </c:pt>
                <c:pt idx="2">
                  <c:v>344596410.9758988</c:v>
                </c:pt>
                <c:pt idx="3">
                  <c:v>335543860.02509171</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3.014859697450631E-3"/>
                  <c:y val="-2.1384409257070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4 w.e. 9/8/24</c:v>
                </c:pt>
              </c:strCache>
            </c:strRef>
          </c:cat>
          <c:val>
            <c:numRef>
              <c:f>Sheet1!$B$2:$B$15</c:f>
              <c:numCache>
                <c:formatCode>_-[$$-409]* #,##0.00_ ;_-[$$-409]* \-#,##0.00\ ;_-[$$-409]* "-"??_ ;_-@_ </c:formatCode>
                <c:ptCount val="14"/>
                <c:pt idx="0">
                  <c:v>3.95</c:v>
                </c:pt>
                <c:pt idx="1">
                  <c:v>4.09</c:v>
                </c:pt>
                <c:pt idx="2">
                  <c:v>4.18</c:v>
                </c:pt>
                <c:pt idx="3">
                  <c:v>4.33</c:v>
                </c:pt>
                <c:pt idx="4">
                  <c:v>4.4400000000000004</c:v>
                </c:pt>
                <c:pt idx="5">
                  <c:v>4.5199999999999996</c:v>
                </c:pt>
                <c:pt idx="6">
                  <c:v>4.57</c:v>
                </c:pt>
                <c:pt idx="7">
                  <c:v>4.53</c:v>
                </c:pt>
                <c:pt idx="8">
                  <c:v>4.4800000000000004</c:v>
                </c:pt>
                <c:pt idx="9">
                  <c:v>4.51</c:v>
                </c:pt>
                <c:pt idx="10">
                  <c:v>4.54</c:v>
                </c:pt>
                <c:pt idx="11">
                  <c:v>4.5599999999999996</c:v>
                </c:pt>
                <c:pt idx="12">
                  <c:v>4.54</c:v>
                </c:pt>
                <c:pt idx="13">
                  <c:v>4.5599999999999996</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2.944639579457933E-2"/>
                  <c:y val="0.111156533710588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787E-2"/>
                  <c:y val="0.10626383152565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3.2844641193713463E-2"/>
                  <c:y val="7.542601580761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2.439116451448414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2.9568058439850574E-2"/>
                  <c:y val="4.252931753507794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dLbl>
              <c:idx val="17"/>
              <c:layout>
                <c:manualLayout>
                  <c:x val="-2.3123973879445384E-2"/>
                  <c:y val="4.431401276182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08-4F79-BAB5-F688B7C5AE5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4 w.e. 9/8/24</c:v>
                </c:pt>
              </c:strCache>
            </c:strRef>
          </c:cat>
          <c:val>
            <c:numRef>
              <c:f>Sheet1!$C$2:$C$15</c:f>
              <c:numCache>
                <c:formatCode>0.0%</c:formatCode>
                <c:ptCount val="14"/>
                <c:pt idx="1">
                  <c:v>3.5000000000000003E-2</c:v>
                </c:pt>
                <c:pt idx="2">
                  <c:v>2.1000000000000001E-2</c:v>
                </c:pt>
                <c:pt idx="3">
                  <c:v>5.1919005300672817E-2</c:v>
                </c:pt>
                <c:pt idx="4">
                  <c:v>7.930202257890033E-2</c:v>
                </c:pt>
                <c:pt idx="5">
                  <c:v>7.877501409301664E-2</c:v>
                </c:pt>
                <c:pt idx="6">
                  <c:v>6.4222871035659657E-2</c:v>
                </c:pt>
                <c:pt idx="7">
                  <c:v>4.5400612907560541E-2</c:v>
                </c:pt>
                <c:pt idx="8">
                  <c:v>9.9521653085987982E-3</c:v>
                </c:pt>
                <c:pt idx="9">
                  <c:v>-7.256394460749562E-4</c:v>
                </c:pt>
                <c:pt idx="10">
                  <c:v>-7.6823777844340479E-3</c:v>
                </c:pt>
                <c:pt idx="11">
                  <c:v>7.3605265027043357E-3</c:v>
                </c:pt>
                <c:pt idx="12">
                  <c:v>1.3063270951302263E-2</c:v>
                </c:pt>
                <c:pt idx="13">
                  <c:v>5.0000000000000001E-3</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a:effectLst/>
              </a:rPr>
              <a:t>Volume (pound) sales versus year ago</a:t>
            </a:r>
            <a:endParaRPr lang="nl-NL">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1.7204827598267646E-2"/>
          <c:y val="0.23847308087712987"/>
          <c:w val="0.96559034480346473"/>
          <c:h val="0.72319782613407613"/>
        </c:manualLayout>
      </c:layout>
      <c:lineChart>
        <c:grouping val="standard"/>
        <c:varyColors val="0"/>
        <c:ser>
          <c:idx val="0"/>
          <c:order val="0"/>
          <c:tx>
            <c:strRef>
              <c:f>Blad1!$B$1</c:f>
              <c:strCache>
                <c:ptCount val="1"/>
                <c:pt idx="0">
                  <c:v>Fresh vegetables vs YA</c:v>
                </c:pt>
              </c:strCache>
            </c:strRef>
          </c:tx>
          <c:spPr>
            <a:ln w="12700" cap="rnd">
              <a:solidFill>
                <a:schemeClr val="accent2">
                  <a:lumMod val="75000"/>
                </a:schemeClr>
              </a:solidFill>
              <a:round/>
            </a:ln>
            <a:effectLst/>
          </c:spPr>
          <c:marker>
            <c:symbol val="none"/>
          </c:marker>
          <c:dLbls>
            <c:dLbl>
              <c:idx val="0"/>
              <c:layout>
                <c:manualLayout>
                  <c:x val="-3.1805531506017254E-2"/>
                  <c:y val="-6.726742101175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53-4689-AE85-7C4A0D3394BE}"/>
                </c:ext>
              </c:extLst>
            </c:dLbl>
            <c:dLbl>
              <c:idx val="1"/>
              <c:layout>
                <c:manualLayout>
                  <c:x val="-4.7184208899366427E-2"/>
                  <c:y val="3.0297542959724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6-477C-98D9-8EDCD4843411}"/>
                </c:ext>
              </c:extLst>
            </c:dLbl>
            <c:dLbl>
              <c:idx val="2"/>
              <c:layout>
                <c:manualLayout>
                  <c:x val="-4.5620133663160291E-2"/>
                  <c:y val="2.3328616961762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53-4689-AE85-7C4A0D3394BE}"/>
                </c:ext>
              </c:extLst>
            </c:dLbl>
            <c:dLbl>
              <c:idx val="3"/>
              <c:layout>
                <c:manualLayout>
                  <c:x val="-3.779975748212952E-2"/>
                  <c:y val="-2.545386502397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53-4689-AE85-7C4A0D3394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Blad1!$A$2:$A$14</c:f>
              <c:strCache>
                <c:ptCount val="13"/>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4 w.e. 9/8/24</c:v>
                </c:pt>
              </c:strCache>
            </c:strRef>
          </c:cat>
          <c:val>
            <c:numRef>
              <c:f>Blad1!$B$2:$B$14</c:f>
              <c:numCache>
                <c:formatCode>0.0%</c:formatCode>
                <c:ptCount val="13"/>
                <c:pt idx="0">
                  <c:v>0.155</c:v>
                </c:pt>
                <c:pt idx="1">
                  <c:v>-4.3999999999999997E-2</c:v>
                </c:pt>
                <c:pt idx="2">
                  <c:v>-3.6274479816959519E-2</c:v>
                </c:pt>
                <c:pt idx="3">
                  <c:v>-9.7914794167476352E-3</c:v>
                </c:pt>
                <c:pt idx="4">
                  <c:v>-2.2713125785838589E-2</c:v>
                </c:pt>
                <c:pt idx="5">
                  <c:v>-6.588696883402404E-3</c:v>
                </c:pt>
                <c:pt idx="6">
                  <c:v>-1.2473403962513618E-2</c:v>
                </c:pt>
                <c:pt idx="7">
                  <c:v>9.9485559940950888E-3</c:v>
                </c:pt>
                <c:pt idx="8">
                  <c:v>1.6237125420428794E-2</c:v>
                </c:pt>
                <c:pt idx="9">
                  <c:v>3.443388156087827E-3</c:v>
                </c:pt>
                <c:pt idx="10">
                  <c:v>3.9038633038296369E-2</c:v>
                </c:pt>
                <c:pt idx="11">
                  <c:v>1.2999999999999999E-2</c:v>
                </c:pt>
                <c:pt idx="12">
                  <c:v>3.9E-2</c:v>
                </c:pt>
              </c:numCache>
            </c:numRef>
          </c:val>
          <c:smooth val="0"/>
          <c:extLst>
            <c:ext xmlns:c16="http://schemas.microsoft.com/office/drawing/2014/chart" uri="{C3380CC4-5D6E-409C-BE32-E72D297353CC}">
              <c16:uniqueId val="{00000000-BDCD-47DB-A324-B27AC2E1F7FB}"/>
            </c:ext>
          </c:extLst>
        </c:ser>
        <c:ser>
          <c:idx val="2"/>
          <c:order val="1"/>
          <c:tx>
            <c:strRef>
              <c:f>Blad1!$C$1</c:f>
              <c:strCache>
                <c:ptCount val="1"/>
                <c:pt idx="0">
                  <c:v>Fresh mushrooms vs. YA</c:v>
                </c:pt>
              </c:strCache>
            </c:strRef>
          </c:tx>
          <c:spPr>
            <a:ln w="12700" cap="rnd">
              <a:solidFill>
                <a:schemeClr val="accent3">
                  <a:lumMod val="50000"/>
                </a:schemeClr>
              </a:solidFill>
              <a:round/>
            </a:ln>
            <a:effectLst/>
          </c:spPr>
          <c:marker>
            <c:symbol val="none"/>
          </c:marker>
          <c:dLbls>
            <c:dLbl>
              <c:idx val="1"/>
              <c:layout>
                <c:manualLayout>
                  <c:x val="-3.967664776557691E-2"/>
                  <c:y val="5.468878395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53-4689-AE85-7C4A0D3394BE}"/>
                </c:ext>
              </c:extLst>
            </c:dLbl>
            <c:dLbl>
              <c:idx val="2"/>
              <c:layout>
                <c:manualLayout>
                  <c:x val="-3.623568224592337E-2"/>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53-4689-AE85-7C4A0D3394BE}"/>
                </c:ext>
              </c:extLst>
            </c:dLbl>
            <c:dLbl>
              <c:idx val="3"/>
              <c:layout>
                <c:manualLayout>
                  <c:x val="-4.0978771188601118E-2"/>
                  <c:y val="5.468878395259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3-4689-AE85-7C4A0D3394BE}"/>
                </c:ext>
              </c:extLst>
            </c:dLbl>
            <c:dLbl>
              <c:idx val="4"/>
              <c:layout>
                <c:manualLayout>
                  <c:x val="-3.467160700971722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53-4689-AE85-7C4A0D3394BE}"/>
                </c:ext>
              </c:extLst>
            </c:dLbl>
            <c:dLbl>
              <c:idx val="5"/>
              <c:layout>
                <c:manualLayout>
                  <c:x val="-3.467160700971722E-2"/>
                  <c:y val="3.378200595870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53-4689-AE85-7C4A0D3394BE}"/>
                </c:ext>
              </c:extLst>
            </c:dLbl>
            <c:dLbl>
              <c:idx val="6"/>
              <c:layout>
                <c:manualLayout>
                  <c:x val="-3.4699070692998692E-2"/>
                  <c:y val="2.6813079960743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853-B4DA-8D9FE3E7084B}"/>
                </c:ext>
              </c:extLst>
            </c:dLbl>
            <c:dLbl>
              <c:idx val="7"/>
              <c:layout>
                <c:manualLayout>
                  <c:x val="-3.4699070692998636E-2"/>
                  <c:y val="3.7266468957687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DF-4853-B4DA-8D9FE3E7084B}"/>
                </c:ext>
              </c:extLst>
            </c:dLbl>
            <c:dLbl>
              <c:idx val="8"/>
              <c:layout>
                <c:manualLayout>
                  <c:x val="-2.8442769748174033E-2"/>
                  <c:y val="4.77198579546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DF-4853-B4DA-8D9FE3E7084B}"/>
                </c:ext>
              </c:extLst>
            </c:dLbl>
            <c:dLbl>
              <c:idx val="9"/>
              <c:layout>
                <c:manualLayout>
                  <c:x val="-3.6263145929204897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DF-4853-B4DA-8D9FE3E7084B}"/>
                </c:ext>
              </c:extLst>
            </c:dLbl>
            <c:dLbl>
              <c:idx val="10"/>
              <c:layout>
                <c:manualLayout>
                  <c:x val="-3.626314592920477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DF-4853-B4DA-8D9FE3E7084B}"/>
                </c:ext>
              </c:extLst>
            </c:dLbl>
            <c:dLbl>
              <c:idx val="11"/>
              <c:layout>
                <c:manualLayout>
                  <c:x val="-3.1341235156371924E-2"/>
                  <c:y val="4.075093195666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853-B4DA-8D9FE3E7084B}"/>
                </c:ext>
              </c:extLst>
            </c:dLbl>
            <c:dLbl>
              <c:idx val="12"/>
              <c:layout>
                <c:manualLayout>
                  <c:x val="-6.3766238980353324E-3"/>
                  <c:y val="-1.5000476027031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07-434E-BC41-D5BF87BE45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Blad1!$A$2:$A$14</c:f>
              <c:strCache>
                <c:ptCount val="13"/>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4 w.e. 9/8/24</c:v>
                </c:pt>
              </c:strCache>
            </c:strRef>
          </c:cat>
          <c:val>
            <c:numRef>
              <c:f>Blad1!$C$2:$C$14</c:f>
              <c:numCache>
                <c:formatCode>0.0%</c:formatCode>
                <c:ptCount val="13"/>
                <c:pt idx="0">
                  <c:v>0.19</c:v>
                </c:pt>
                <c:pt idx="1">
                  <c:v>-5.1999999999999998E-2</c:v>
                </c:pt>
                <c:pt idx="2">
                  <c:v>-9.0705037419660142E-2</c:v>
                </c:pt>
                <c:pt idx="3">
                  <c:v>-8.6086167486762802E-2</c:v>
                </c:pt>
                <c:pt idx="4">
                  <c:v>-7.2881683903701672E-2</c:v>
                </c:pt>
                <c:pt idx="5">
                  <c:v>-4.8467110123127079E-2</c:v>
                </c:pt>
                <c:pt idx="6">
                  <c:v>-4.6456127894246267E-2</c:v>
                </c:pt>
                <c:pt idx="7">
                  <c:v>-1.3767046050421464E-2</c:v>
                </c:pt>
                <c:pt idx="8">
                  <c:v>-2.0321228662919705E-2</c:v>
                </c:pt>
                <c:pt idx="9">
                  <c:v>-2.1460082583969649E-2</c:v>
                </c:pt>
                <c:pt idx="10">
                  <c:v>-2.8525945996750721E-2</c:v>
                </c:pt>
                <c:pt idx="11">
                  <c:v>-4.0069476655735917E-2</c:v>
                </c:pt>
                <c:pt idx="12">
                  <c:v>-5.0000000000000001E-3</c:v>
                </c:pt>
              </c:numCache>
            </c:numRef>
          </c:val>
          <c:smooth val="0"/>
          <c:extLst>
            <c:ext xmlns:c16="http://schemas.microsoft.com/office/drawing/2014/chart" uri="{C3380CC4-5D6E-409C-BE32-E72D297353CC}">
              <c16:uniqueId val="{00000001-BDCD-47DB-A324-B27AC2E1F7FB}"/>
            </c:ext>
          </c:extLst>
        </c:ser>
        <c:dLbls>
          <c:dLblPos val="t"/>
          <c:showLegendKey val="0"/>
          <c:showVal val="1"/>
          <c:showCatName val="0"/>
          <c:showSerName val="0"/>
          <c:showPercent val="0"/>
          <c:showBubbleSize val="0"/>
        </c:dLbls>
        <c:smooth val="0"/>
        <c:axId val="1817503072"/>
        <c:axId val="1817508896"/>
      </c:lineChart>
      <c:catAx>
        <c:axId val="18175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17508896"/>
        <c:crosses val="autoZero"/>
        <c:auto val="1"/>
        <c:lblAlgn val="ctr"/>
        <c:lblOffset val="100"/>
        <c:noMultiLvlLbl val="0"/>
      </c:catAx>
      <c:valAx>
        <c:axId val="181750889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7503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3211178045515402E-3"/>
          <c:y val="0.17980956460783551"/>
          <c:w val="0.89225154250699068"/>
          <c:h val="0.49125349103735266"/>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4-E217-45AB-BE6F-6F449A278408}"/>
              </c:ext>
            </c:extLst>
          </c:dPt>
          <c:dLbls>
            <c:dLbl>
              <c:idx val="0"/>
              <c:layout>
                <c:manualLayout>
                  <c:x val="8.9300954588530917E-3"/>
                  <c:y val="0"/>
                </c:manualLayout>
              </c:layout>
              <c:tx>
                <c:rich>
                  <a:bodyPr/>
                  <a:lstStyle/>
                  <a:p>
                    <a:r>
                      <a:rPr lang="en-US" dirty="0"/>
                      <a:t>$213M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$195M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2.3485609103079176E-3"/>
                  <c:y val="-7.3214424799439206E-4"/>
                </c:manualLayout>
              </c:layout>
              <c:tx>
                <c:rich>
                  <a:bodyPr/>
                  <a:lstStyle/>
                  <a:p>
                    <a:r>
                      <a:rPr lang="en-US" dirty="0"/>
                      <a:t>$184M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dirty="0"/>
                      <a:t>$205M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dirty="0"/>
                      <a:t>$208M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layout>
                <c:manualLayout>
                  <c:x val="2.1251673360106315E-3"/>
                  <c:y val="3.2383285810792676E-17"/>
                </c:manualLayout>
              </c:layout>
              <c:tx>
                <c:rich>
                  <a:bodyPr/>
                  <a:lstStyle/>
                  <a:p>
                    <a:r>
                      <a:rPr lang="en-US" dirty="0"/>
                      <a:t>$190M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$178M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$196M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4.4650267737617131E-3"/>
                  <c:y val="3.6959309781975048E-3"/>
                </c:manualLayout>
              </c:layout>
              <c:tx>
                <c:rich>
                  <a:bodyPr/>
                  <a:lstStyle/>
                  <a:p>
                    <a:r>
                      <a:rPr lang="en-US" dirty="0"/>
                      <a:t>$200M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$184M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$55.1M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$165.0M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dLbl>
              <c:idx val="12"/>
              <c:layout>
                <c:manualLayout>
                  <c:x val="6.3755020080321217E-3"/>
                  <c:y val="-1.11052815669814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dirty="0"/>
                      <a:t>$53.3M</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9385542168674689E-2"/>
                      <c:h val="3.4074851346624697E-2"/>
                    </c:manualLayout>
                  </c15:layout>
                  <c15:showDataLabelsRange val="0"/>
                </c:ext>
                <c:ext xmlns:c16="http://schemas.microsoft.com/office/drawing/2014/chart" uri="{C3380CC4-5D6E-409C-BE32-E72D297353CC}">
                  <c16:uniqueId val="{00000002-6B79-4B11-8D19-2716A7CF9BE3}"/>
                </c:ext>
              </c:extLst>
            </c:dLbl>
            <c:dLbl>
              <c:idx val="13"/>
              <c:layout>
                <c:manualLayout>
                  <c:x val="1.4876171352074967E-2"/>
                  <c:y val="1.1105281566981394E-2"/>
                </c:manualLayout>
              </c:layout>
              <c:tx>
                <c:rich>
                  <a:bodyPr/>
                  <a:lstStyle/>
                  <a:p>
                    <a:r>
                      <a:rPr lang="en-US" dirty="0"/>
                      <a:t>$53.0M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FDD-42BC-88A1-A1B8DF132E8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Sheet1!$B$2:$B$12</c:f>
              <c:numCache>
                <c:formatCode>\$#,##0</c:formatCode>
                <c:ptCount val="11"/>
                <c:pt idx="0">
                  <c:v>212776868.91812888</c:v>
                </c:pt>
                <c:pt idx="1">
                  <c:v>194630627.60716438</c:v>
                </c:pt>
                <c:pt idx="2">
                  <c:v>183975303.85098693</c:v>
                </c:pt>
                <c:pt idx="3">
                  <c:v>204856672.61698312</c:v>
                </c:pt>
                <c:pt idx="4">
                  <c:v>207567422.64612374</c:v>
                </c:pt>
                <c:pt idx="5">
                  <c:v>190043966.99370953</c:v>
                </c:pt>
                <c:pt idx="6">
                  <c:v>178362935.59565935</c:v>
                </c:pt>
                <c:pt idx="7">
                  <c:v>195545725.93367276</c:v>
                </c:pt>
                <c:pt idx="8">
                  <c:v>199820665.05188328</c:v>
                </c:pt>
                <c:pt idx="9">
                  <c:v>183560054.93955785</c:v>
                </c:pt>
                <c:pt idx="10">
                  <c:v>55056474.289603002</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497953813851907E-2"/>
                  <c:y val="1.115707853255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7-45AB-BE6F-6F449A278408}"/>
                </c:ext>
              </c:extLst>
            </c:dLbl>
            <c:dLbl>
              <c:idx val="1"/>
              <c:layout>
                <c:manualLayout>
                  <c:x val="-6.3965290776411637E-2"/>
                  <c:y val="3.32257174698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5.224700771644223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5.0204513141296536E-2"/>
                  <c:y val="-4.785008348199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41265005644E-2"/>
                  <c:y val="-3.67405339931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1017565040715432E-2"/>
                  <c:y val="-3.68909940335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17-45AB-BE6F-6F449A278408}"/>
                </c:ext>
              </c:extLst>
            </c:dLbl>
            <c:dLbl>
              <c:idx val="7"/>
              <c:layout>
                <c:manualLayout>
                  <c:x val="-4.8962349397590359E-2"/>
                  <c:y val="-4.89468472177405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388219544847E-2"/>
                  <c:y val="-2.8255508919202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dLbl>
              <c:idx val="9"/>
              <c:layout>
                <c:manualLayout>
                  <c:x val="-4.561479250334672E-2"/>
                  <c:y val="-4.59295208114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8-478A-AB4C-31A22EEB1D1B}"/>
                </c:ext>
              </c:extLst>
            </c:dLbl>
            <c:dLbl>
              <c:idx val="10"/>
              <c:layout>
                <c:manualLayout>
                  <c:x val="-3.6761378848728404E-2"/>
                  <c:y val="-3.852745715285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1-468F-B323-5E0569A16A12}"/>
                </c:ext>
              </c:extLst>
            </c:dLbl>
            <c:dLbl>
              <c:idx val="11"/>
              <c:layout>
                <c:manualLayout>
                  <c:x val="-3.9528781793842192E-2"/>
                  <c:y val="-3.1121021336131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F-43C6-B21D-33680BBF4B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22</c:v>
                </c:pt>
                <c:pt idx="1">
                  <c:v>Q2 22</c:v>
                </c:pt>
                <c:pt idx="2">
                  <c:v>Q3 22</c:v>
                </c:pt>
                <c:pt idx="3">
                  <c:v>Q4 22</c:v>
                </c:pt>
                <c:pt idx="4">
                  <c:v>Q1 23</c:v>
                </c:pt>
                <c:pt idx="5">
                  <c:v>Q2 23</c:v>
                </c:pt>
                <c:pt idx="6">
                  <c:v>Q3 23</c:v>
                </c:pt>
                <c:pt idx="7">
                  <c:v>Q4 23</c:v>
                </c:pt>
                <c:pt idx="8">
                  <c:v>Q1 24</c:v>
                </c:pt>
                <c:pt idx="9">
                  <c:v>Q2 24</c:v>
                </c:pt>
                <c:pt idx="10">
                  <c:v>4 w.e. 9/8/24</c:v>
                </c:pt>
              </c:strCache>
            </c:strRef>
          </c:cat>
          <c:val>
            <c:numRef>
              <c:f>Sheet1!$C$2:$C$12</c:f>
              <c:numCache>
                <c:formatCode>0.0%</c:formatCode>
                <c:ptCount val="11"/>
                <c:pt idx="0">
                  <c:v>-6.3389429810007752E-2</c:v>
                </c:pt>
                <c:pt idx="1">
                  <c:v>-2.4550996435753765E-2</c:v>
                </c:pt>
                <c:pt idx="2">
                  <c:v>-2.4756892627629947E-2</c:v>
                </c:pt>
                <c:pt idx="3">
                  <c:v>-1.2929907448782243E-2</c:v>
                </c:pt>
                <c:pt idx="4">
                  <c:v>-2.4483141887051928E-2</c:v>
                </c:pt>
                <c:pt idx="5">
                  <c:v>-2.3565975560189703E-2</c:v>
                </c:pt>
                <c:pt idx="6">
                  <c:v>-3.0506095860960716E-2</c:v>
                </c:pt>
                <c:pt idx="7">
                  <c:v>-4.5451029563087823E-2</c:v>
                </c:pt>
                <c:pt idx="8">
                  <c:v>-3.7321644675656553E-2</c:v>
                </c:pt>
                <c:pt idx="9">
                  <c:v>-3.4117957842703925E-2</c:v>
                </c:pt>
                <c:pt idx="10">
                  <c:v>-3.0000000000000001E-3</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max"/>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9/23/2024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9/23/2024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318234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22296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28774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7033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24</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6</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9/23/2024</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9/23/2024</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9/23/2024</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3134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246439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364441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370013"/>
            <a:ext cx="3867150" cy="326231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23-9-2024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0374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nl-NL"/>
              <a:t>Klik om de stijl te bewerken</a:t>
            </a:r>
          </a:p>
        </p:txBody>
      </p:sp>
      <p:sp>
        <p:nvSpPr>
          <p:cNvPr id="3" name="Tijdelijke aanduiding voor tekst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0238" y="1879600"/>
            <a:ext cx="3868737"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29150" y="1879600"/>
            <a:ext cx="3887788" cy="27622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17C1AFE-B865-4966-BE0C-ABEE545ACED4}" type="datetimeFigureOut">
              <a:rPr lang="nl-NL" smtClean="0"/>
              <a:t>23-9-2024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286130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17C1AFE-B865-4966-BE0C-ABEE545ACED4}" type="datetimeFigureOut">
              <a:rPr lang="nl-NL" smtClean="0"/>
              <a:t>23-9-2024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395906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7C1AFE-B865-4966-BE0C-ABEE545ACED4}" type="datetimeFigureOut">
              <a:rPr lang="nl-NL" smtClean="0"/>
              <a:t>23-9-2024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2294758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23-9-2024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357309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9/23/2024</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17C1AFE-B865-4966-BE0C-ABEE545ACED4}" type="datetimeFigureOut">
              <a:rPr lang="nl-NL" smtClean="0"/>
              <a:t>23-9-2024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47107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966263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274638"/>
            <a:ext cx="1971675" cy="4357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274638"/>
            <a:ext cx="5762625" cy="435768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17C1AFE-B865-4966-BE0C-ABEE545ACED4}" type="datetimeFigureOut">
              <a:rPr lang="nl-NL" smtClean="0"/>
              <a:t>23-9-2024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3BD1EA-4D2B-4B93-AEEB-49C8AB6027EE}" type="slidenum">
              <a:rPr lang="nl-NL" smtClean="0"/>
              <a:t>‹#›</a:t>
            </a:fld>
            <a:endParaRPr lang="nl-NL"/>
          </a:p>
        </p:txBody>
      </p:sp>
    </p:spTree>
    <p:extLst>
      <p:ext uri="{BB962C8B-B14F-4D97-AF65-F5344CB8AC3E}">
        <p14:creationId xmlns:p14="http://schemas.microsoft.com/office/powerpoint/2010/main" val="19552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9/23/2024</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9/23/2024</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9/23/2024</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9/23/2024</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9/23/2024</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9/23/2024</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9/23/2024</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9/23/2024</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17C1AFE-B865-4966-BE0C-ABEE545ACED4}" type="datetimeFigureOut">
              <a:rPr lang="nl-NL" smtClean="0"/>
              <a:t>23-9-2024</a:t>
            </a:fld>
            <a:endParaRPr lang="nl-NL"/>
          </a:p>
        </p:txBody>
      </p:sp>
      <p:sp>
        <p:nvSpPr>
          <p:cNvPr id="5" name="Tijdelijke aanduiding voor voettekst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3BD1EA-4D2B-4B93-AEEB-49C8AB6027EE}" type="slidenum">
              <a:rPr lang="nl-NL" smtClean="0"/>
              <a:t>‹#›</a:t>
            </a:fld>
            <a:endParaRPr lang="nl-NL"/>
          </a:p>
        </p:txBody>
      </p:sp>
    </p:spTree>
    <p:extLst>
      <p:ext uri="{BB962C8B-B14F-4D97-AF65-F5344CB8AC3E}">
        <p14:creationId xmlns:p14="http://schemas.microsoft.com/office/powerpoint/2010/main" val="30921818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269" y="915566"/>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
        <p:nvSpPr>
          <p:cNvPr id="8" name="TextBox 7">
            <a:extLst>
              <a:ext uri="{FF2B5EF4-FFF2-40B4-BE49-F238E27FC236}">
                <a16:creationId xmlns:a16="http://schemas.microsoft.com/office/drawing/2014/main" id="{A2944D9D-0C06-4DC8-9B60-7021766ADF30}"/>
              </a:ext>
            </a:extLst>
          </p:cNvPr>
          <p:cNvSpPr txBox="1"/>
          <p:nvPr/>
        </p:nvSpPr>
        <p:spPr>
          <a:xfrm>
            <a:off x="364269" y="3651870"/>
            <a:ext cx="2992166"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September 8, 2024</a:t>
            </a:r>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Prices have been rising over the past few months, matching their highest point </a:t>
            </a:r>
            <a:br>
              <a:rPr lang="en-US" sz="2000" dirty="0">
                <a:solidFill>
                  <a:schemeClr val="tx1">
                    <a:lumMod val="65000"/>
                    <a:lumOff val="35000"/>
                  </a:schemeClr>
                </a:solidFill>
              </a:rPr>
            </a:br>
            <a:r>
              <a:rPr lang="en-US" sz="2000" dirty="0">
                <a:solidFill>
                  <a:schemeClr val="tx1">
                    <a:lumMod val="65000"/>
                    <a:lumOff val="35000"/>
                  </a:schemeClr>
                </a:solidFill>
              </a:rPr>
              <a:t>during the fourth quarter of 2022</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10</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3857710848"/>
              </p:ext>
            </p:extLst>
          </p:nvPr>
        </p:nvGraphicFramePr>
        <p:xfrm>
          <a:off x="395536" y="1179011"/>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541354"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9/8/2024</a:t>
            </a:r>
          </a:p>
        </p:txBody>
      </p:sp>
    </p:spTree>
    <p:extLst>
      <p:ext uri="{BB962C8B-B14F-4D97-AF65-F5344CB8AC3E}">
        <p14:creationId xmlns:p14="http://schemas.microsoft.com/office/powerpoint/2010/main" val="46037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11</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433835001"/>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w.e.9/8/2024</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 3YA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$3.02</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+1.3%</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+10.1%</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$2.64</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+0.8%</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+8.8%</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$3.36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+1.4%</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+8.9%</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$5.70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+4.8%</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+22.9%</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33456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a:t>
            </a:r>
            <a:r>
              <a:rPr lang="en-US" sz="1000" dirty="0" err="1">
                <a:solidFill>
                  <a:schemeClr val="tx1">
                    <a:lumMod val="50000"/>
                    <a:lumOff val="50000"/>
                  </a:schemeClr>
                </a:solidFill>
              </a:rPr>
              <a:t>w.e</a:t>
            </a:r>
            <a:r>
              <a:rPr lang="en-US" sz="1000" dirty="0">
                <a:solidFill>
                  <a:schemeClr val="tx1">
                    <a:lumMod val="50000"/>
                    <a:lumOff val="50000"/>
                  </a:schemeClr>
                </a:solidFill>
              </a:rPr>
              <a:t>. 9/8/2024</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7303602"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lion’s mane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9614138"/>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9/8/2024</a:t>
                      </a:r>
                    </a:p>
                  </a:txBody>
                  <a:tcPr>
                    <a:solidFill>
                      <a:schemeClr val="accent1"/>
                    </a:solidFill>
                  </a:tcPr>
                </a:tc>
                <a:tc>
                  <a:txBody>
                    <a:bodyPr/>
                    <a:lstStyle/>
                    <a:p>
                      <a:pPr algn="r"/>
                      <a:r>
                        <a:rPr lang="en-US" sz="1200" b="1" dirty="0">
                          <a:solidFill>
                            <a:schemeClr val="bg1"/>
                          </a:solidFill>
                          <a:latin typeface="+mn-lt"/>
                        </a:rPr>
                        <a:t>Price per volume</a:t>
                      </a:r>
                    </a:p>
                  </a:txBody>
                  <a:tcPr>
                    <a:solidFill>
                      <a:schemeClr val="accent1"/>
                    </a:solidFill>
                  </a:tcPr>
                </a:tc>
                <a:tc>
                  <a:txBody>
                    <a:bodyPr/>
                    <a:lstStyle/>
                    <a:p>
                      <a:pPr algn="r"/>
                      <a:r>
                        <a:rPr lang="en-US" sz="1200" b="1" dirty="0">
                          <a:solidFill>
                            <a:schemeClr val="bg1"/>
                          </a:solidFill>
                        </a:rPr>
                        <a:t>% change vs. YA</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 3YA</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$4.56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+0.5%</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+9.2%</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$4.00</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+0.2%</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+9.6%</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$4.86</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+0.2%</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+5.6%</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$14.27</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+1.9%</a:t>
                      </a:r>
                    </a:p>
                  </a:txBody>
                  <a:tcPr marL="7620" marR="7620" marT="7620" marB="0" anchor="ct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+12.0%</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Dollar and volume sales are starting to level off, driven by 24-ounce packages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a:t>
            </a:r>
            <a:r>
              <a:rPr lang="en-US" dirty="0" err="1"/>
              <a:t>w.e</a:t>
            </a:r>
            <a:r>
              <a:rPr lang="en-US" dirty="0"/>
              <a:t>. 9/8/2024 dollars</a:t>
            </a:r>
          </a:p>
          <a:p>
            <a:pPr>
              <a:buNone/>
            </a:pPr>
            <a:r>
              <a:rPr lang="en-US" sz="4400" b="1" dirty="0">
                <a:solidFill>
                  <a:schemeClr val="accent2"/>
                </a:solidFill>
              </a:rPr>
              <a:t>$109.9M</a:t>
            </a:r>
          </a:p>
          <a:p>
            <a:pPr>
              <a:buNone/>
            </a:pPr>
            <a:endParaRPr lang="en-US" dirty="0"/>
          </a:p>
          <a:p>
            <a:pPr>
              <a:buNone/>
            </a:pPr>
            <a:r>
              <a:rPr lang="en-US" dirty="0"/>
              <a:t>volume (lbs)</a:t>
            </a:r>
          </a:p>
          <a:p>
            <a:pPr>
              <a:buNone/>
            </a:pPr>
            <a:r>
              <a:rPr lang="en-US" sz="4000" b="1" dirty="0">
                <a:solidFill>
                  <a:schemeClr val="accent2"/>
                </a:solidFill>
              </a:rPr>
              <a:t>24.1M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12</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-0.0%</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-1.4%</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-0.5%</a:t>
            </a:r>
          </a:p>
        </p:txBody>
      </p:sp>
      <p:sp>
        <p:nvSpPr>
          <p:cNvPr id="5" name="TextBox 4">
            <a:extLst>
              <a:ext uri="{FF2B5EF4-FFF2-40B4-BE49-F238E27FC236}">
                <a16:creationId xmlns:a16="http://schemas.microsoft.com/office/drawing/2014/main" id="{2BBC3DA0-1284-4D58-B7D4-4ED401685F3F}"/>
              </a:ext>
            </a:extLst>
          </p:cNvPr>
          <p:cNvSpPr txBox="1"/>
          <p:nvPr/>
        </p:nvSpPr>
        <p:spPr>
          <a:xfrm>
            <a:off x="3091129" y="3518120"/>
            <a:ext cx="1614032" cy="830997"/>
          </a:xfrm>
          <a:prstGeom prst="rect">
            <a:avLst/>
          </a:prstGeom>
          <a:noFill/>
        </p:spPr>
        <p:txBody>
          <a:bodyPr wrap="none" rtlCol="0">
            <a:spAutoFit/>
          </a:bodyPr>
          <a:lstStyle/>
          <a:p>
            <a:pPr algn="ctr"/>
            <a:r>
              <a:rPr lang="en-US" sz="2400" b="1" dirty="0">
                <a:solidFill>
                  <a:schemeClr val="accent4"/>
                </a:solidFill>
              </a:rPr>
              <a:t>-2.5% </a:t>
            </a:r>
            <a:r>
              <a:rPr lang="en-US" dirty="0">
                <a:solidFill>
                  <a:schemeClr val="accent4"/>
                </a:solidFill>
              </a:rPr>
              <a:t>vs. 2YA</a:t>
            </a:r>
          </a:p>
          <a:p>
            <a:pPr algn="ctr"/>
            <a:r>
              <a:rPr lang="en-US" sz="2400" b="1" dirty="0">
                <a:solidFill>
                  <a:schemeClr val="accent4"/>
                </a:solidFill>
              </a:rPr>
              <a:t>-2.7% </a:t>
            </a:r>
            <a:r>
              <a:rPr lang="en-US" dirty="0">
                <a:solidFill>
                  <a:schemeClr val="accent4"/>
                </a:solidFill>
              </a:rPr>
              <a:t>vs. 3YA</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084814" y="3528253"/>
            <a:ext cx="1769523" cy="830997"/>
          </a:xfrm>
          <a:prstGeom prst="rect">
            <a:avLst/>
          </a:prstGeom>
          <a:noFill/>
        </p:spPr>
        <p:txBody>
          <a:bodyPr wrap="none" rtlCol="0">
            <a:spAutoFit/>
          </a:bodyPr>
          <a:lstStyle/>
          <a:p>
            <a:pPr algn="ctr"/>
            <a:r>
              <a:rPr lang="en-US" sz="2400" b="1" dirty="0">
                <a:solidFill>
                  <a:schemeClr val="accent4"/>
                </a:solidFill>
              </a:rPr>
              <a:t>-4.0% </a:t>
            </a:r>
            <a:r>
              <a:rPr lang="en-US" dirty="0">
                <a:solidFill>
                  <a:schemeClr val="accent4"/>
                </a:solidFill>
              </a:rPr>
              <a:t>vs. 2YA</a:t>
            </a:r>
          </a:p>
          <a:p>
            <a:pPr algn="ctr"/>
            <a:r>
              <a:rPr lang="en-US" sz="2400" b="1" dirty="0">
                <a:solidFill>
                  <a:schemeClr val="accent4"/>
                </a:solidFill>
              </a:rPr>
              <a:t>-11.7% </a:t>
            </a:r>
            <a:r>
              <a:rPr lang="en-US" dirty="0">
                <a:solidFill>
                  <a:schemeClr val="accent4"/>
                </a:solidFill>
              </a:rPr>
              <a:t>vs. 3YA</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01039" y="3526904"/>
            <a:ext cx="1769523" cy="830997"/>
          </a:xfrm>
          <a:prstGeom prst="rect">
            <a:avLst/>
          </a:prstGeom>
          <a:noFill/>
        </p:spPr>
        <p:txBody>
          <a:bodyPr wrap="none" rtlCol="0">
            <a:spAutoFit/>
          </a:bodyPr>
          <a:lstStyle/>
          <a:p>
            <a:pPr algn="ctr"/>
            <a:r>
              <a:rPr lang="en-US" sz="2400" b="1" dirty="0">
                <a:solidFill>
                  <a:schemeClr val="accent4"/>
                </a:solidFill>
              </a:rPr>
              <a:t>-3.1% </a:t>
            </a:r>
            <a:r>
              <a:rPr lang="en-US" dirty="0">
                <a:solidFill>
                  <a:schemeClr val="accent4"/>
                </a:solidFill>
              </a:rPr>
              <a:t>vs. 2YA</a:t>
            </a:r>
          </a:p>
          <a:p>
            <a:pPr algn="ctr"/>
            <a:r>
              <a:rPr lang="en-US" sz="2400" b="1" dirty="0">
                <a:solidFill>
                  <a:schemeClr val="accent4"/>
                </a:solidFill>
              </a:rPr>
              <a:t>-10.9% </a:t>
            </a:r>
            <a:r>
              <a:rPr lang="en-US" dirty="0">
                <a:solidFill>
                  <a:schemeClr val="accent4"/>
                </a:solidFill>
              </a:rPr>
              <a:t>vs. 3YA</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82668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9/8/2024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82745" y="247348"/>
            <a:ext cx="8779858" cy="493564"/>
          </a:xfrm>
          <a:noFill/>
        </p:spPr>
        <p:txBody>
          <a:bodyPr>
            <a:noAutofit/>
          </a:bodyPr>
          <a:lstStyle/>
          <a:p>
            <a:r>
              <a:rPr lang="en-US" sz="2800" dirty="0"/>
              <a:t>Vegetables and mushroom pound sales vs. YA </a:t>
            </a:r>
            <a:br>
              <a:rPr lang="en-US" sz="2800" dirty="0"/>
            </a:br>
            <a:r>
              <a:rPr lang="en-US" sz="1600" dirty="0">
                <a:solidFill>
                  <a:schemeClr val="tx1">
                    <a:lumMod val="65000"/>
                    <a:lumOff val="35000"/>
                  </a:schemeClr>
                </a:solidFill>
              </a:rPr>
              <a:t>Vegetables continue to have a strong 2024 with improving volume numbers for mushrooms</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56860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2020 -</a:t>
            </a:r>
            <a:r>
              <a:rPr lang="en-US" sz="1000" dirty="0" err="1">
                <a:solidFill>
                  <a:schemeClr val="tx1">
                    <a:lumMod val="50000"/>
                    <a:lumOff val="50000"/>
                  </a:schemeClr>
                </a:solidFill>
              </a:rPr>
              <a:t>w.e</a:t>
            </a:r>
            <a:r>
              <a:rPr lang="en-US" sz="1000" dirty="0">
                <a:solidFill>
                  <a:schemeClr val="tx1">
                    <a:lumMod val="50000"/>
                    <a:lumOff val="50000"/>
                  </a:schemeClr>
                </a:solidFill>
              </a:rPr>
              <a:t>. 9/8/2024</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897282324"/>
              </p:ext>
            </p:extLst>
          </p:nvPr>
        </p:nvGraphicFramePr>
        <p:xfrm>
          <a:off x="395536" y="987574"/>
          <a:ext cx="8119814" cy="3644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a:bodyPr>
          <a:lstStyle/>
          <a:p>
            <a:r>
              <a:rPr lang="en-US" dirty="0">
                <a:solidFill>
                  <a:schemeClr val="tx1"/>
                </a:solidFill>
              </a:rPr>
              <a:t>Share of dollars sold on merchandising</a:t>
            </a:r>
            <a:br>
              <a:rPr lang="en-US" dirty="0">
                <a:solidFill>
                  <a:schemeClr val="tx1"/>
                </a:solidFill>
              </a:rPr>
            </a:br>
            <a:r>
              <a:rPr lang="en-US" sz="2200" dirty="0">
                <a:solidFill>
                  <a:schemeClr val="tx1">
                    <a:lumMod val="50000"/>
                    <a:lumOff val="50000"/>
                  </a:schemeClr>
                </a:solidFill>
              </a:rPr>
              <a:t>Promotional levels increased during the past four weeks and year</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3586238"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latest 4 </a:t>
            </a:r>
            <a:r>
              <a:rPr lang="en-US" sz="1000" dirty="0" err="1">
                <a:solidFill>
                  <a:schemeClr val="tx1">
                    <a:lumMod val="50000"/>
                    <a:lumOff val="50000"/>
                  </a:schemeClr>
                </a:solidFill>
              </a:rPr>
              <a:t>w.e</a:t>
            </a:r>
            <a:r>
              <a:rPr lang="en-US" sz="1000" dirty="0">
                <a:solidFill>
                  <a:schemeClr val="tx1">
                    <a:lumMod val="50000"/>
                    <a:lumOff val="50000"/>
                  </a:schemeClr>
                </a:solidFill>
              </a:rPr>
              <a:t>. 9/8/2024</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2901635319"/>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9/8/2024</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9/8/2024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B w="12700" cmpd="sng">
                      <a:noFill/>
                    </a:lnB>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YA</a:t>
                      </a:r>
                    </a:p>
                  </a:txBody>
                  <a:tcPr marL="68580" marR="68580" marT="0" marB="0">
                    <a:lnB w="12700" cmpd="sng">
                      <a:noFill/>
                    </a:lnB>
                  </a:tcPr>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8000314" cy="720518"/>
          </a:xfrm>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In dollars, the Northeast is an above-average seller and had better-than-average growth</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15</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45919049"/>
              </p:ext>
            </p:extLst>
          </p:nvPr>
        </p:nvGraphicFramePr>
        <p:xfrm>
          <a:off x="4804190" y="1468801"/>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L-52 w.e. 9/8/2024</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100.0%</a:t>
                      </a:r>
                    </a:p>
                  </a:txBody>
                  <a:tcPr marL="7620" marR="7620" marT="7620" marB="0" anchor="b"/>
                </a:tc>
                <a:tc>
                  <a:txBody>
                    <a:bodyPr/>
                    <a:lstStyle/>
                    <a:p>
                      <a:pPr algn="r" fontAlgn="b"/>
                      <a:r>
                        <a:rPr lang="en-US" sz="1200" b="0" i="0" u="none" strike="noStrike" dirty="0">
                          <a:solidFill>
                            <a:srgbClr val="000000"/>
                          </a:solidFill>
                          <a:effectLst/>
                          <a:latin typeface="+mn-lt"/>
                        </a:rPr>
                        <a:t>100.0%</a:t>
                      </a:r>
                    </a:p>
                  </a:txBody>
                  <a:tcPr marL="7620" marR="7620" marT="7620" marB="0" anchor="b"/>
                </a:tc>
                <a:tc>
                  <a:txBody>
                    <a:bodyPr/>
                    <a:lstStyle/>
                    <a:p>
                      <a:pPr algn="r" fontAlgn="ctr"/>
                      <a:r>
                        <a:rPr lang="en-US" sz="1200" b="0" i="0" u="none" strike="noStrike" dirty="0">
                          <a:solidFill>
                            <a:srgbClr val="000000"/>
                          </a:solidFill>
                          <a:effectLst/>
                          <a:latin typeface="+mn-lt"/>
                        </a:rPr>
                        <a:t>-2.3%</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12.1%</a:t>
                      </a:r>
                      <a:endParaRPr lang="en-US" sz="1200" b="0" i="0" u="none" strike="noStrike" dirty="0">
                        <a:solidFill>
                          <a:srgbClr val="000000"/>
                        </a:solidFill>
                        <a:effectLst/>
                        <a:latin typeface="+mn-lt"/>
                      </a:endParaRP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14.0%</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-3.6%</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13.3%</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15.0%</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-2.5%</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13.0%</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11.4%</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-2.0%</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dirty="0">
                          <a:solidFill>
                            <a:schemeClr val="tx1">
                              <a:lumMod val="50000"/>
                            </a:schemeClr>
                          </a:solidFill>
                          <a:effectLst/>
                          <a:latin typeface="+mn-lt"/>
                        </a:rPr>
                        <a:t>    Northeast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17.6%</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17.6%</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6.6%</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6.5%</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-2.2%</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8.9%</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6.8%</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-4.3%</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15.4%</a:t>
                      </a:r>
                    </a:p>
                  </a:txBody>
                  <a:tcPr marL="7620" marR="7620" marT="7620" marB="0" anchor="b">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13.4%</a:t>
                      </a:r>
                    </a:p>
                  </a:txBody>
                  <a:tcPr marL="7620" marR="7620" marT="7620" marB="0" anchor="b">
                    <a:solidFill>
                      <a:schemeClr val="bg1"/>
                    </a:solidFill>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13.1%</a:t>
                      </a:r>
                    </a:p>
                  </a:txBody>
                  <a:tcPr marL="7620" marR="7620" marT="7620" marB="0" anchor="b"/>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15.4%</a:t>
                      </a:r>
                    </a:p>
                  </a:txBody>
                  <a:tcPr marL="7620" marR="7620" marT="7620" marB="0" anchor="b"/>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-2.1%</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344217"/>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131590"/>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653612"/>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599641"/>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364636"/>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4108433"/>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426104"/>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998902"/>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666244"/>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813622"/>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778560"/>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L52 </a:t>
            </a:r>
            <a:r>
              <a:rPr lang="en-US" sz="1000" dirty="0" err="1">
                <a:solidFill>
                  <a:schemeClr val="tx1">
                    <a:lumMod val="50000"/>
                    <a:lumOff val="50000"/>
                  </a:schemeClr>
                </a:solidFill>
              </a:rPr>
              <a:t>w.e</a:t>
            </a:r>
            <a:r>
              <a:rPr lang="en-US" sz="1000" dirty="0">
                <a:solidFill>
                  <a:schemeClr val="tx1">
                    <a:lumMod val="50000"/>
                    <a:lumOff val="50000"/>
                  </a:schemeClr>
                </a:solidFill>
              </a:rPr>
              <a:t>. 9/8/2024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784440"/>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186067"/>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90" name="Isosceles Triangle 5">
            <a:extLst>
              <a:ext uri="{FF2B5EF4-FFF2-40B4-BE49-F238E27FC236}">
                <a16:creationId xmlns:a16="http://schemas.microsoft.com/office/drawing/2014/main" id="{B8D9407D-4E2E-B97D-220B-F6B6F131D670}"/>
              </a:ext>
            </a:extLst>
          </p:cNvPr>
          <p:cNvSpPr/>
          <p:nvPr/>
        </p:nvSpPr>
        <p:spPr>
          <a:xfrm>
            <a:off x="7109290" y="2412344"/>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8" name="Isosceles Triangle 9">
            <a:extLst>
              <a:ext uri="{FF2B5EF4-FFF2-40B4-BE49-F238E27FC236}">
                <a16:creationId xmlns:a16="http://schemas.microsoft.com/office/drawing/2014/main" id="{52551D85-87FF-AF2C-323E-2862F2E65B4F}"/>
              </a:ext>
            </a:extLst>
          </p:cNvPr>
          <p:cNvSpPr/>
          <p:nvPr/>
        </p:nvSpPr>
        <p:spPr>
          <a:xfrm>
            <a:off x="8244408" y="285978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 name="Isosceles Triangle 9">
            <a:extLst>
              <a:ext uri="{FF2B5EF4-FFF2-40B4-BE49-F238E27FC236}">
                <a16:creationId xmlns:a16="http://schemas.microsoft.com/office/drawing/2014/main" id="{A30469E7-E004-CD65-3172-AD2FB0F704EC}"/>
              </a:ext>
            </a:extLst>
          </p:cNvPr>
          <p:cNvSpPr/>
          <p:nvPr/>
        </p:nvSpPr>
        <p:spPr>
          <a:xfrm>
            <a:off x="8260275" y="3541520"/>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Isosceles Triangle 9">
            <a:extLst>
              <a:ext uri="{FF2B5EF4-FFF2-40B4-BE49-F238E27FC236}">
                <a16:creationId xmlns:a16="http://schemas.microsoft.com/office/drawing/2014/main" id="{52551D85-87FF-AF2C-323E-2862F2E65B4F}"/>
              </a:ext>
            </a:extLst>
          </p:cNvPr>
          <p:cNvSpPr/>
          <p:nvPr/>
        </p:nvSpPr>
        <p:spPr>
          <a:xfrm>
            <a:off x="8244408" y="2643758"/>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1446940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71181" y="277152"/>
            <a:ext cx="8089251" cy="720518"/>
          </a:xfrm>
        </p:spPr>
        <p:txBody>
          <a:bodyPr>
            <a:noAutofit/>
          </a:bodyPr>
          <a:lstStyle/>
          <a:p>
            <a:r>
              <a:rPr lang="en-US" sz="2800" dirty="0"/>
              <a:t>Performance summary whites, browns and specialty</a:t>
            </a:r>
            <a:br>
              <a:rPr lang="en-US" sz="2800" dirty="0"/>
            </a:br>
            <a:r>
              <a:rPr lang="en-US" sz="1800" dirty="0" err="1">
                <a:solidFill>
                  <a:schemeClr val="tx1">
                    <a:lumMod val="65000"/>
                    <a:lumOff val="35000"/>
                  </a:schemeClr>
                </a:solidFill>
              </a:rPr>
              <a:t>Crimini</a:t>
            </a:r>
            <a:r>
              <a:rPr lang="en-US" sz="1800" dirty="0">
                <a:solidFill>
                  <a:schemeClr val="tx1">
                    <a:lumMod val="65000"/>
                    <a:lumOff val="35000"/>
                  </a:schemeClr>
                </a:solidFill>
              </a:rPr>
              <a:t> and specialty mushrooms had the strongest performance in the short and longer term</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16</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82668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9/8/2024</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3579714103"/>
              </p:ext>
            </p:extLst>
          </p:nvPr>
        </p:nvGraphicFramePr>
        <p:xfrm>
          <a:off x="457305" y="1563638"/>
          <a:ext cx="8192928" cy="2100968"/>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832485">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9/8/2024</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3YA</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$109.9M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24.1M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-10.9%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4522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White mushrooms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$55.1M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13.8M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31391532"/>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Crimini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$38.6M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8.2M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Portabella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$9.3M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1.6M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-29.2%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$6.9M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+15.7%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0.5M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0500"/>
            <a:ext cx="8496944" cy="720518"/>
          </a:xfrm>
        </p:spPr>
        <p:txBody>
          <a:bodyPr>
            <a:normAutofit/>
          </a:bodyPr>
          <a:lstStyle/>
          <a:p>
            <a:r>
              <a:rPr lang="en-US" dirty="0"/>
              <a:t>White button mushrooms dollar performance</a:t>
            </a:r>
          </a:p>
        </p:txBody>
      </p:sp>
      <p:sp>
        <p:nvSpPr>
          <p:cNvPr id="4" name="Slide Number Placeholder 3"/>
          <p:cNvSpPr>
            <a:spLocks noGrp="1"/>
          </p:cNvSpPr>
          <p:nvPr>
            <p:ph type="sldNum" sz="quarter" idx="12"/>
          </p:nvPr>
        </p:nvSpPr>
        <p:spPr>
          <a:xfrm>
            <a:off x="7020272" y="4674607"/>
            <a:ext cx="2057400" cy="273844"/>
          </a:xfrm>
        </p:spPr>
        <p:txBody>
          <a:bodyPr/>
          <a:lstStyle/>
          <a:p>
            <a:fld id="{15968CAF-9A7F-4DE6-B563-4B7FA3F8234B}" type="slidenum">
              <a:rPr lang="en-US" smtClean="0"/>
              <a:pPr/>
              <a:t>17</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9/8/2024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830709996"/>
              </p:ext>
            </p:extLst>
          </p:nvPr>
        </p:nvGraphicFramePr>
        <p:xfrm>
          <a:off x="2771800" y="1025207"/>
          <a:ext cx="5976000" cy="359492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251520" y="1013078"/>
            <a:ext cx="3322712" cy="3607049"/>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50"/>
              </a:spcBef>
              <a:buClr>
                <a:schemeClr val="accent1"/>
              </a:buClr>
              <a:buSzPct val="80000"/>
              <a:buFont typeface="Wingdings" panose="05000000000000000000" pitchFamily="2" charset="2"/>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57150" indent="-22225">
              <a:buFont typeface="Wingdings" panose="05000000000000000000" pitchFamily="2" charset="2"/>
              <a:buNone/>
            </a:pPr>
            <a:r>
              <a:rPr lang="en-US" sz="2100" dirty="0"/>
              <a:t>Dollars L-52 </a:t>
            </a:r>
            <a:br>
              <a:rPr lang="en-US" sz="2100" dirty="0"/>
            </a:br>
            <a:r>
              <a:rPr lang="en-US" sz="2100" dirty="0"/>
              <a:t>w.e. 9/8/2024</a:t>
            </a:r>
          </a:p>
          <a:p>
            <a:pPr>
              <a:buFont typeface="Wingdings" panose="05000000000000000000" pitchFamily="2" charset="2"/>
              <a:buNone/>
            </a:pPr>
            <a:r>
              <a:rPr lang="en-US" sz="4400" b="1" dirty="0">
                <a:solidFill>
                  <a:schemeClr val="accent2"/>
                </a:solidFill>
              </a:rPr>
              <a:t>$755.6M</a:t>
            </a:r>
          </a:p>
          <a:p>
            <a:pPr>
              <a:buFont typeface="Wingdings" panose="05000000000000000000" pitchFamily="2" charset="2"/>
              <a:buNone/>
            </a:pPr>
            <a:r>
              <a:rPr lang="en-US" sz="2100" dirty="0"/>
              <a:t>-3.4% vs. YA</a:t>
            </a:r>
          </a:p>
          <a:p>
            <a:pPr>
              <a:buFont typeface="Wingdings" panose="05000000000000000000" pitchFamily="2" charset="2"/>
              <a:buNone/>
            </a:pPr>
            <a:endParaRPr lang="en-US" dirty="0"/>
          </a:p>
          <a:p>
            <a:pPr>
              <a:buFont typeface="Wingdings" panose="05000000000000000000" pitchFamily="2" charset="2"/>
              <a:buNone/>
            </a:pPr>
            <a:r>
              <a:rPr lang="en-US" sz="2100" dirty="0"/>
              <a:t>Average price/unit</a:t>
            </a:r>
          </a:p>
          <a:p>
            <a:pPr>
              <a:buFont typeface="Wingdings" panose="05000000000000000000" pitchFamily="2" charset="2"/>
              <a:buNone/>
            </a:pPr>
            <a:r>
              <a:rPr lang="en-US" sz="4000" b="1" dirty="0">
                <a:solidFill>
                  <a:schemeClr val="accent2"/>
                </a:solidFill>
              </a:rPr>
              <a:t>$2.67</a:t>
            </a:r>
          </a:p>
          <a:p>
            <a:pPr>
              <a:buFont typeface="Wingdings" panose="05000000000000000000" pitchFamily="2" charset="2"/>
              <a:buNone/>
            </a:pPr>
            <a:r>
              <a:rPr lang="en-US" sz="2100" dirty="0"/>
              <a:t>+0.9% vs. YA</a:t>
            </a:r>
          </a:p>
        </p:txBody>
      </p:sp>
    </p:spTree>
    <p:extLst>
      <p:ext uri="{BB962C8B-B14F-4D97-AF65-F5344CB8AC3E}">
        <p14:creationId xmlns:p14="http://schemas.microsoft.com/office/powerpoint/2010/main" val="208688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Pounds L-52</a:t>
            </a:r>
            <a:br>
              <a:rPr lang="en-US" dirty="0"/>
            </a:br>
            <a:r>
              <a:rPr lang="en-US" dirty="0"/>
              <a:t>w.e. 9/8/2024</a:t>
            </a:r>
          </a:p>
          <a:p>
            <a:pPr>
              <a:buNone/>
            </a:pPr>
            <a:r>
              <a:rPr lang="en-US" sz="4400" b="1" dirty="0">
                <a:solidFill>
                  <a:schemeClr val="accent2"/>
                </a:solidFill>
              </a:rPr>
              <a:t>187.4M</a:t>
            </a:r>
          </a:p>
          <a:p>
            <a:pPr>
              <a:buNone/>
            </a:pPr>
            <a:r>
              <a:rPr lang="en-US" dirty="0"/>
              <a:t>-4.9% vs YA</a:t>
            </a:r>
          </a:p>
          <a:p>
            <a:pPr>
              <a:buNone/>
            </a:pPr>
            <a:endParaRPr lang="en-US" dirty="0"/>
          </a:p>
          <a:p>
            <a:pPr>
              <a:buNone/>
            </a:pPr>
            <a:r>
              <a:rPr lang="en-US" dirty="0"/>
              <a:t>Average price/pound</a:t>
            </a:r>
          </a:p>
          <a:p>
            <a:pPr>
              <a:buNone/>
            </a:pPr>
            <a:r>
              <a:rPr lang="en-US" sz="4000" b="1" dirty="0">
                <a:solidFill>
                  <a:schemeClr val="accent2"/>
                </a:solidFill>
              </a:rPr>
              <a:t>$4.03</a:t>
            </a:r>
            <a:endParaRPr lang="en-US" dirty="0">
              <a:solidFill>
                <a:schemeClr val="accent2"/>
              </a:solidFill>
            </a:endParaRPr>
          </a:p>
          <a:p>
            <a:pPr>
              <a:buNone/>
            </a:pPr>
            <a:r>
              <a:rPr lang="en-US" dirty="0"/>
              <a:t>+1.5% vs. YA</a:t>
            </a:r>
          </a:p>
        </p:txBody>
      </p:sp>
      <p:sp>
        <p:nvSpPr>
          <p:cNvPr id="4" name="Slide Number Placeholder 3"/>
          <p:cNvSpPr>
            <a:spLocks noGrp="1"/>
          </p:cNvSpPr>
          <p:nvPr>
            <p:ph type="sldNum" sz="quarter" idx="12"/>
          </p:nvPr>
        </p:nvSpPr>
        <p:spPr>
          <a:xfrm>
            <a:off x="6979096" y="4674607"/>
            <a:ext cx="2057400" cy="273844"/>
          </a:xfrm>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9/8/2024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490219862"/>
              </p:ext>
            </p:extLst>
          </p:nvPr>
        </p:nvGraphicFramePr>
        <p:xfrm>
          <a:off x="2699792" y="1041047"/>
          <a:ext cx="5976000" cy="3633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584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292"/>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Dollars L-52 </a:t>
            </a:r>
            <a:br>
              <a:rPr lang="en-US" dirty="0"/>
            </a:br>
            <a:r>
              <a:rPr lang="en-US" dirty="0"/>
              <a:t>w.e. 9/8/2024</a:t>
            </a:r>
          </a:p>
          <a:p>
            <a:pPr>
              <a:buNone/>
            </a:pPr>
            <a:r>
              <a:rPr lang="en-US" sz="4400" b="1" dirty="0">
                <a:solidFill>
                  <a:schemeClr val="accent2"/>
                </a:solidFill>
              </a:rPr>
              <a:t>$545.8M</a:t>
            </a:r>
          </a:p>
          <a:p>
            <a:pPr>
              <a:buNone/>
            </a:pPr>
            <a:r>
              <a:rPr lang="en-US" dirty="0"/>
              <a:t>-1.3% vs. YA</a:t>
            </a:r>
          </a:p>
          <a:p>
            <a:pPr>
              <a:buNone/>
            </a:pPr>
            <a:endParaRPr lang="en-US" dirty="0"/>
          </a:p>
          <a:p>
            <a:pPr>
              <a:buNone/>
            </a:pPr>
            <a:r>
              <a:rPr lang="en-US" dirty="0"/>
              <a:t>Average price/unit</a:t>
            </a:r>
          </a:p>
          <a:p>
            <a:pPr>
              <a:buNone/>
            </a:pPr>
            <a:r>
              <a:rPr lang="en-US" sz="4000" b="1" dirty="0">
                <a:solidFill>
                  <a:schemeClr val="accent2"/>
                </a:solidFill>
              </a:rPr>
              <a:t>$3.44</a:t>
            </a:r>
          </a:p>
          <a:p>
            <a:pPr>
              <a:buNone/>
            </a:pPr>
            <a:r>
              <a:rPr lang="en-US" dirty="0"/>
              <a:t>-0.6% vs. YA</a:t>
            </a:r>
          </a:p>
        </p:txBody>
      </p:sp>
      <p:sp>
        <p:nvSpPr>
          <p:cNvPr id="4" name="Slide Number Placeholder 3"/>
          <p:cNvSpPr>
            <a:spLocks noGrp="1"/>
          </p:cNvSpPr>
          <p:nvPr>
            <p:ph type="sldNum" sz="quarter" idx="12"/>
          </p:nvPr>
        </p:nvSpPr>
        <p:spPr>
          <a:xfrm>
            <a:off x="7020272" y="4704176"/>
            <a:ext cx="2057400" cy="273844"/>
          </a:xfrm>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9/8/2024</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119895723"/>
              </p:ext>
            </p:extLst>
          </p:nvPr>
        </p:nvGraphicFramePr>
        <p:xfrm>
          <a:off x="2699792" y="1059581"/>
          <a:ext cx="5976000" cy="3806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84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B65914-6EA7-4D9F-100D-73C14AB494BE}"/>
              </a:ext>
            </a:extLst>
          </p:cNvPr>
          <p:cNvSpPr>
            <a:spLocks noGrp="1"/>
          </p:cNvSpPr>
          <p:nvPr>
            <p:ph type="title"/>
          </p:nvPr>
        </p:nvSpPr>
        <p:spPr/>
        <p:txBody>
          <a:bodyPr/>
          <a:lstStyle/>
          <a:p>
            <a:r>
              <a:rPr lang="en-US" dirty="0"/>
              <a:t>MULO+ reminder!</a:t>
            </a:r>
          </a:p>
        </p:txBody>
      </p:sp>
      <p:sp>
        <p:nvSpPr>
          <p:cNvPr id="4" name="Content Placeholder 3">
            <a:extLst>
              <a:ext uri="{FF2B5EF4-FFF2-40B4-BE49-F238E27FC236}">
                <a16:creationId xmlns:a16="http://schemas.microsoft.com/office/drawing/2014/main" id="{DE260F40-B719-DFAF-4FAA-A4B1DEDD0E3D}"/>
              </a:ext>
            </a:extLst>
          </p:cNvPr>
          <p:cNvSpPr>
            <a:spLocks noGrp="1"/>
          </p:cNvSpPr>
          <p:nvPr>
            <p:ph idx="1"/>
          </p:nvPr>
        </p:nvSpPr>
        <p:spPr>
          <a:xfrm>
            <a:off x="628650" y="1059582"/>
            <a:ext cx="7886700" cy="3357117"/>
          </a:xfrm>
        </p:spPr>
        <p:txBody>
          <a:bodyPr>
            <a:normAutofit fontScale="92500" lnSpcReduction="20000"/>
          </a:bodyPr>
          <a:lstStyle/>
          <a:p>
            <a:pPr marL="0" indent="0">
              <a:lnSpc>
                <a:spcPct val="110000"/>
              </a:lnSpc>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Please note that the Mushroom Council has upgraded its contract with </a:t>
            </a:r>
            <a:r>
              <a:rPr lang="en-US" sz="1800" dirty="0" err="1">
                <a:effectLst/>
                <a:latin typeface="Calibri" panose="020F0502020204030204" pitchFamily="34" charset="0"/>
                <a:ea typeface="Calibri" panose="020F0502020204030204" pitchFamily="34" charset="0"/>
                <a:cs typeface="Calibri" panose="020F0502020204030204" pitchFamily="34" charset="0"/>
              </a:rPr>
              <a:t>Circana</a:t>
            </a:r>
            <a:r>
              <a:rPr lang="en-US" sz="1800" dirty="0">
                <a:effectLst/>
                <a:latin typeface="Calibri" panose="020F0502020204030204" pitchFamily="34" charset="0"/>
                <a:ea typeface="Calibri" panose="020F0502020204030204" pitchFamily="34" charset="0"/>
                <a:cs typeface="Calibri" panose="020F0502020204030204" pitchFamily="34" charset="0"/>
              </a:rPr>
              <a:t> to have the largest market coverage available. Depending on the category, market coverage increased 10% to 15%. Our fresh mushroom universe expanded by 14.8% to annual sales of $1.5 billion through the inclusion of food, club, online and other retailers who were not previously included nor projected in the data. </a:t>
            </a:r>
          </a:p>
          <a:p>
            <a:pPr marL="0" indent="0">
              <a:lnSpc>
                <a:spcPct val="110000"/>
              </a:lnSpc>
              <a:spcBef>
                <a:spcPts val="0"/>
              </a:spcBef>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10000"/>
              </a:lnSpc>
              <a:spcBef>
                <a:spcPts val="0"/>
              </a:spcBef>
              <a:buNone/>
            </a:pPr>
            <a:r>
              <a:rPr lang="en-US" sz="1800" dirty="0">
                <a:effectLst/>
                <a:latin typeface="Calibri" panose="020F0502020204030204" pitchFamily="34" charset="0"/>
                <a:ea typeface="Calibri" panose="020F0502020204030204" pitchFamily="34" charset="0"/>
                <a:cs typeface="Calibri" panose="020F0502020204030204" pitchFamily="34" charset="0"/>
              </a:rPr>
              <a:t>Several of these retailers were ones who gained business during the past few years, changing not only the size of the retail universe measured but also the trajectory. With the added data, mushroom trends more closely follow the overall food and beverage trends with sales levels that remain above the 2019 pre-pandemic baseline. Other trends, such as organic, value-added, seasonal growth and contraction and pack sizes continued to hold up. All historic data points in the spreadsheet and PowerPoint have been upgraded to MULO+.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6CE5A87-C1E4-FFD1-4BDC-B0A9596C30D6}"/>
              </a:ext>
            </a:extLst>
          </p:cNvPr>
          <p:cNvSpPr>
            <a:spLocks noGrp="1"/>
          </p:cNvSpPr>
          <p:nvPr>
            <p:ph type="sldNum" sz="quarter" idx="12"/>
          </p:nvPr>
        </p:nvSpPr>
        <p:spPr/>
        <p:txBody>
          <a:bodyPr/>
          <a:lstStyle/>
          <a:p>
            <a:fld id="{15968CAF-9A7F-4DE6-B563-4B7FA3F8234B}" type="slidenum">
              <a:rPr lang="en-US" smtClean="0"/>
              <a:pPr/>
              <a:t>2</a:t>
            </a:fld>
            <a:endParaRPr lang="en-US" dirty="0"/>
          </a:p>
        </p:txBody>
      </p:sp>
    </p:spTree>
    <p:extLst>
      <p:ext uri="{BB962C8B-B14F-4D97-AF65-F5344CB8AC3E}">
        <p14:creationId xmlns:p14="http://schemas.microsoft.com/office/powerpoint/2010/main" val="3251797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251520" y="979283"/>
            <a:ext cx="3322712" cy="3607049"/>
          </a:xfrm>
        </p:spPr>
        <p:txBody>
          <a:bodyPr>
            <a:normAutofit/>
          </a:bodyPr>
          <a:lstStyle/>
          <a:p>
            <a:pPr marL="57150" indent="-22225">
              <a:buNone/>
            </a:pPr>
            <a:r>
              <a:rPr lang="en-US" dirty="0"/>
              <a:t>Pounds L-52</a:t>
            </a:r>
            <a:br>
              <a:rPr lang="en-US" dirty="0"/>
            </a:br>
            <a:r>
              <a:rPr lang="en-US" dirty="0"/>
              <a:t>w.e. 9/8/2024</a:t>
            </a:r>
          </a:p>
          <a:p>
            <a:pPr>
              <a:buNone/>
            </a:pPr>
            <a:r>
              <a:rPr lang="en-US" sz="4400" b="1" dirty="0">
                <a:solidFill>
                  <a:schemeClr val="accent2"/>
                </a:solidFill>
              </a:rPr>
              <a:t>118.0M</a:t>
            </a:r>
          </a:p>
          <a:p>
            <a:pPr>
              <a:buNone/>
            </a:pPr>
            <a:r>
              <a:rPr lang="en-US" dirty="0"/>
              <a:t>+0.3% vs. YA</a:t>
            </a:r>
          </a:p>
          <a:p>
            <a:pPr>
              <a:buNone/>
            </a:pPr>
            <a:endParaRPr lang="en-US" dirty="0"/>
          </a:p>
          <a:p>
            <a:pPr>
              <a:buNone/>
            </a:pPr>
            <a:r>
              <a:rPr lang="en-US" dirty="0"/>
              <a:t>Average price/pound</a:t>
            </a:r>
          </a:p>
          <a:p>
            <a:pPr>
              <a:buNone/>
            </a:pPr>
            <a:r>
              <a:rPr lang="en-US" sz="4000" b="1" dirty="0">
                <a:solidFill>
                  <a:schemeClr val="accent2"/>
                </a:solidFill>
              </a:rPr>
              <a:t>$4.63</a:t>
            </a:r>
            <a:endParaRPr lang="en-US" dirty="0">
              <a:solidFill>
                <a:schemeClr val="accent2"/>
              </a:solidFill>
            </a:endParaRPr>
          </a:p>
          <a:p>
            <a:pPr>
              <a:buNone/>
            </a:pPr>
            <a:r>
              <a:rPr lang="en-US" dirty="0"/>
              <a:t>-1.6% vs. YA</a:t>
            </a:r>
          </a:p>
        </p:txBody>
      </p:sp>
      <p:sp>
        <p:nvSpPr>
          <p:cNvPr id="4" name="Slide Number Placeholder 3"/>
          <p:cNvSpPr>
            <a:spLocks noGrp="1"/>
          </p:cNvSpPr>
          <p:nvPr>
            <p:ph type="sldNum" sz="quarter" idx="12"/>
          </p:nvPr>
        </p:nvSpPr>
        <p:spPr>
          <a:xfrm>
            <a:off x="7002692" y="4674607"/>
            <a:ext cx="2057400" cy="273844"/>
          </a:xfrm>
        </p:spPr>
        <p:txBody>
          <a:bodyPr/>
          <a:lstStyle/>
          <a:p>
            <a:fld id="{15968CAF-9A7F-4DE6-B563-4B7FA3F8234B}" type="slidenum">
              <a:rPr lang="en-US" smtClean="0"/>
              <a:pPr/>
              <a:t>20</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36048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9/8/2024</a:t>
            </a:r>
          </a:p>
        </p:txBody>
      </p:sp>
      <p:graphicFrame>
        <p:nvGraphicFramePr>
          <p:cNvPr id="11"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760469258"/>
              </p:ext>
            </p:extLst>
          </p:nvPr>
        </p:nvGraphicFramePr>
        <p:xfrm>
          <a:off x="2771800" y="1076358"/>
          <a:ext cx="5976000" cy="37899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939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20272" y="4680122"/>
            <a:ext cx="2057400" cy="273844"/>
          </a:xfrm>
        </p:spPr>
        <p:txBody>
          <a:bodyPr/>
          <a:lstStyle/>
          <a:p>
            <a:fld id="{15968CAF-9A7F-4DE6-B563-4B7FA3F8234B}" type="slidenum">
              <a:rPr lang="en-US" smtClean="0"/>
              <a:pPr/>
              <a:t>21</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8-ounce packs drove the bulk of sales but 24-ounce packages have overtaken 16-ounce packages with growth in dollars, units and volume</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22</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89080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52 weeks ending 9/8/2024</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2081758246"/>
              </p:ext>
            </p:extLst>
          </p:nvPr>
        </p:nvGraphicFramePr>
        <p:xfrm>
          <a:off x="413345" y="1707654"/>
          <a:ext cx="8119095" cy="1690546"/>
        </p:xfrm>
        <a:graphic>
          <a:graphicData uri="http://schemas.openxmlformats.org/drawingml/2006/table">
            <a:tbl>
              <a:tblPr firstRow="1" bandRow="1">
                <a:tableStyleId>{21E4AEA4-8DFA-4A89-87EB-49C32662AFE0}</a:tableStyleId>
              </a:tblPr>
              <a:tblGrid>
                <a:gridCol w="1969422">
                  <a:extLst>
                    <a:ext uri="{9D8B030D-6E8A-4147-A177-3AD203B41FA5}">
                      <a16:colId xmlns:a16="http://schemas.microsoft.com/office/drawing/2014/main" val="4004137534"/>
                    </a:ext>
                  </a:extLst>
                </a:gridCol>
                <a:gridCol w="1289077">
                  <a:extLst>
                    <a:ext uri="{9D8B030D-6E8A-4147-A177-3AD203B41FA5}">
                      <a16:colId xmlns:a16="http://schemas.microsoft.com/office/drawing/2014/main" val="1113484172"/>
                    </a:ext>
                  </a:extLst>
                </a:gridCol>
                <a:gridCol w="814328">
                  <a:extLst>
                    <a:ext uri="{9D8B030D-6E8A-4147-A177-3AD203B41FA5}">
                      <a16:colId xmlns:a16="http://schemas.microsoft.com/office/drawing/2014/main" val="1268437313"/>
                    </a:ext>
                  </a:extLst>
                </a:gridCol>
                <a:gridCol w="1074230">
                  <a:extLst>
                    <a:ext uri="{9D8B030D-6E8A-4147-A177-3AD203B41FA5}">
                      <a16:colId xmlns:a16="http://schemas.microsoft.com/office/drawing/2014/main" val="2406347025"/>
                    </a:ext>
                  </a:extLst>
                </a:gridCol>
                <a:gridCol w="1054951">
                  <a:extLst>
                    <a:ext uri="{9D8B030D-6E8A-4147-A177-3AD203B41FA5}">
                      <a16:colId xmlns:a16="http://schemas.microsoft.com/office/drawing/2014/main" val="4176042165"/>
                    </a:ext>
                  </a:extLst>
                </a:gridCol>
                <a:gridCol w="878664">
                  <a:extLst>
                    <a:ext uri="{9D8B030D-6E8A-4147-A177-3AD203B41FA5}">
                      <a16:colId xmlns:a16="http://schemas.microsoft.com/office/drawing/2014/main" val="258224821"/>
                    </a:ext>
                  </a:extLst>
                </a:gridCol>
                <a:gridCol w="1038423">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 52 weeks</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latin typeface="+mn-lt"/>
                        </a:rPr>
                        <a:t>Units</a:t>
                      </a:r>
                    </a:p>
                  </a:txBody>
                  <a:tcPr anchor="ctr"/>
                </a:tc>
                <a:tc>
                  <a:txBody>
                    <a:bodyPr/>
                    <a:lstStyle/>
                    <a:p>
                      <a:pPr algn="r"/>
                      <a:r>
                        <a:rPr lang="en-US" sz="1400" dirty="0">
                          <a:latin typeface="+mn-lt"/>
                        </a:rPr>
                        <a:t>% vs. YA</a:t>
                      </a:r>
                    </a:p>
                  </a:txBody>
                  <a:tcPr anchor="ctr"/>
                </a:tc>
                <a:tc>
                  <a:txBody>
                    <a:bodyPr/>
                    <a:lstStyle/>
                    <a:p>
                      <a:pPr algn="r"/>
                      <a:r>
                        <a:rPr lang="en-US" sz="1400" dirty="0"/>
                        <a:t>Volume</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400" b="0" u="none" strike="noStrike" dirty="0">
                          <a:effectLst/>
                          <a:latin typeface="+mn-lt"/>
                        </a:rPr>
                        <a:t>8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$739.5M</a:t>
                      </a:r>
                    </a:p>
                  </a:txBody>
                  <a:tcPr marL="7620" marR="7620" marT="7620" marB="0" anchor="ctr"/>
                </a:tc>
                <a:tc>
                  <a:txBody>
                    <a:bodyPr/>
                    <a:lstStyle/>
                    <a:p>
                      <a:pPr algn="r" fontAlgn="ctr"/>
                      <a:r>
                        <a:rPr lang="en-US" sz="1400" b="0" i="0" u="none" strike="noStrike" dirty="0">
                          <a:solidFill>
                            <a:srgbClr val="000000"/>
                          </a:solidFill>
                          <a:effectLst/>
                          <a:latin typeface="+mn-lt"/>
                        </a:rPr>
                        <a:t>-1.6%</a:t>
                      </a:r>
                    </a:p>
                  </a:txBody>
                  <a:tcPr marL="7620" marR="7620" marT="7620" marB="0" anchor="ctr"/>
                </a:tc>
                <a:tc>
                  <a:txBody>
                    <a:bodyPr/>
                    <a:lstStyle/>
                    <a:p>
                      <a:pPr algn="r" fontAlgn="ctr"/>
                      <a:r>
                        <a:rPr lang="en-US" sz="1400" b="0" i="0" u="none" strike="noStrike" dirty="0">
                          <a:solidFill>
                            <a:srgbClr val="000000"/>
                          </a:solidFill>
                          <a:effectLst/>
                          <a:latin typeface="+mn-lt"/>
                        </a:rPr>
                        <a:t>314.5M</a:t>
                      </a:r>
                    </a:p>
                  </a:txBody>
                  <a:tcPr marL="7620" marR="7620" marT="7620" marB="0" anchor="ctr"/>
                </a:tc>
                <a:tc>
                  <a:txBody>
                    <a:bodyPr/>
                    <a:lstStyle/>
                    <a:p>
                      <a:pPr algn="r" fontAlgn="ctr"/>
                      <a:r>
                        <a:rPr lang="en-US" sz="1400" b="0" i="0" u="none" strike="noStrike" dirty="0">
                          <a:solidFill>
                            <a:srgbClr val="000000"/>
                          </a:solidFill>
                          <a:effectLst/>
                          <a:latin typeface="+mn-lt"/>
                        </a:rPr>
                        <a:t>-1.5%</a:t>
                      </a:r>
                    </a:p>
                  </a:txBody>
                  <a:tcPr marL="7620" marR="7620" marT="7620" marB="0" anchor="ctr"/>
                </a:tc>
                <a:tc>
                  <a:txBody>
                    <a:bodyPr/>
                    <a:lstStyle/>
                    <a:p>
                      <a:pPr algn="r" fontAlgn="ctr"/>
                      <a:r>
                        <a:rPr lang="en-US" sz="1400" b="0" i="0" u="none" strike="noStrike" dirty="0">
                          <a:solidFill>
                            <a:srgbClr val="000000"/>
                          </a:solidFill>
                          <a:effectLst/>
                          <a:latin typeface="+mn-lt"/>
                        </a:rPr>
                        <a:t>157.3M</a:t>
                      </a:r>
                    </a:p>
                  </a:txBody>
                  <a:tcPr marL="7620" marR="7620" marT="7620" marB="0" anchor="ctr"/>
                </a:tc>
                <a:tc>
                  <a:txBody>
                    <a:bodyPr/>
                    <a:lstStyle/>
                    <a:p>
                      <a:pPr algn="r" fontAlgn="ctr"/>
                      <a:r>
                        <a:rPr lang="en-US" sz="1400" b="0" i="0" u="none" strike="noStrike" dirty="0">
                          <a:solidFill>
                            <a:srgbClr val="000000"/>
                          </a:solidFill>
                          <a:effectLst/>
                          <a:latin typeface="+mn-lt"/>
                        </a:rPr>
                        <a:t>-1.5%</a:t>
                      </a:r>
                    </a:p>
                  </a:txBody>
                  <a:tcPr marL="7620" marR="7620" marT="7620" marB="0" anchor="ctr"/>
                </a:tc>
                <a:extLst>
                  <a:ext uri="{0D108BD9-81ED-4DB2-BD59-A6C34878D82A}">
                    <a16:rowId xmlns:a16="http://schemas.microsoft.com/office/drawing/2014/main" val="2008579055"/>
                  </a:ext>
                </a:extLst>
              </a:tr>
              <a:tr h="394402">
                <a:tc>
                  <a:txBody>
                    <a:bodyPr/>
                    <a:lstStyle/>
                    <a:p>
                      <a:pPr algn="l" fontAlgn="b"/>
                      <a:r>
                        <a:rPr lang="en-US" sz="1400" b="0" u="none" strike="noStrike" dirty="0">
                          <a:effectLst/>
                          <a:latin typeface="+mn-lt"/>
                        </a:rPr>
                        <a:t>16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$234.9M</a:t>
                      </a:r>
                    </a:p>
                  </a:txBody>
                  <a:tcPr marL="7620" marR="7620" marT="7620" marB="0" anchor="ctr"/>
                </a:tc>
                <a:tc>
                  <a:txBody>
                    <a:bodyPr/>
                    <a:lstStyle/>
                    <a:p>
                      <a:pPr algn="r" fontAlgn="ctr"/>
                      <a:r>
                        <a:rPr lang="en-US" sz="1400" b="0" i="0" u="none" strike="noStrike" dirty="0">
                          <a:solidFill>
                            <a:srgbClr val="000000"/>
                          </a:solidFill>
                          <a:effectLst/>
                          <a:latin typeface="+mn-lt"/>
                        </a:rPr>
                        <a:t>-7.3%</a:t>
                      </a:r>
                    </a:p>
                  </a:txBody>
                  <a:tcPr marL="7620" marR="7620" marT="7620" marB="0" anchor="ctr"/>
                </a:tc>
                <a:tc>
                  <a:txBody>
                    <a:bodyPr/>
                    <a:lstStyle/>
                    <a:p>
                      <a:pPr algn="r" fontAlgn="ctr"/>
                      <a:r>
                        <a:rPr lang="en-US" sz="1400" b="0" i="0" u="none" strike="noStrike" dirty="0">
                          <a:solidFill>
                            <a:srgbClr val="000000"/>
                          </a:solidFill>
                          <a:effectLst/>
                          <a:latin typeface="+mn-lt"/>
                        </a:rPr>
                        <a:t>58.5M</a:t>
                      </a:r>
                    </a:p>
                  </a:txBody>
                  <a:tcPr marL="7620" marR="7620" marT="7620" marB="0" anchor="ctr"/>
                </a:tc>
                <a:tc>
                  <a:txBody>
                    <a:bodyPr/>
                    <a:lstStyle/>
                    <a:p>
                      <a:pPr algn="r" fontAlgn="ctr"/>
                      <a:r>
                        <a:rPr lang="en-US" sz="1400" b="0" i="0" u="none" strike="noStrike" dirty="0">
                          <a:solidFill>
                            <a:srgbClr val="000000"/>
                          </a:solidFill>
                          <a:effectLst/>
                          <a:latin typeface="+mn-lt"/>
                        </a:rPr>
                        <a:t>-10.3%</a:t>
                      </a:r>
                    </a:p>
                  </a:txBody>
                  <a:tcPr marL="7620" marR="7620" marT="7620" marB="0" anchor="ctr"/>
                </a:tc>
                <a:tc>
                  <a:txBody>
                    <a:bodyPr/>
                    <a:lstStyle/>
                    <a:p>
                      <a:pPr algn="r" fontAlgn="ctr"/>
                      <a:r>
                        <a:rPr lang="en-US" sz="1400" b="0" i="0" u="none" strike="noStrike" dirty="0">
                          <a:solidFill>
                            <a:srgbClr val="000000"/>
                          </a:solidFill>
                          <a:effectLst/>
                          <a:latin typeface="+mn-lt"/>
                        </a:rPr>
                        <a:t>58.5M</a:t>
                      </a:r>
                    </a:p>
                  </a:txBody>
                  <a:tcPr marL="7620" marR="7620" marT="7620" marB="0" anchor="ctr"/>
                </a:tc>
                <a:tc>
                  <a:txBody>
                    <a:bodyPr/>
                    <a:lstStyle/>
                    <a:p>
                      <a:pPr algn="r" fontAlgn="ctr"/>
                      <a:r>
                        <a:rPr lang="en-US" sz="1400" b="0" i="0" u="none" strike="noStrike" dirty="0">
                          <a:solidFill>
                            <a:srgbClr val="000000"/>
                          </a:solidFill>
                          <a:effectLst/>
                          <a:latin typeface="+mn-lt"/>
                        </a:rPr>
                        <a:t>-10.3%</a:t>
                      </a:r>
                    </a:p>
                  </a:txBody>
                  <a:tcPr marL="7620" marR="7620" marT="7620" marB="0" anchor="ctr"/>
                </a:tc>
                <a:extLst>
                  <a:ext uri="{0D108BD9-81ED-4DB2-BD59-A6C34878D82A}">
                    <a16:rowId xmlns:a16="http://schemas.microsoft.com/office/drawing/2014/main" val="3805662923"/>
                  </a:ext>
                </a:extLst>
              </a:tr>
              <a:tr h="394402">
                <a:tc>
                  <a:txBody>
                    <a:bodyPr/>
                    <a:lstStyle/>
                    <a:p>
                      <a:pPr algn="l" fontAlgn="b"/>
                      <a:r>
                        <a:rPr lang="en-US" sz="1400" b="0" u="none" strike="noStrike" dirty="0">
                          <a:effectLst/>
                          <a:latin typeface="+mn-lt"/>
                        </a:rPr>
                        <a:t>24 OZ</a:t>
                      </a:r>
                      <a:endParaRPr lang="en-US" sz="1400" b="0" i="0" u="none" strike="noStrike" dirty="0">
                        <a:effectLst/>
                        <a:latin typeface="+mn-lt"/>
                      </a:endParaRPr>
                    </a:p>
                  </a:txBody>
                  <a:tcPr marT="7620" marB="0" anchor="ctr"/>
                </a:tc>
                <a:tc>
                  <a:txBody>
                    <a:bodyPr/>
                    <a:lstStyle/>
                    <a:p>
                      <a:pPr algn="r" fontAlgn="ctr"/>
                      <a:r>
                        <a:rPr lang="en-US" sz="1400" b="0" i="0" u="none" strike="noStrike" dirty="0">
                          <a:solidFill>
                            <a:srgbClr val="000000"/>
                          </a:solidFill>
                          <a:effectLst/>
                          <a:latin typeface="+mn-lt"/>
                        </a:rPr>
                        <a:t>$240.7M</a:t>
                      </a:r>
                    </a:p>
                  </a:txBody>
                  <a:tcPr marL="7620" marR="7620" marT="7620" marB="0" anchor="ctr"/>
                </a:tc>
                <a:tc>
                  <a:txBody>
                    <a:bodyPr/>
                    <a:lstStyle/>
                    <a:p>
                      <a:pPr algn="r" fontAlgn="ctr"/>
                      <a:r>
                        <a:rPr lang="en-US" sz="1400" b="0" i="0" u="none" strike="noStrike" dirty="0">
                          <a:solidFill>
                            <a:srgbClr val="000000"/>
                          </a:solidFill>
                          <a:effectLst/>
                          <a:latin typeface="+mn-lt"/>
                        </a:rPr>
                        <a:t>+0.5%</a:t>
                      </a:r>
                    </a:p>
                  </a:txBody>
                  <a:tcPr marL="7620" marR="7620" marT="7620" marB="0" anchor="ctr"/>
                </a:tc>
                <a:tc>
                  <a:txBody>
                    <a:bodyPr/>
                    <a:lstStyle/>
                    <a:p>
                      <a:pPr algn="r" fontAlgn="ctr"/>
                      <a:r>
                        <a:rPr lang="en-US" sz="1400" b="0" i="0" u="none" strike="noStrike" dirty="0">
                          <a:solidFill>
                            <a:srgbClr val="000000"/>
                          </a:solidFill>
                          <a:effectLst/>
                          <a:latin typeface="+mn-lt"/>
                        </a:rPr>
                        <a:t>47.4M</a:t>
                      </a:r>
                    </a:p>
                  </a:txBody>
                  <a:tcPr marL="7620" marR="7620" marT="7620" marB="0" anchor="ctr"/>
                </a:tc>
                <a:tc>
                  <a:txBody>
                    <a:bodyPr/>
                    <a:lstStyle/>
                    <a:p>
                      <a:pPr algn="r" fontAlgn="ctr"/>
                      <a:r>
                        <a:rPr lang="en-US" sz="1400" b="0" i="0" u="none" strike="noStrike" dirty="0">
                          <a:solidFill>
                            <a:srgbClr val="000000"/>
                          </a:solidFill>
                          <a:effectLst/>
                          <a:latin typeface="+mn-lt"/>
                        </a:rPr>
                        <a:t>+2.4%</a:t>
                      </a:r>
                    </a:p>
                  </a:txBody>
                  <a:tcPr marL="7620" marR="7620" marT="7620" marB="0" anchor="ctr"/>
                </a:tc>
                <a:tc>
                  <a:txBody>
                    <a:bodyPr/>
                    <a:lstStyle/>
                    <a:p>
                      <a:pPr algn="r" fontAlgn="ctr"/>
                      <a:r>
                        <a:rPr lang="en-US" sz="1400" b="0" i="0" u="none" strike="noStrike" dirty="0">
                          <a:solidFill>
                            <a:srgbClr val="000000"/>
                          </a:solidFill>
                          <a:effectLst/>
                          <a:latin typeface="+mn-lt"/>
                        </a:rPr>
                        <a:t>71.1M</a:t>
                      </a:r>
                    </a:p>
                  </a:txBody>
                  <a:tcPr marL="7620" marR="7620" marT="7620" marB="0" anchor="ctr"/>
                </a:tc>
                <a:tc>
                  <a:txBody>
                    <a:bodyPr/>
                    <a:lstStyle/>
                    <a:p>
                      <a:pPr algn="r" fontAlgn="ctr"/>
                      <a:r>
                        <a:rPr lang="en-US" sz="1400" b="0" i="0" u="none" strike="noStrike" dirty="0">
                          <a:solidFill>
                            <a:srgbClr val="000000"/>
                          </a:solidFill>
                          <a:effectLst/>
                          <a:latin typeface="+mn-lt"/>
                        </a:rPr>
                        <a:t>+2.4%</a:t>
                      </a:r>
                    </a:p>
                  </a:txBody>
                  <a:tcPr marL="7620" marR="7620"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Fixed-weight dollar sales increased in the latest quad-week</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28886640"/>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+0.2%</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-6.4%</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96.7%</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3.3%</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-0.4%</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-5.1%</a:t>
                      </a:r>
                    </a:p>
                  </a:txBody>
                  <a:tcPr marL="68580" marR="68580" marT="0" marB="0">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97.1%</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Times New Roman"/>
                        </a:rPr>
                        <a:t>2.9%</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a:t>
            </a:r>
            <a:r>
              <a:rPr lang="en-US" b="1" dirty="0" err="1"/>
              <a:t>w.e</a:t>
            </a:r>
            <a:r>
              <a:rPr lang="en-US" b="1" dirty="0"/>
              <a:t>. 9/8/2024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7062" y="1444144"/>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521835"/>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826689"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9/8/2024</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volume sales with a shift to larger pack sizes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24</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$85.1M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-1.5%</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-2.0%</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$24.8M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+5.5%</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+2.5%</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-2.1%</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+6.2%</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073825"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9/8/2024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a:t>
            </a:r>
            <a:r>
              <a:rPr lang="en-US" b="1" dirty="0" err="1"/>
              <a:t>w.e</a:t>
            </a:r>
            <a:r>
              <a:rPr lang="en-US" b="1" dirty="0"/>
              <a:t>. 9/8/2024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t>20.3% </a:t>
            </a:r>
          </a:p>
          <a:p>
            <a:pPr algn="ctr"/>
            <a:r>
              <a:rPr lang="en-US" sz="1400" b="1" dirty="0"/>
              <a:t>of pound sales</a:t>
            </a:r>
            <a:endParaRPr lang="en-US" sz="2800" b="1" dirty="0"/>
          </a:p>
        </p:txBody>
      </p:sp>
    </p:spTree>
    <p:extLst>
      <p:ext uri="{BB962C8B-B14F-4D97-AF65-F5344CB8AC3E}">
        <p14:creationId xmlns:p14="http://schemas.microsoft.com/office/powerpoint/2010/main" val="1109740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Whole and sliced had a very similar performance</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25</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$63.4M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+0.1%</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-1.8%</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$40.1M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-1.4%</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-1.1%</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-1.3%</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-1.0%</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073825"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9/8/2024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EDC1B1-02E8-4A35-A48E-51F2F4AF783A}"/>
              </a:ext>
            </a:extLst>
          </p:cNvPr>
          <p:cNvSpPr txBox="1"/>
          <p:nvPr/>
        </p:nvSpPr>
        <p:spPr>
          <a:xfrm>
            <a:off x="441923" y="1834571"/>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689136" y="3482000"/>
            <a:ext cx="731290" cy="369332"/>
          </a:xfrm>
          <a:prstGeom prst="rect">
            <a:avLst/>
          </a:prstGeom>
          <a:noFill/>
        </p:spPr>
        <p:txBody>
          <a:bodyPr wrap="none" rtlCol="0">
            <a:spAutoFit/>
          </a:bodyPr>
          <a:lstStyle/>
          <a:p>
            <a:r>
              <a:rPr lang="en-US" dirty="0"/>
              <a:t>Sliced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a:t>
            </a:r>
            <a:r>
              <a:rPr lang="en-US" b="1" dirty="0" err="1"/>
              <a:t>w.e</a:t>
            </a:r>
            <a:r>
              <a:rPr lang="en-US" b="1" dirty="0"/>
              <a:t>. 9/8/2024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294190" cy="3544469"/>
          </a:xfrm>
        </p:spPr>
        <p:txBody>
          <a:bodyPr>
            <a:noAutofit/>
          </a:bodyPr>
          <a:lstStyle/>
          <a:p>
            <a:pPr>
              <a:spcBef>
                <a:spcPts val="1200"/>
              </a:spcBef>
            </a:pPr>
            <a:r>
              <a:rPr lang="en-US" sz="1500" dirty="0"/>
              <a:t>The report covers the </a:t>
            </a:r>
            <a:r>
              <a:rPr lang="en-US" sz="1500" b="1" dirty="0"/>
              <a:t>four weeks ending September 8, 2024 </a:t>
            </a:r>
            <a:r>
              <a:rPr lang="en-US" sz="1500" dirty="0"/>
              <a:t>with week endings:</a:t>
            </a:r>
            <a:endParaRPr lang="en-US" sz="1500" b="1" dirty="0"/>
          </a:p>
          <a:p>
            <a:pPr lvl="1"/>
            <a:r>
              <a:rPr lang="en-US" sz="1500" dirty="0"/>
              <a:t>August 18, 2024</a:t>
            </a:r>
          </a:p>
          <a:p>
            <a:pPr lvl="1"/>
            <a:r>
              <a:rPr lang="en-US" sz="1500" dirty="0"/>
              <a:t>August 25, 2024</a:t>
            </a:r>
          </a:p>
          <a:p>
            <a:pPr lvl="1"/>
            <a:r>
              <a:rPr lang="en-US" sz="1500" dirty="0"/>
              <a:t>September 1, 2024</a:t>
            </a:r>
          </a:p>
          <a:p>
            <a:pPr lvl="1"/>
            <a:r>
              <a:rPr lang="en-US" sz="1500" dirty="0"/>
              <a:t>September 8, 2024</a:t>
            </a:r>
          </a:p>
          <a:p>
            <a:r>
              <a:rPr lang="en-US" sz="1500" dirty="0"/>
              <a:t>Dollar references are the retail value, volume is reflected in pounds and units (packages)</a:t>
            </a:r>
          </a:p>
          <a:p>
            <a:r>
              <a:rPr lang="en-US" sz="1500" dirty="0"/>
              <a:t>Package size, organic, fixed/random weight and value-added now all reflect the MULO+ expanded marketplace</a:t>
            </a:r>
          </a:p>
          <a:p>
            <a:r>
              <a:rPr lang="en-US" sz="1500" dirty="0"/>
              <a:t>For questions, contact Anne-Marie Roerink, at aroerink@210analytics.com</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3</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88920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err="1">
                <a:solidFill>
                  <a:schemeClr val="tx1">
                    <a:lumMod val="50000"/>
                    <a:lumOff val="50000"/>
                  </a:schemeClr>
                </a:solidFill>
              </a:rPr>
              <a:t>Circana</a:t>
            </a:r>
            <a:r>
              <a:rPr lang="en-US" sz="1000" dirty="0">
                <a:solidFill>
                  <a:schemeClr val="tx1">
                    <a:lumMod val="50000"/>
                    <a:lumOff val="50000"/>
                  </a:schemeClr>
                </a:solidFill>
              </a:rPr>
              <a:t>, Integrated Fresh, MULO+, 4 weeks ending 9/8/2024</a:t>
            </a:r>
          </a:p>
        </p:txBody>
      </p:sp>
    </p:spTree>
    <p:extLst>
      <p:ext uri="{BB962C8B-B14F-4D97-AF65-F5344CB8AC3E}">
        <p14:creationId xmlns:p14="http://schemas.microsoft.com/office/powerpoint/2010/main" val="307915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70745" y="202799"/>
            <a:ext cx="7862142"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Dollar sales are starting to level out in the shorter-term and improving in the full-year view</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4</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168676"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9/8/2024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560715339"/>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4224017699"/>
              </p:ext>
            </p:extLst>
          </p:nvPr>
        </p:nvGraphicFramePr>
        <p:xfrm>
          <a:off x="4716016" y="1491630"/>
          <a:ext cx="4158950"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Unit sales did see some decline, but shoppers moved to larger pack sizes, resulting in lesser volume declines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5</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9/8/2024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4025517174"/>
              </p:ext>
            </p:extLst>
          </p:nvPr>
        </p:nvGraphicFramePr>
        <p:xfrm>
          <a:off x="367458" y="1332633"/>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1151511364"/>
              </p:ext>
            </p:extLst>
          </p:nvPr>
        </p:nvGraphicFramePr>
        <p:xfrm>
          <a:off x="4757664" y="1491631"/>
          <a:ext cx="4320008" cy="3128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7632848"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In the quad-week period, pound sales are starting to level out, though still down about 9 million pounds YOY in the 52-week view</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6</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9/8/2024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3557660210"/>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632158020"/>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72" y="467984"/>
            <a:ext cx="8760700" cy="455226"/>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vegetable sales remained steady in the quad week</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2779306001"/>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39971095"/>
                  </a:ext>
                </a:extLst>
              </a:tr>
              <a:tr h="370840">
                <a:tc>
                  <a:txBody>
                    <a:bodyPr/>
                    <a:lstStyle/>
                    <a:p>
                      <a:r>
                        <a:rPr lang="en-US" sz="1600" dirty="0"/>
                        <a:t>4 w.e. 9/8/2024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7</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45987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9/8/2024</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3570148575"/>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52 weeks</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39971095"/>
                  </a:ext>
                </a:extLst>
              </a:tr>
              <a:tr h="370840">
                <a:tc>
                  <a:txBody>
                    <a:bodyPr/>
                    <a:lstStyle/>
                    <a:p>
                      <a:r>
                        <a:rPr lang="en-US" sz="1600" dirty="0"/>
                        <a:t>52 w.e. 9/8/2024</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3.5%</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950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vegetable prices decreased slightly while mushroom prices saw a 1.3% uptick in the latest four weeks due to the switch to larger packages</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8</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9/8/2024</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1654062104"/>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weeks</a:t>
                      </a:r>
                      <a:br>
                        <a:rPr lang="en-US" sz="1600" dirty="0"/>
                      </a:br>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$2.46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$2.15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$2.74</a:t>
                      </a:r>
                    </a:p>
                  </a:txBody>
                  <a:tcPr anchor="ctr"/>
                </a:tc>
                <a:extLst>
                  <a:ext uri="{0D108BD9-81ED-4DB2-BD59-A6C34878D82A}">
                    <a16:rowId xmlns:a16="http://schemas.microsoft.com/office/drawing/2014/main" val="1607610026"/>
                  </a:ext>
                </a:extLst>
              </a:tr>
              <a:tr h="528937">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$2.98</a:t>
                      </a:r>
                    </a:p>
                  </a:txBody>
                  <a:tcPr anchor="ctr"/>
                </a:tc>
                <a:extLst>
                  <a:ext uri="{0D108BD9-81ED-4DB2-BD59-A6C34878D82A}">
                    <a16:rowId xmlns:a16="http://schemas.microsoft.com/office/drawing/2014/main" val="2830879411"/>
                  </a:ext>
                </a:extLst>
              </a:tr>
              <a:tr h="528937">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$2.98</a:t>
                      </a:r>
                    </a:p>
                  </a:txBody>
                  <a:tcPr anchor="ctr"/>
                </a:tc>
                <a:extLst>
                  <a:ext uri="{0D108BD9-81ED-4DB2-BD59-A6C34878D82A}">
                    <a16:rowId xmlns:a16="http://schemas.microsoft.com/office/drawing/2014/main" val="1031044551"/>
                  </a:ext>
                </a:extLst>
              </a:tr>
              <a:tr h="528937">
                <a:tc>
                  <a:txBody>
                    <a:bodyPr/>
                    <a:lstStyle/>
                    <a:p>
                      <a:pPr algn="l"/>
                      <a:r>
                        <a:rPr lang="en-US" sz="1600" dirty="0"/>
                        <a:t>4 w.e. 9/8/2024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$2.73 | +0.4%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$2.35 | -0.7%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$3.02 | +1.3%</a:t>
                      </a: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49" y="199766"/>
            <a:ext cx="7992888" cy="871663"/>
          </a:xfrm>
        </p:spPr>
        <p:txBody>
          <a:bodyPr>
            <a:normAutofit/>
          </a:bodyPr>
          <a:lstStyle/>
          <a:p>
            <a:r>
              <a:rPr lang="en-US" dirty="0"/>
              <a:t>Mushroom price per volume (pound)</a:t>
            </a:r>
            <a:br>
              <a:rPr lang="en-US" dirty="0"/>
            </a:br>
            <a:r>
              <a:rPr lang="en-US" sz="2000" dirty="0">
                <a:solidFill>
                  <a:schemeClr val="tx1">
                    <a:lumMod val="65000"/>
                    <a:lumOff val="35000"/>
                  </a:schemeClr>
                </a:solidFill>
              </a:rPr>
              <a:t>On a per pound basis, mushroom prices did decline slightly, at -0.5%</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9</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1951239227"/>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weeks</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$4.17</a:t>
                      </a:r>
                    </a:p>
                  </a:txBody>
                  <a:tcPr anchor="ctr"/>
                </a:tc>
                <a:extLst>
                  <a:ext uri="{0D108BD9-81ED-4DB2-BD59-A6C34878D82A}">
                    <a16:rowId xmlns:a16="http://schemas.microsoft.com/office/drawing/2014/main" val="1607610026"/>
                  </a:ext>
                </a:extLst>
              </a:tr>
              <a:tr h="532294">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$4.53</a:t>
                      </a:r>
                    </a:p>
                  </a:txBody>
                  <a:tcPr anchor="ctr"/>
                </a:tc>
                <a:extLst>
                  <a:ext uri="{0D108BD9-81ED-4DB2-BD59-A6C34878D82A}">
                    <a16:rowId xmlns:a16="http://schemas.microsoft.com/office/drawing/2014/main" val="2830879411"/>
                  </a:ext>
                </a:extLst>
              </a:tr>
              <a:tr h="532294">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$4.53</a:t>
                      </a:r>
                    </a:p>
                  </a:txBody>
                  <a:tcPr anchor="ctr"/>
                </a:tc>
                <a:extLst>
                  <a:ext uri="{0D108BD9-81ED-4DB2-BD59-A6C34878D82A}">
                    <a16:rowId xmlns:a16="http://schemas.microsoft.com/office/drawing/2014/main" val="1031044551"/>
                  </a:ext>
                </a:extLst>
              </a:tr>
              <a:tr h="532294">
                <a:tc>
                  <a:txBody>
                    <a:bodyPr/>
                    <a:lstStyle/>
                    <a:p>
                      <a:pPr algn="l"/>
                      <a:r>
                        <a:rPr lang="en-US" sz="1600" dirty="0"/>
                        <a:t>4 w.e. 9/8/2024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$1.76 | -0.2%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$1.98 | -1.6%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$4.56 | -0.5%</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9/8/2024</a:t>
            </a:r>
          </a:p>
        </p:txBody>
      </p:sp>
    </p:spTree>
    <p:extLst>
      <p:ext uri="{BB962C8B-B14F-4D97-AF65-F5344CB8AC3E}">
        <p14:creationId xmlns:p14="http://schemas.microsoft.com/office/powerpoint/2010/main" val="1705727176"/>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78780</TotalTime>
  <Words>2481</Words>
  <Application>Microsoft Office PowerPoint</Application>
  <PresentationFormat>On-screen Show (16:9)</PresentationFormat>
  <Paragraphs>602</Paragraphs>
  <Slides>25</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Corbel</vt:lpstr>
      <vt:lpstr>Gadugi</vt:lpstr>
      <vt:lpstr>Wingdings</vt:lpstr>
      <vt:lpstr>Office Theme</vt:lpstr>
      <vt:lpstr>Aangepast ontwerp</vt:lpstr>
      <vt:lpstr>PowerPoint Presentation</vt:lpstr>
      <vt:lpstr>MULO+ reminder!</vt:lpstr>
      <vt:lpstr>Methodology</vt:lpstr>
      <vt:lpstr>Four-year dollar sales trend Dollar sales are starting to level out in the shorter-term and improving in the full-year view</vt:lpstr>
      <vt:lpstr>Four-year unit sales trend Unit sales did see some decline, but shoppers moved to larger pack sizes, resulting in lesser volume declines</vt:lpstr>
      <vt:lpstr>Four-year volume (pound) sales trend In the quad-week period, pound sales are starting to level out, though still down about 9 million pounds YOY in the 52-week view</vt:lpstr>
      <vt:lpstr>Mushroom contribution to the department and category The mushroom share of total vegetable sales remained steady in the quad week</vt:lpstr>
      <vt:lpstr>Mushrooms price per unit On a per unit basis, vegetable prices decreased slightly while mushroom prices saw a 1.3% uptick in the latest four weeks due to the switch to larger packages</vt:lpstr>
      <vt:lpstr>Mushroom price per volume (pound) On a per pound basis, mushroom prices did decline slightly, at -0.5%</vt:lpstr>
      <vt:lpstr>Price per volume by quarter/month Prices have been rising over the past few months, matching their highest point  during the fourth quarter of 2022</vt:lpstr>
      <vt:lpstr>Price by type</vt:lpstr>
      <vt:lpstr>Mushroom dollar, unit, volume sales Dollar and volume sales are starting to level off, driven by 24-ounce packages</vt:lpstr>
      <vt:lpstr>Vegetables and mushroom pound sales vs. YA  Vegetables continue to have a strong 2024 with improving volume numbers for mushrooms</vt:lpstr>
      <vt:lpstr>Share of dollars sold on merchandising Promotional levels increased during the past four weeks and year</vt:lpstr>
      <vt:lpstr>Over indexing versus under indexing regions In dollars, the Northeast is an above-average seller and had better-than-average growth</vt:lpstr>
      <vt:lpstr>Performance summary whites, browns and specialty Crimini and specialty mushrooms had the strongest performance in the short and longer term</vt:lpstr>
      <vt:lpstr>White button mushrooms dollar performance</vt:lpstr>
      <vt:lpstr>White button mushrooms volume performance</vt:lpstr>
      <vt:lpstr>Crimini mushrooms dollar performance</vt:lpstr>
      <vt:lpstr>Crimini mushrooms volume performance</vt:lpstr>
      <vt:lpstr>Other insights</vt:lpstr>
      <vt:lpstr>Package size analysis 8-ounce packs drove the bulk of sales but 24-ounce packages have overtaken 16-ounce packages with growth in dollars, units and volume</vt:lpstr>
      <vt:lpstr>Packaged (fixed weight) versus random weight Fixed-weight dollar sales increased in the latest quad-week</vt:lpstr>
      <vt:lpstr>Organic versus conventional mushrooms sales Organic mushrooms increased volume sales with a shift to larger pack sizes</vt:lpstr>
      <vt:lpstr>Cut/prepared versus whole mushrooms Whole and sliced had a very similar performance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1001</cp:revision>
  <dcterms:created xsi:type="dcterms:W3CDTF">2018-03-13T20:52:20Z</dcterms:created>
  <dcterms:modified xsi:type="dcterms:W3CDTF">2024-09-23T14:55:26Z</dcterms:modified>
</cp:coreProperties>
</file>