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7"/>
  </p:notesMasterIdLst>
  <p:handoutMasterIdLst>
    <p:handoutMasterId r:id="rId28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7" r:id="rId14"/>
    <p:sldId id="591" r:id="rId15"/>
    <p:sldId id="604" r:id="rId16"/>
    <p:sldId id="605" r:id="rId17"/>
    <p:sldId id="620" r:id="rId18"/>
    <p:sldId id="621" r:id="rId19"/>
    <p:sldId id="622" r:id="rId20"/>
    <p:sldId id="623" r:id="rId21"/>
    <p:sldId id="610" r:id="rId22"/>
    <p:sldId id="626" r:id="rId23"/>
    <p:sldId id="611" r:id="rId24"/>
    <p:sldId id="613" r:id="rId25"/>
    <p:sldId id="61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CCFF66"/>
    <a:srgbClr val="FF00FF"/>
    <a:srgbClr val="FFF4E9"/>
    <a:srgbClr val="FF9900"/>
    <a:srgbClr val="CCCC00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93617" autoAdjust="0"/>
  </p:normalViewPr>
  <p:slideViewPr>
    <p:cSldViewPr>
      <p:cViewPr varScale="1">
        <p:scale>
          <a:sx n="64" d="100"/>
          <a:sy n="64" d="100"/>
        </p:scale>
        <p:origin x="1022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6/16/2024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6/16/24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105126715</c:v>
                </c:pt>
                <c:pt idx="1">
                  <c:v>103365525</c:v>
                </c:pt>
                <c:pt idx="2">
                  <c:v>101434813</c:v>
                </c:pt>
                <c:pt idx="3">
                  <c:v>98239169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388219544846051E-2"/>
          <c:y val="0.18972798027279031"/>
          <c:w val="0.88076137884872829"/>
          <c:h val="0.50921795704488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4488-91DA-5C508AFE27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50.3M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C0-4488-91DA-5C508AFE27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45.3M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C0-4488-91DA-5C508AFE2721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C0-4488-91DA-5C508AFE2721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C0-4488-91DA-5C508AFE2721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43.6M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C0-4488-91DA-5C508AFE27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44.2M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BB-45BA-A8AC-134B9520F37F}"/>
                </c:ext>
              </c:extLst>
            </c:dLbl>
            <c:dLbl>
              <c:idx val="9"/>
              <c:layout>
                <c:manualLayout>
                  <c:x val="-4.726971264796175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CD-4BC2-95BA-413171A5D4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36.6M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73-4DD6-A331-6A85BA1DA2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39.4M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D2-4CF8-968D-9C14BDE3F23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12.7M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C8-42AE-9C48-CD1F1A64D92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12.4M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8F0-4DAA-B3D4-E8F43264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6/16/24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50333631.994155094</c:v>
                </c:pt>
                <c:pt idx="1">
                  <c:v>45293074.756953955</c:v>
                </c:pt>
                <c:pt idx="2">
                  <c:v>42017106.284923084</c:v>
                </c:pt>
                <c:pt idx="3">
                  <c:v>46080343.303856455</c:v>
                </c:pt>
                <c:pt idx="4">
                  <c:v>47073490.854081728</c:v>
                </c:pt>
                <c:pt idx="5">
                  <c:v>43832485.640003681</c:v>
                </c:pt>
                <c:pt idx="6">
                  <c:v>40806430.930399843</c:v>
                </c:pt>
                <c:pt idx="7">
                  <c:v>43588275.619025528</c:v>
                </c:pt>
                <c:pt idx="8">
                  <c:v>44232552</c:v>
                </c:pt>
                <c:pt idx="9" formatCode="General">
                  <c:v>12392967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D-4185-B7A1-1E16991026E8}"/>
                </c:ext>
              </c:extLst>
            </c:dLbl>
            <c:dLbl>
              <c:idx val="9"/>
              <c:layout>
                <c:manualLayout>
                  <c:x val="-4.8185097489167869E-2"/>
                  <c:y val="-3.885572223443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DD6-A331-6A85BA1DA218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DD6-A331-6A85BA1DA21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6/16/24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-0.11546896897145499</c:v>
                </c:pt>
                <c:pt idx="1">
                  <c:v>-9.885092664153064E-2</c:v>
                </c:pt>
                <c:pt idx="2">
                  <c:v>-0.10348623352954409</c:v>
                </c:pt>
                <c:pt idx="3">
                  <c:v>-7.4840925950690598E-2</c:v>
                </c:pt>
                <c:pt idx="4">
                  <c:v>-6.4770631701124431E-2</c:v>
                </c:pt>
                <c:pt idx="5">
                  <c:v>-3.2247515205975054E-2</c:v>
                </c:pt>
                <c:pt idx="6">
                  <c:v>-2.8813868006841874E-2</c:v>
                </c:pt>
                <c:pt idx="7">
                  <c:v>-5.4080927053822253E-2</c:v>
                </c:pt>
                <c:pt idx="8">
                  <c:v>-6.3E-2</c:v>
                </c:pt>
                <c:pt idx="9">
                  <c:v>-5.5E-2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5181224899598392"/>
          <c:y val="2.2210563133962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32797858099063E-2"/>
          <c:y val="0.19378788338927819"/>
          <c:w val="0.88704183400267722"/>
          <c:h val="0.4863158517971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0-4B0D-B616-B580467140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$114M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80-4B0D-B616-B58046714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$104M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80-4B0D-B616-B580467140BC}"/>
                </c:ext>
              </c:extLst>
            </c:dLbl>
            <c:dLbl>
              <c:idx val="2"/>
              <c:layout>
                <c:manualLayout>
                  <c:x val="-4.0160642570320088E-5"/>
                  <c:y val="-1.6376888840320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$118M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80-4B0D-B616-B580467140BC}"/>
                </c:ext>
              </c:extLst>
            </c:dLbl>
            <c:dLbl>
              <c:idx val="4"/>
              <c:layout>
                <c:manualLayout>
                  <c:x val="8.7368610187763106E-3"/>
                  <c:y val="7.929976379436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$122M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80-4B0D-B616-B580467140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80-4B0D-B616-B580467140BC}"/>
                </c:ext>
              </c:extLst>
            </c:dLbl>
            <c:dLbl>
              <c:idx val="6"/>
              <c:layout>
                <c:manualLayout>
                  <c:x val="-4.0937081659974004E-3"/>
                  <c:y val="-3.7017605223271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80-4B0D-B616-B580467140BC}"/>
                </c:ext>
              </c:extLst>
            </c:dLbl>
            <c:dLbl>
              <c:idx val="7"/>
              <c:layout>
                <c:manualLayout>
                  <c:x val="2.0267737617135208E-3"/>
                  <c:y val="-2.2076775096187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80-4B0D-B616-B580467140BC}"/>
                </c:ext>
              </c:extLst>
            </c:dLbl>
            <c:dLbl>
              <c:idx val="8"/>
              <c:layout>
                <c:manualLayout>
                  <c:x val="6.3755020080320506E-3"/>
                  <c:y val="-7.4035210446543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$120M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B3-409F-A200-DE56D2EF2329}"/>
                </c:ext>
              </c:extLst>
            </c:dLbl>
            <c:dLbl>
              <c:idx val="9"/>
              <c:layout>
                <c:manualLayout>
                  <c:x val="4.2503346720214191E-3"/>
                  <c:y val="-1.48070420893086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27-4A33-BE93-F78F4D80EA7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$96.6M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48-4C13-8355-DF64CB5C9B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$109.3M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0-4920-8619-A96F3C3C05EC}"/>
                </c:ext>
              </c:extLst>
            </c:dLbl>
            <c:dLbl>
              <c:idx val="12"/>
              <c:layout>
                <c:manualLayout>
                  <c:x val="6.3755020080321287E-3"/>
                  <c:y val="-6.786482559574140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$35.4M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DF1-474B-82DF-D6E150DF77EE}"/>
                </c:ext>
              </c:extLst>
            </c:dLbl>
            <c:dLbl>
              <c:idx val="13"/>
              <c:layout>
                <c:manualLayout>
                  <c:x val="1.7001338688085676E-2"/>
                  <c:y val="1.11052815669814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$36.7M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4BF-4F15-A67B-5A756182C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4/21/24</c:v>
                </c:pt>
              </c:strCache>
            </c:strRef>
          </c:cat>
          <c:val>
            <c:numRef>
              <c:f>Sheet1!$B$2:$B$11</c:f>
              <c:numCache>
                <c:formatCode>\$#,##0</c:formatCode>
                <c:ptCount val="10"/>
                <c:pt idx="0">
                  <c:v>114333680.12456873</c:v>
                </c:pt>
                <c:pt idx="1">
                  <c:v>104195699.19863369</c:v>
                </c:pt>
                <c:pt idx="2">
                  <c:v>103476610.70383602</c:v>
                </c:pt>
                <c:pt idx="3">
                  <c:v>118496876.04643211</c:v>
                </c:pt>
                <c:pt idx="4">
                  <c:v>122448283.90400067</c:v>
                </c:pt>
                <c:pt idx="5">
                  <c:v>110392632.00797273</c:v>
                </c:pt>
                <c:pt idx="6">
                  <c:v>102595035.64953455</c:v>
                </c:pt>
                <c:pt idx="7">
                  <c:v>115663057.62222514</c:v>
                </c:pt>
                <c:pt idx="8">
                  <c:v>120336462</c:v>
                </c:pt>
                <c:pt idx="9" formatCode="&quot;$&quot;#,##0_);[Red]\(&quot;$&quot;#,##0\)">
                  <c:v>32759404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979082998661314E-2"/>
                  <c:y val="-3.3788037775445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2782961049911597E-2"/>
                  <c:y val="-3.26435458287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566384313625E-2"/>
                  <c:y val="-4.3942619118665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12590790423E-2"/>
                  <c:y val="-4.4544237690074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6662755357784094E-2"/>
                  <c:y val="-4.467652129161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3287294041311759E-2"/>
                  <c:y val="-2.566845501209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5.0900435073627848E-2"/>
                  <c:y val="-3.2144106330884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3.5405118462614196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4/21/24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-1.8654132340915248E-2</c:v>
                </c:pt>
                <c:pt idx="1">
                  <c:v>2.0217013006497135E-2</c:v>
                </c:pt>
                <c:pt idx="2">
                  <c:v>7.7107100483905733E-2</c:v>
                </c:pt>
                <c:pt idx="3">
                  <c:v>0.10145149446808271</c:v>
                </c:pt>
                <c:pt idx="4">
                  <c:v>7.0972995626406313E-2</c:v>
                </c:pt>
                <c:pt idx="5">
                  <c:v>5.9473978839812869E-2</c:v>
                </c:pt>
                <c:pt idx="6">
                  <c:v>-8.519558654899187E-3</c:v>
                </c:pt>
                <c:pt idx="7">
                  <c:v>-2.3914709980173577E-2</c:v>
                </c:pt>
                <c:pt idx="8">
                  <c:v>-1.7000000000000001E-2</c:v>
                </c:pt>
                <c:pt idx="9">
                  <c:v>-2.1000000000000001E-2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805890227576975E-2"/>
          <c:y val="0.20101811293950514"/>
          <c:w val="0.87959270414993296"/>
          <c:h val="0.4789631315552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9-4A4F-8DB2-5106DF0F03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24.7M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19-4A4F-8DB2-5106DF0F03BE}"/>
                </c:ext>
              </c:extLst>
            </c:dLbl>
            <c:dLbl>
              <c:idx val="1"/>
              <c:layout>
                <c:manualLayout>
                  <c:x val="4.2503346720214191E-3"/>
                  <c:y val="-3.394545351949210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19-4A4F-8DB2-5106DF0F03BE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19-4A4F-8DB2-5106DF0F03BE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19-4A4F-8DB2-5106DF0F03BE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19-4A4F-8DB2-5106DF0F03BE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19-4A4F-8DB2-5106DF0F03BE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19-4A4F-8DB2-5106DF0F03B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24.1M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19-4A4F-8DB2-5106DF0F03B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25.0M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19-4A4F-8DB2-5106DF0F03BE}"/>
                </c:ext>
              </c:extLst>
            </c:dLbl>
            <c:dLbl>
              <c:idx val="9"/>
              <c:layout>
                <c:manualLayout>
                  <c:x val="1.6524431057563587E-3"/>
                  <c:y val="3.531672519366151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19-4A4F-8DB2-5106DF0F03B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19.8M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519-4A4F-8DB2-5106DF0F03B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19-4A4F-8DB2-5106DF0F03B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7.3M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DB-4219-8F14-C02608A80B2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7.6M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99-43F1-A5AA-9FC4F83FD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5/19/24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24727616.040232543</c:v>
                </c:pt>
                <c:pt idx="1">
                  <c:v>21552879.227141</c:v>
                </c:pt>
                <c:pt idx="2">
                  <c:v>21121193.220056918</c:v>
                </c:pt>
                <c:pt idx="3">
                  <c:v>24051044.879493542</c:v>
                </c:pt>
                <c:pt idx="4">
                  <c:v>24977254.508863028</c:v>
                </c:pt>
                <c:pt idx="5">
                  <c:v>22679752.642164316</c:v>
                </c:pt>
                <c:pt idx="6">
                  <c:v>20983610.587974314</c:v>
                </c:pt>
                <c:pt idx="7">
                  <c:v>24064226.11760186</c:v>
                </c:pt>
                <c:pt idx="8">
                  <c:v>24975389</c:v>
                </c:pt>
                <c:pt idx="9">
                  <c:v>6670460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31793842034808E-2"/>
                  <c:y val="-6.4472418866756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19-4A4F-8DB2-5106DF0F03BE}"/>
                </c:ext>
              </c:extLst>
            </c:dLbl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19-4A4F-8DB2-5106DF0F03BE}"/>
                </c:ext>
              </c:extLst>
            </c:dLbl>
            <c:dLbl>
              <c:idx val="9"/>
              <c:layout>
                <c:manualLayout>
                  <c:x val="-3.7559236947791168E-2"/>
                  <c:y val="-4.6262088560313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19-4A4F-8DB2-5106DF0F03BE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19-4A4F-8DB2-5106DF0F03B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5/19/24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-7.2191448071310269E-2</c:v>
                </c:pt>
                <c:pt idx="1">
                  <c:v>-7.6481124538984049E-2</c:v>
                </c:pt>
                <c:pt idx="2">
                  <c:v>-1.3167610754616001E-2</c:v>
                </c:pt>
                <c:pt idx="3">
                  <c:v>1.6587251402831994E-2</c:v>
                </c:pt>
                <c:pt idx="4">
                  <c:v>1.0095533197551777E-2</c:v>
                </c:pt>
                <c:pt idx="5">
                  <c:v>5.2284124229874225E-2</c:v>
                </c:pt>
                <c:pt idx="6">
                  <c:v>-6.5139611502606862E-3</c:v>
                </c:pt>
                <c:pt idx="7">
                  <c:v>5.4805261785411351E-4</c:v>
                </c:pt>
                <c:pt idx="8">
                  <c:v>1E-3</c:v>
                </c:pt>
                <c:pt idx="9">
                  <c:v>-2.5000000000000001E-2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6/16/2024</a:t>
            </a:r>
            <a:endParaRPr lang="en-US" sz="1600" dirty="0"/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534245422522512E-2"/>
          <c:y val="0.24168622185610816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6/16/24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1472204611</c:v>
                </c:pt>
                <c:pt idx="1">
                  <c:v>1388743555</c:v>
                </c:pt>
                <c:pt idx="2">
                  <c:v>1377539322</c:v>
                </c:pt>
                <c:pt idx="3">
                  <c:v>1335794560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6/16/2024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6/16/24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40237248</c:v>
                </c:pt>
                <c:pt idx="1">
                  <c:v>36778640</c:v>
                </c:pt>
                <c:pt idx="2">
                  <c:v>36086035</c:v>
                </c:pt>
                <c:pt idx="3">
                  <c:v>34744567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6/16/2024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0.94947509356464155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 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6/16/24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569891027</c:v>
                </c:pt>
                <c:pt idx="1">
                  <c:v>516421492</c:v>
                </c:pt>
                <c:pt idx="2">
                  <c:v>487375304</c:v>
                </c:pt>
                <c:pt idx="3">
                  <c:v>474226450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6/16/2024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w.e.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6/16/24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25070293</c:v>
                </c:pt>
                <c:pt idx="1">
                  <c:v>22520633</c:v>
                </c:pt>
                <c:pt idx="2">
                  <c:v>22141180</c:v>
                </c:pt>
                <c:pt idx="3">
                  <c:v>21163732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6/16/2024</a:t>
            </a:r>
            <a:endParaRPr lang="en-US" sz="1600" dirty="0"/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w.e.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5/19/24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352180945</c:v>
                </c:pt>
                <c:pt idx="1">
                  <c:v>318269163</c:v>
                </c:pt>
                <c:pt idx="2">
                  <c:v>300153225</c:v>
                </c:pt>
                <c:pt idx="3">
                  <c:v>290576546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3.014859697450631E-3"/>
                  <c:y val="-2.1384409257070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Q1 24</c:v>
                </c:pt>
                <c:pt idx="13">
                  <c:v>4 w.e. 6/16/24</c:v>
                </c:pt>
              </c:strCache>
            </c:strRef>
          </c:cat>
          <c:val>
            <c:numRef>
              <c:f>Sheet1!$B$2:$B$15</c:f>
              <c:numCache>
                <c:formatCode>\$#,##0.00;\-\$#,##0.00</c:formatCode>
                <c:ptCount val="14"/>
                <c:pt idx="0">
                  <c:v>4.04</c:v>
                </c:pt>
                <c:pt idx="1">
                  <c:v>4.01</c:v>
                </c:pt>
                <c:pt idx="2">
                  <c:v>4.1500000000000004</c:v>
                </c:pt>
                <c:pt idx="3">
                  <c:v>4.2300000000000004</c:v>
                </c:pt>
                <c:pt idx="4" formatCode="&quot;$&quot;#,##0.00_);[Red]\(&quot;$&quot;#,##0.00\)">
                  <c:v>4.41</c:v>
                </c:pt>
                <c:pt idx="5" formatCode="&quot;$&quot;#,##0.00_);[Red]\(&quot;$&quot;#,##0.00\)">
                  <c:v>4.51</c:v>
                </c:pt>
                <c:pt idx="6" formatCode="&quot;$&quot;#,##0.00_);[Red]\(&quot;$&quot;#,##0.00\)">
                  <c:v>4.59</c:v>
                </c:pt>
                <c:pt idx="7" formatCode="&quot;$&quot;#,##0.00_);[Red]\(&quot;$&quot;#,##0.00\)">
                  <c:v>4.62</c:v>
                </c:pt>
                <c:pt idx="8" formatCode="&quot;$&quot;#,##0.00_);[Red]\(&quot;$&quot;#,##0.00\)">
                  <c:v>4.5999999999999996</c:v>
                </c:pt>
                <c:pt idx="9" formatCode="&quot;$&quot;#,##0.00_);[Red]\(&quot;$&quot;#,##0.00\)">
                  <c:v>4.53</c:v>
                </c:pt>
                <c:pt idx="10" formatCode="&quot;$&quot;#,##0.00_);[Red]\(&quot;$&quot;#,##0.00\)">
                  <c:v>4.5599999999999996</c:v>
                </c:pt>
                <c:pt idx="11" formatCode="&quot;$&quot;#,##0.00_);[Red]\(&quot;$&quot;#,##0.00\)">
                  <c:v>4.57</c:v>
                </c:pt>
                <c:pt idx="12" formatCode="&quot;$&quot;#,##0.00_);[Red]\(&quot;$&quot;#,##0.00\)">
                  <c:v>4.62</c:v>
                </c:pt>
                <c:pt idx="13" formatCode="&quot;$&quot;#,##0.00_);[Red]\(&quot;$&quot;#,##0.00\)">
                  <c:v>4.6399999999999997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843E-2"/>
                  <c:y val="5.03252120478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2.6814921798812532E-2"/>
                  <c:y val="1.2495068895071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Q1 24</c:v>
                </c:pt>
                <c:pt idx="13">
                  <c:v>4 w.e. 6/16/24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1">
                  <c:v>-6.0000000000000001E-3</c:v>
                </c:pt>
                <c:pt idx="2">
                  <c:v>3.3000000000000002E-2</c:v>
                </c:pt>
                <c:pt idx="3">
                  <c:v>0.02</c:v>
                </c:pt>
                <c:pt idx="4">
                  <c:v>5.3999999999999999E-2</c:v>
                </c:pt>
                <c:pt idx="5">
                  <c:v>0.08</c:v>
                </c:pt>
                <c:pt idx="6">
                  <c:v>8.2000000000000003E-2</c:v>
                </c:pt>
                <c:pt idx="7">
                  <c:v>6.7000000000000004E-2</c:v>
                </c:pt>
                <c:pt idx="8">
                  <c:v>4.2000000000000003E-2</c:v>
                </c:pt>
                <c:pt idx="9">
                  <c:v>4.0000000000000001E-3</c:v>
                </c:pt>
                <c:pt idx="10">
                  <c:v>-7.0000000000000001E-3</c:v>
                </c:pt>
                <c:pt idx="11">
                  <c:v>-1.0999999999999999E-2</c:v>
                </c:pt>
                <c:pt idx="12">
                  <c:v>3.0000000000000001E-3</c:v>
                </c:pt>
                <c:pt idx="13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204827598267646E-2"/>
          <c:y val="0.23847308087712987"/>
          <c:w val="0.96559034480346473"/>
          <c:h val="0.7231978261340761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805531506017254E-2"/>
                  <c:y val="-6.7267421011750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53-4689-AE85-7C4A0D3394BE}"/>
                </c:ext>
              </c:extLst>
            </c:dLbl>
            <c:dLbl>
              <c:idx val="2"/>
              <c:layout>
                <c:manualLayout>
                  <c:x val="-5.969681078901564E-2"/>
                  <c:y val="9.390764965837171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53-4689-AE85-7C4A0D3394BE}"/>
                </c:ext>
              </c:extLst>
            </c:dLbl>
            <c:dLbl>
              <c:idx val="3"/>
              <c:layout>
                <c:manualLayout>
                  <c:x val="-4.0927907954541813E-2"/>
                  <c:y val="1.9844153962780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3-4689-AE85-7C4A0D339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Blad1!$A$2:$A$14</c:f>
              <c:strCach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Q4 '23</c:v>
                </c:pt>
                <c:pt idx="11">
                  <c:v>Q1 '24</c:v>
                </c:pt>
                <c:pt idx="12">
                  <c:v>4 w.e. 6/16/24</c:v>
                </c:pt>
              </c:strCache>
            </c:strRef>
          </c:cat>
          <c:val>
            <c:numRef>
              <c:f>Blad1!$B$2:$B$14</c:f>
              <c:numCache>
                <c:formatCode>0.0%</c:formatCode>
                <c:ptCount val="13"/>
                <c:pt idx="0">
                  <c:v>5.6000000000000001E-2</c:v>
                </c:pt>
                <c:pt idx="1">
                  <c:v>0.14399999999999999</c:v>
                </c:pt>
                <c:pt idx="2">
                  <c:v>-4.8000000000000001E-2</c:v>
                </c:pt>
                <c:pt idx="3">
                  <c:v>-4.2000000000000003E-2</c:v>
                </c:pt>
                <c:pt idx="4">
                  <c:v>-1.2999999999999999E-2</c:v>
                </c:pt>
                <c:pt idx="5">
                  <c:v>-2.5000000000000001E-2</c:v>
                </c:pt>
                <c:pt idx="6">
                  <c:v>-8.9999999999999993E-3</c:v>
                </c:pt>
                <c:pt idx="7">
                  <c:v>-1.7000000000000001E-2</c:v>
                </c:pt>
                <c:pt idx="8">
                  <c:v>3.0000000000000001E-3</c:v>
                </c:pt>
                <c:pt idx="9">
                  <c:v>0.01</c:v>
                </c:pt>
                <c:pt idx="10">
                  <c:v>-4.0000000000000001E-3</c:v>
                </c:pt>
                <c:pt idx="11">
                  <c:v>3.5999999999999997E-2</c:v>
                </c:pt>
                <c:pt idx="12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D-47DB-A324-B27AC2E1F7FB}"/>
            </c:ext>
          </c:extLst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27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9676647765576896E-2"/>
                  <c:y val="-5.3329569015825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3-4689-AE85-7C4A0D3394BE}"/>
                </c:ext>
              </c:extLst>
            </c:dLbl>
            <c:dLbl>
              <c:idx val="2"/>
              <c:layout>
                <c:manualLayout>
                  <c:x val="-3.623568224592337E-2"/>
                  <c:y val="4.0750931956668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3-4689-AE85-7C4A0D3394BE}"/>
                </c:ext>
              </c:extLst>
            </c:dLbl>
            <c:dLbl>
              <c:idx val="3"/>
              <c:layout>
                <c:manualLayout>
                  <c:x val="-4.0978771188601118E-2"/>
                  <c:y val="5.4688783952593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3-4689-AE85-7C4A0D3394BE}"/>
                </c:ext>
              </c:extLst>
            </c:dLbl>
            <c:dLbl>
              <c:idx val="4"/>
              <c:layout>
                <c:manualLayout>
                  <c:x val="-3.46716070097172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53-4689-AE85-7C4A0D3394BE}"/>
                </c:ext>
              </c:extLst>
            </c:dLbl>
            <c:dLbl>
              <c:idx val="5"/>
              <c:layout>
                <c:manualLayout>
                  <c:x val="-3.467160700971722E-2"/>
                  <c:y val="3.3782005958706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53-4689-AE85-7C4A0D3394BE}"/>
                </c:ext>
              </c:extLst>
            </c:dLbl>
            <c:dLbl>
              <c:idx val="6"/>
              <c:layout>
                <c:manualLayout>
                  <c:x val="-3.469907069299869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853-B4DA-8D9FE3E7084B}"/>
                </c:ext>
              </c:extLst>
            </c:dLbl>
            <c:dLbl>
              <c:idx val="7"/>
              <c:layout>
                <c:manualLayout>
                  <c:x val="-3.4699070692998636E-2"/>
                  <c:y val="3.7266468957687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F-4853-B4DA-8D9FE3E7084B}"/>
                </c:ext>
              </c:extLst>
            </c:dLbl>
            <c:dLbl>
              <c:idx val="8"/>
              <c:layout>
                <c:manualLayout>
                  <c:x val="-2.844276974817403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F-4853-B4DA-8D9FE3E7084B}"/>
                </c:ext>
              </c:extLst>
            </c:dLbl>
            <c:dLbl>
              <c:idx val="9"/>
              <c:layout>
                <c:manualLayout>
                  <c:x val="-3.6263145929204897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F-4853-B4DA-8D9FE3E7084B}"/>
                </c:ext>
              </c:extLst>
            </c:dLbl>
            <c:dLbl>
              <c:idx val="10"/>
              <c:layout>
                <c:manualLayout>
                  <c:x val="-3.626314592920477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F-4853-B4DA-8D9FE3E7084B}"/>
                </c:ext>
              </c:extLst>
            </c:dLbl>
            <c:dLbl>
              <c:idx val="11"/>
              <c:layout>
                <c:manualLayout>
                  <c:x val="-3.1341235156371924E-2"/>
                  <c:y val="4.075093195666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853-B4DA-8D9FE3E7084B}"/>
                </c:ext>
              </c:extLst>
            </c:dLbl>
            <c:dLbl>
              <c:idx val="12"/>
              <c:layout>
                <c:manualLayout>
                  <c:x val="-2.6709601968715278E-2"/>
                  <c:y val="5.468878395259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7-434E-BC41-D5BF87BE4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Blad1!$A$2:$A$14</c:f>
              <c:strCach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Q4 '23</c:v>
                </c:pt>
                <c:pt idx="11">
                  <c:v>Q1 '24</c:v>
                </c:pt>
                <c:pt idx="12">
                  <c:v>4 w.e. 6/16/24</c:v>
                </c:pt>
              </c:strCache>
            </c:strRef>
          </c:cat>
          <c:val>
            <c:numRef>
              <c:f>Blad1!$D$2:$D$14</c:f>
              <c:numCache>
                <c:formatCode>0.0%</c:formatCode>
                <c:ptCount val="13"/>
                <c:pt idx="0">
                  <c:v>4.9000000000000002E-2</c:v>
                </c:pt>
                <c:pt idx="1">
                  <c:v>0.16800000000000001</c:v>
                </c:pt>
                <c:pt idx="2">
                  <c:v>-6.0999999999999999E-2</c:v>
                </c:pt>
                <c:pt idx="3">
                  <c:v>-0.10299999999999999</c:v>
                </c:pt>
                <c:pt idx="4">
                  <c:v>-9.8000000000000004E-2</c:v>
                </c:pt>
                <c:pt idx="5">
                  <c:v>-8.4000000000000005E-2</c:v>
                </c:pt>
                <c:pt idx="6">
                  <c:v>-5.8000000000000003E-2</c:v>
                </c:pt>
                <c:pt idx="7">
                  <c:v>-5.6000000000000001E-2</c:v>
                </c:pt>
                <c:pt idx="8">
                  <c:v>-2.1000000000000001E-2</c:v>
                </c:pt>
                <c:pt idx="9">
                  <c:v>-2.5000000000000001E-2</c:v>
                </c:pt>
                <c:pt idx="10">
                  <c:v>-2.9000000000000001E-2</c:v>
                </c:pt>
                <c:pt idx="11">
                  <c:v>-3.5999999999999997E-2</c:v>
                </c:pt>
                <c:pt idx="12">
                  <c:v>-4.3999999999999997E-2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D-47DB-A324-B27AC2E1F7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7503072"/>
        <c:axId val="1817508896"/>
      </c:lineChart>
      <c:catAx>
        <c:axId val="18175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508896"/>
        <c:crosses val="autoZero"/>
        <c:auto val="1"/>
        <c:lblAlgn val="ctr"/>
        <c:lblOffset val="100"/>
        <c:noMultiLvlLbl val="0"/>
      </c:catAx>
      <c:valAx>
        <c:axId val="181750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175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21318607764391E-2"/>
          <c:y val="0.17980966538416696"/>
          <c:w val="0.89225154250699068"/>
          <c:h val="0.49125349103735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17-45AB-BE6F-6F449A278408}"/>
              </c:ext>
            </c:extLst>
          </c:dPt>
          <c:dLbls>
            <c:dLbl>
              <c:idx val="0"/>
              <c:layout>
                <c:manualLayout>
                  <c:x val="8.93009545885309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$196M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17-45AB-BE6F-6F449A278408}"/>
                </c:ext>
              </c:extLst>
            </c:dLbl>
            <c:dLbl>
              <c:idx val="1"/>
              <c:layout>
                <c:manualLayout>
                  <c:x val="6.6975715941397975E-3"/>
                  <c:y val="-3.70318316293830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$180M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7-45AB-BE6F-6F449A278408}"/>
                </c:ext>
              </c:extLst>
            </c:dLbl>
            <c:dLbl>
              <c:idx val="2"/>
              <c:layout>
                <c:manualLayout>
                  <c:x val="-2.3485435514197439E-3"/>
                  <c:y val="2.8007145102379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$170M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17-45AB-BE6F-6F449A2784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$187M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7-45AB-BE6F-6F449A2784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$190M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17-45AB-BE6F-6F449A2784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$174M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7-45AB-BE6F-6F449A2784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$164M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17-45AB-BE6F-6F449A2784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$178M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17-45AB-BE6F-6F449A278408}"/>
                </c:ext>
              </c:extLst>
            </c:dLbl>
            <c:dLbl>
              <c:idx val="8"/>
              <c:layout>
                <c:manualLayout>
                  <c:x val="4.4650267737617131E-3"/>
                  <c:y val="3.69593097819750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$183M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17-45AB-BE6F-6F449A278408}"/>
                </c:ext>
              </c:extLst>
            </c:dLbl>
            <c:dLbl>
              <c:idx val="9"/>
              <c:layout>
                <c:manualLayout>
                  <c:x val="-2.2325226873526009E-3"/>
                  <c:y val="7.40636632587675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17-45AB-BE6F-6F449A2784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$151M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17-45AB-BE6F-6F449A2784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$165.0M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0F-490C-A309-5B7574296AFF}"/>
                </c:ext>
              </c:extLst>
            </c:dLbl>
            <c:dLbl>
              <c:idx val="12"/>
              <c:layout>
                <c:manualLayout>
                  <c:x val="6.3755020080321217E-3"/>
                  <c:y val="-1.1105281566981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$53.3M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85542168674689E-2"/>
                      <c:h val="3.40748513466246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6B79-4B11-8D19-2716A7CF9BE3}"/>
                </c:ext>
              </c:extLst>
            </c:dLbl>
            <c:dLbl>
              <c:idx val="13"/>
              <c:layout>
                <c:manualLayout>
                  <c:x val="1.4876171352074967E-2"/>
                  <c:y val="1.11052815669813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$53.0M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FDD-42BC-88A1-A1B8DF132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6/16/24</c:v>
                </c:pt>
              </c:strCache>
            </c:strRef>
          </c:cat>
          <c:val>
            <c:numRef>
              <c:f>Sheet1!$B$2:$B$11</c:f>
              <c:numCache>
                <c:formatCode>\$#,##0</c:formatCode>
                <c:ptCount val="10"/>
                <c:pt idx="0">
                  <c:v>195739771.72166502</c:v>
                </c:pt>
                <c:pt idx="1">
                  <c:v>180036688.96577576</c:v>
                </c:pt>
                <c:pt idx="2">
                  <c:v>169697824.51166564</c:v>
                </c:pt>
                <c:pt idx="3">
                  <c:v>186974442.61351106</c:v>
                </c:pt>
                <c:pt idx="4">
                  <c:v>189538437.20693675</c:v>
                </c:pt>
                <c:pt idx="5">
                  <c:v>174187512.11140254</c:v>
                </c:pt>
                <c:pt idx="6">
                  <c:v>163591337.58058882</c:v>
                </c:pt>
                <c:pt idx="7">
                  <c:v>178034781.06744319</c:v>
                </c:pt>
                <c:pt idx="8">
                  <c:v>182789492</c:v>
                </c:pt>
                <c:pt idx="9" formatCode="&quot;$&quot;#,##0_);[Red]\(&quot;$&quot;#,##0\)">
                  <c:v>52025036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97953813851907E-2"/>
                  <c:y val="1.115707853255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17-45AB-BE6F-6F449A278408}"/>
                </c:ext>
              </c:extLst>
            </c:dLbl>
            <c:dLbl>
              <c:idx val="1"/>
              <c:layout>
                <c:manualLayout>
                  <c:x val="-6.3965290776411637E-2"/>
                  <c:y val="3.322571746986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5AB-BE6F-6F449A278408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17-45AB-BE6F-6F449A278408}"/>
                </c:ext>
              </c:extLst>
            </c:dLbl>
            <c:dLbl>
              <c:idx val="3"/>
              <c:layout>
                <c:manualLayout>
                  <c:x val="-5.2247007716442237E-2"/>
                  <c:y val="4.5331044163520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7-45AB-BE6F-6F449A278408}"/>
                </c:ext>
              </c:extLst>
            </c:dLbl>
            <c:dLbl>
              <c:idx val="4"/>
              <c:layout>
                <c:manualLayout>
                  <c:x val="-5.0204513141296536E-2"/>
                  <c:y val="-4.785008348199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7-45AB-BE6F-6F449A278408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7-45AB-BE6F-6F449A278408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17-45AB-BE6F-6F449A278408}"/>
                </c:ext>
              </c:extLst>
            </c:dLbl>
            <c:dLbl>
              <c:idx val="7"/>
              <c:layout>
                <c:manualLayout>
                  <c:x val="-4.8962349397590359E-2"/>
                  <c:y val="-4.8946847217740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17-45AB-BE6F-6F449A278408}"/>
                </c:ext>
              </c:extLst>
            </c:dLbl>
            <c:dLbl>
              <c:idx val="8"/>
              <c:layout>
                <c:manualLayout>
                  <c:x val="-5.0430388219544847E-2"/>
                  <c:y val="-2.8255508919202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17-45AB-BE6F-6F449A278408}"/>
                </c:ext>
              </c:extLst>
            </c:dLbl>
            <c:dLbl>
              <c:idx val="9"/>
              <c:layout>
                <c:manualLayout>
                  <c:x val="-4.561479250334672E-2"/>
                  <c:y val="-4.5929520811472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78A-AB4C-31A22EEB1D1B}"/>
                </c:ext>
              </c:extLst>
            </c:dLbl>
            <c:dLbl>
              <c:idx val="10"/>
              <c:layout>
                <c:manualLayout>
                  <c:x val="-3.6761378848728404E-2"/>
                  <c:y val="-3.852745715285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1-468F-B323-5E0569A16A12}"/>
                </c:ext>
              </c:extLst>
            </c:dLbl>
            <c:dLbl>
              <c:idx val="11"/>
              <c:layout>
                <c:manualLayout>
                  <c:x val="-3.9528781793842192E-2"/>
                  <c:y val="-3.1121021336131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1F-43C6-B21D-33680BBF4B0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6/16/24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-6.9131464953584257E-2</c:v>
                </c:pt>
                <c:pt idx="1">
                  <c:v>-2.7900069893077903E-2</c:v>
                </c:pt>
                <c:pt idx="2">
                  <c:v>-2.8425231476958544E-2</c:v>
                </c:pt>
                <c:pt idx="3">
                  <c:v>-1.998955354875951E-2</c:v>
                </c:pt>
                <c:pt idx="4">
                  <c:v>-3.1681525221896781E-2</c:v>
                </c:pt>
                <c:pt idx="5">
                  <c:v>-3.2488804854021287E-2</c:v>
                </c:pt>
                <c:pt idx="6">
                  <c:v>-3.5984473864937749E-2</c:v>
                </c:pt>
                <c:pt idx="7">
                  <c:v>-4.7812211236520769E-2</c:v>
                </c:pt>
                <c:pt idx="8">
                  <c:v>-0.04</c:v>
                </c:pt>
                <c:pt idx="9">
                  <c:v>-3.4000000000000002E-2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max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6/29/2024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6/29/2024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7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2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48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29-6-2024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29-6-2024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29-6-2024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29-6-2024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29-6-2024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29-6-2024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29-6-2024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29-6-2024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29-6-2024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29-6-2024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29-6-2024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29-6-2024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ED822-4DA0-16D7-21C8-105C89D63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"/>
            <a:ext cx="9144000" cy="5143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9" y="915566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364269" y="3651870"/>
            <a:ext cx="2274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June 16, 2024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06450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w.e.6/16/2024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3YA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$2.83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+9.0%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$2.56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+8.7%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$3.07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+8.6%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+15.0%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34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6/16/2024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7303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forest, lion’s mane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31956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6/16/2024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volume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3YA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+10.7%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+2.1%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+11.2%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$5.04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+9.6%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$13.52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+10.4%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Declines continue to sit around 3 percentage points of YA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</a:t>
            </a:r>
            <a:r>
              <a:rPr lang="en-US" dirty="0" err="1"/>
              <a:t>w.e</a:t>
            </a:r>
            <a:r>
              <a:rPr lang="en-US" dirty="0"/>
              <a:t>. 6/16/2024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$98M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21.2M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-3.2%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-3.7%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91128" y="3518120"/>
            <a:ext cx="1614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-5.0% </a:t>
            </a:r>
            <a:r>
              <a:rPr lang="en-US" dirty="0">
                <a:solidFill>
                  <a:schemeClr val="accent4"/>
                </a:solidFill>
              </a:rPr>
              <a:t>vs. 2YA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-6.6%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084814" y="3528253"/>
            <a:ext cx="1769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-5.5% </a:t>
            </a:r>
            <a:r>
              <a:rPr lang="en-US" dirty="0">
                <a:solidFill>
                  <a:schemeClr val="accent4"/>
                </a:solidFill>
              </a:rPr>
              <a:t>vs. 2YA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-14.3%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01039" y="3526904"/>
            <a:ext cx="1769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-6.0% </a:t>
            </a:r>
            <a:r>
              <a:rPr lang="en-US" dirty="0">
                <a:solidFill>
                  <a:schemeClr val="accent4"/>
                </a:solidFill>
              </a:rPr>
              <a:t>vs. 2YA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-15.6%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6/16/2024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5" y="247348"/>
            <a:ext cx="8779858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Vegetables are off to a strong 2024 whereas pound pressure lingers for mushrooms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6/16/2024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223124"/>
              </p:ext>
            </p:extLst>
          </p:nvPr>
        </p:nvGraphicFramePr>
        <p:xfrm>
          <a:off x="395536" y="987574"/>
          <a:ext cx="8119814" cy="364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Promotional levels dropped in the latest four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4395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weeks ending 6/16/2024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95326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6/16/2024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6/16/2024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</a:t>
                      </a: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17.7%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-9.3%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+12.5%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regional performance pulled closer together with underperforming regions from last year starting to perform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08041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6/16/2024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6/16/2024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23999" y="2419350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412344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8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09128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Isosceles Triangle 9">
            <a:extLst>
              <a:ext uri="{FF2B5EF4-FFF2-40B4-BE49-F238E27FC236}">
                <a16:creationId xmlns:a16="http://schemas.microsoft.com/office/drawing/2014/main" id="{A30469E7-E004-CD65-3172-AD2FB0F704EC}"/>
              </a:ext>
            </a:extLst>
          </p:cNvPr>
          <p:cNvSpPr/>
          <p:nvPr/>
        </p:nvSpPr>
        <p:spPr>
          <a:xfrm>
            <a:off x="8244408" y="378199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81" y="277152"/>
            <a:ext cx="8568952" cy="720518"/>
          </a:xfrm>
        </p:spPr>
        <p:txBody>
          <a:bodyPr>
            <a:noAutofit/>
          </a:bodyPr>
          <a:lstStyle/>
          <a:p>
            <a:r>
              <a:rPr lang="en-US" sz="2800" dirty="0"/>
              <a:t>Performance summary whites, browns and specialty</a:t>
            </a:r>
            <a:br>
              <a:rPr lang="en-US" sz="2800" dirty="0"/>
            </a:b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Crimini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mushrooms had the strongest performance in the short and longer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6/16/2024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32834"/>
              </p:ext>
            </p:extLst>
          </p:nvPr>
        </p:nvGraphicFramePr>
        <p:xfrm>
          <a:off x="457305" y="1563638"/>
          <a:ext cx="8192928" cy="2100968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6/16/2024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3YA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3YA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$100.3M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21.9M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-4.9%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-15.6%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$52.1M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51.9%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12.7M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-18.7%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391532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Crimini mushrooms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$33.8M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33.7%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+5.6%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7.0M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Portabella mushrooms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$9.2M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-27.9%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-29.1%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$5.2M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-2.8%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-21.0%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0500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6/16/2024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07500"/>
              </p:ext>
            </p:extLst>
          </p:nvPr>
        </p:nvGraphicFramePr>
        <p:xfrm>
          <a:off x="2771800" y="1025207"/>
          <a:ext cx="5976000" cy="359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013078"/>
            <a:ext cx="3322712" cy="3607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2225">
              <a:buFont typeface="Wingdings" panose="05000000000000000000" pitchFamily="2" charset="2"/>
              <a:buNone/>
            </a:pPr>
            <a:r>
              <a:rPr lang="en-US" sz="2100" dirty="0"/>
              <a:t>Dollars L-52 </a:t>
            </a:r>
            <a:br>
              <a:rPr lang="en-US" sz="2100" dirty="0"/>
            </a:br>
            <a:r>
              <a:rPr lang="en-US" sz="2100" dirty="0"/>
              <a:t>w.e. 6/16/2024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$696M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-3.8% vs. YA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Average price/unit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$2.55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+0.1% vs. YA</a:t>
            </a:r>
          </a:p>
        </p:txBody>
      </p:sp>
    </p:spTree>
    <p:extLst>
      <p:ext uri="{BB962C8B-B14F-4D97-AF65-F5344CB8AC3E}">
        <p14:creationId xmlns:p14="http://schemas.microsoft.com/office/powerpoint/2010/main" val="208688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6/16/2024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170.5M</a:t>
            </a:r>
          </a:p>
          <a:p>
            <a:pPr>
              <a:buNone/>
            </a:pPr>
            <a:r>
              <a:rPr lang="en-US" dirty="0"/>
              <a:t>-5.0% vs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$4.08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+1.3%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096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6/16/2024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143383"/>
              </p:ext>
            </p:extLst>
          </p:nvPr>
        </p:nvGraphicFramePr>
        <p:xfrm>
          <a:off x="2699792" y="1041047"/>
          <a:ext cx="5976000" cy="363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8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292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6/16/2024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$447.3M</a:t>
            </a:r>
          </a:p>
          <a:p>
            <a:pPr>
              <a:buNone/>
            </a:pPr>
            <a:r>
              <a:rPr lang="en-US" dirty="0"/>
              <a:t>-1.4%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$3.16</a:t>
            </a:r>
          </a:p>
          <a:p>
            <a:pPr>
              <a:buNone/>
            </a:pPr>
            <a:r>
              <a:rPr lang="en-US" dirty="0"/>
              <a:t>-0.7%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0417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6/16/2024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838652"/>
              </p:ext>
            </p:extLst>
          </p:nvPr>
        </p:nvGraphicFramePr>
        <p:xfrm>
          <a:off x="2699792" y="1059581"/>
          <a:ext cx="5976000" cy="380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84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9283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6/16/2024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92.4M</a:t>
            </a:r>
          </a:p>
          <a:p>
            <a:pPr>
              <a:buNone/>
            </a:pPr>
            <a:r>
              <a:rPr lang="en-US" dirty="0"/>
              <a:t>-0.3%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$4.84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-1.2%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69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6/16/2024</a:t>
            </a:r>
          </a:p>
        </p:txBody>
      </p:sp>
      <p:graphicFrame>
        <p:nvGraphicFramePr>
          <p:cNvPr id="11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725873"/>
              </p:ext>
            </p:extLst>
          </p:nvPr>
        </p:nvGraphicFramePr>
        <p:xfrm>
          <a:off x="2771800" y="1076358"/>
          <a:ext cx="5976000" cy="378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93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294190" cy="35444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500" dirty="0"/>
              <a:t>The report covers the </a:t>
            </a:r>
            <a:r>
              <a:rPr lang="en-US" sz="1500" b="1" dirty="0"/>
              <a:t>four weeks ending June 16, 2024 </a:t>
            </a:r>
            <a:r>
              <a:rPr lang="en-US" sz="1500" dirty="0"/>
              <a:t>with week endings:</a:t>
            </a:r>
            <a:endParaRPr lang="en-US" sz="1500" b="1" dirty="0"/>
          </a:p>
          <a:p>
            <a:pPr lvl="1"/>
            <a:r>
              <a:rPr lang="en-US" sz="1500" dirty="0"/>
              <a:t>May 25, 2024</a:t>
            </a:r>
          </a:p>
          <a:p>
            <a:pPr lvl="1"/>
            <a:r>
              <a:rPr lang="en-US" sz="1500" dirty="0"/>
              <a:t>June 2, 2024</a:t>
            </a:r>
          </a:p>
          <a:p>
            <a:pPr lvl="1"/>
            <a:r>
              <a:rPr lang="en-US" sz="1500" dirty="0"/>
              <a:t>June 9, 2024</a:t>
            </a:r>
          </a:p>
          <a:p>
            <a:pPr lvl="1"/>
            <a:r>
              <a:rPr lang="en-US" sz="1500" dirty="0"/>
              <a:t>June 16, 2024</a:t>
            </a:r>
          </a:p>
          <a:p>
            <a:r>
              <a:rPr lang="en-US" sz="1500" dirty="0"/>
              <a:t>Dollar references are the retail value, volume is reflected in pounds and units (packages)</a:t>
            </a:r>
          </a:p>
          <a:p>
            <a:r>
              <a:rPr lang="en-US" sz="1500" dirty="0"/>
              <a:t>Package size, organic, fixed/random weight and value-added reflect the total market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6/16/2024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8012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sales, with 8-ounce packages outperforming 16-ounces in the latest 52 weeks. 24 ounce packages are growing in dollars, units and volume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52 weeks ending 6/16/2024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85599"/>
              </p:ext>
            </p:extLst>
          </p:nvPr>
        </p:nvGraphicFramePr>
        <p:xfrm>
          <a:off x="413345" y="1707654"/>
          <a:ext cx="7956883" cy="1690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1044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4159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 52 weeks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%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Volume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8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$733.7M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315.5M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157.M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16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$226.2M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5662923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24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$79.5M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+0.9%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27.0M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96641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-3.0%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-7.0%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4.0%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-4.3%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-7.7%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96.4%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6/16/2024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62" y="1444144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521835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6/16/2024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volume sales with a shift to larger pack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$85.1M</a:t>
            </a:r>
          </a:p>
        </p:txBody>
      </p:sp>
      <p:sp>
        <p:nvSpPr>
          <p:cNvPr id="28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-4.5%</a:t>
            </a:r>
          </a:p>
        </p:txBody>
      </p:sp>
      <p:sp>
        <p:nvSpPr>
          <p:cNvPr id="29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-4.4%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$13.1M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+6.9%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+2.7%</a:t>
            </a:r>
          </a:p>
        </p:txBody>
      </p:sp>
      <p:sp>
        <p:nvSpPr>
          <p:cNvPr id="33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-6.1%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+12.9%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6/16/2024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6/16/2024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82523" y="33554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7302" y="195748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10.5% </a:t>
            </a:r>
          </a:p>
          <a:p>
            <a:pPr algn="ctr"/>
            <a:r>
              <a:rPr lang="en-US" sz="1400" b="1" dirty="0"/>
              <a:t>of pound sales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Hardly any difference in performance for whole versus sliced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$53.5M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-2.5%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-1.4%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$39.4M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-5.7%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-7.6%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-3.2%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-8.4</a:t>
            </a: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6/16/2024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441923" y="183457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564093" y="324937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Cut/Sliced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6/16/2024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45" y="202799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trended below year-ago levels in the shorter- and longer-term views. Sales dipped below the $100K mark for the first time in four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168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w.e. 6/16/2024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404610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798413"/>
              </p:ext>
            </p:extLst>
          </p:nvPr>
        </p:nvGraphicFramePr>
        <p:xfrm>
          <a:off x="4716016" y="1491630"/>
          <a:ext cx="4158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shorter- and longer-term unit trends reflect the market pressure with continued declines for both time periods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6/16/2024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892617"/>
              </p:ext>
            </p:extLst>
          </p:nvPr>
        </p:nvGraphicFramePr>
        <p:xfrm>
          <a:off x="367458" y="1332633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816251"/>
              </p:ext>
            </p:extLst>
          </p:nvPr>
        </p:nvGraphicFramePr>
        <p:xfrm>
          <a:off x="4757664" y="1491631"/>
          <a:ext cx="4320008" cy="31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63284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YTD and the quad-week view, pounds continued to trend behind last year’s and prior years’ levels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6/16/2024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737219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745622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72" y="467984"/>
            <a:ext cx="8760700" cy="45522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produce and vegetables remains below average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781316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6/16/2024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459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6/16/2024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784300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6/16/2024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produce and vegetable prices are decreasing while mushroom prices saw a slight uptick in the latest four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6/16/2024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62939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6/16/2024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$2.61 | -0.3%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$2.22 | -0.7%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$2.83 | +0.6%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49" y="199766"/>
            <a:ext cx="7992888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vegetables and mushroom prices rose while total produce and vegetables became less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71727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6/16/2024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$ 1.73 | -1.8%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$1.97 | -1.0%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$4.64 | +1.3%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6/16/2024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Prices have been rising over the past few months, reaching their highest point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since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459710"/>
              </p:ext>
            </p:extLst>
          </p:nvPr>
        </p:nvGraphicFramePr>
        <p:xfrm>
          <a:off x="395536" y="1179011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2018-w.e. 6/16/2024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70024</TotalTime>
  <Words>2234</Words>
  <Application>Microsoft Office PowerPoint</Application>
  <PresentationFormat>On-screen Show (16:9)</PresentationFormat>
  <Paragraphs>536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Gadugi</vt:lpstr>
      <vt:lpstr>Wingdings</vt:lpstr>
      <vt:lpstr>Office Theme</vt:lpstr>
      <vt:lpstr>Aangepast ontwerp</vt:lpstr>
      <vt:lpstr>PowerPoint Presentation</vt:lpstr>
      <vt:lpstr>Methodology</vt:lpstr>
      <vt:lpstr>Four-year dollar sales trend Sales trended below year-ago levels in the shorter- and longer-term views. Sales dipped below the $100K mark for the first time in four years</vt:lpstr>
      <vt:lpstr>Four-year unit sales trend The shorter- and longer-term unit trends reflect the market pressure with continued declines for both time periods</vt:lpstr>
      <vt:lpstr>Four-year volume (pound) sales trend In the YTD and the quad-week view, pounds continued to trend behind last year’s and prior years’ levels</vt:lpstr>
      <vt:lpstr>Mushroom contribution to the department and category The mushroom share of total produce and vegetables remains below average</vt:lpstr>
      <vt:lpstr>Mushrooms price per unit On a per unit basis, produce and vegetable prices are decreasing while mushroom prices saw a slight uptick in the latest four weeks</vt:lpstr>
      <vt:lpstr>Mushroom price per volume (pound) On a pound basis, vegetables and mushroom prices rose while total produce and vegetables became less expensive</vt:lpstr>
      <vt:lpstr>Price per volume by quarter/month Prices have been rising over the past few months, reaching their highest point  since 2018</vt:lpstr>
      <vt:lpstr>Price by type</vt:lpstr>
      <vt:lpstr>Mushroom dollar, unit, volume sales Declines continue to sit around 3 percentage points of YA levels</vt:lpstr>
      <vt:lpstr>Vegetables and mushroom pound sales vs. YA  Vegetables are off to a strong 2024 whereas pound pressure lingers for mushrooms</vt:lpstr>
      <vt:lpstr>Share of dollars sold on merchandising Promotional levels dropped in the latest four weeks</vt:lpstr>
      <vt:lpstr>Over indexing versus under indexing regions The regional performance pulled closer together with underperforming regions from last year starting to perform better</vt:lpstr>
      <vt:lpstr>Performance summary whites, browns and specialty Crimini mushrooms had the strongest performance in the short and longer term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 size analysis 8 and 16 ounces drive the bulk of sales, with 8-ounce packages outperforming 16-ounces in the latest 52 weeks. 24 ounce packages are growing in dollars, units and volume</vt:lpstr>
      <vt:lpstr>Packaged (fixed weight) versus random weight While both down, fixed weight did better than random weight</vt:lpstr>
      <vt:lpstr>Organic versus conventional mushrooms sales Organic mushrooms increased volume sales with a shift to larger pack sizes</vt:lpstr>
      <vt:lpstr>Cut/prepared versus whole mushrooms Hardly any difference in performance for whole versus sliced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932</cp:revision>
  <dcterms:created xsi:type="dcterms:W3CDTF">2018-03-13T20:52:20Z</dcterms:created>
  <dcterms:modified xsi:type="dcterms:W3CDTF">2024-06-29T18:20:41Z</dcterms:modified>
</cp:coreProperties>
</file>