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7"/>
  </p:notesMasterIdLst>
  <p:handoutMasterIdLst>
    <p:handoutMasterId r:id="rId28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7" r:id="rId14"/>
    <p:sldId id="591" r:id="rId15"/>
    <p:sldId id="604" r:id="rId16"/>
    <p:sldId id="605" r:id="rId17"/>
    <p:sldId id="620" r:id="rId18"/>
    <p:sldId id="621" r:id="rId19"/>
    <p:sldId id="622" r:id="rId20"/>
    <p:sldId id="623" r:id="rId21"/>
    <p:sldId id="610" r:id="rId22"/>
    <p:sldId id="626" r:id="rId23"/>
    <p:sldId id="611" r:id="rId24"/>
    <p:sldId id="613" r:id="rId25"/>
    <p:sldId id="61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CCFF66"/>
    <a:srgbClr val="FF00FF"/>
    <a:srgbClr val="FFF4E9"/>
    <a:srgbClr val="FF9900"/>
    <a:srgbClr val="CCCC00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 autoAdjust="0"/>
    <p:restoredTop sz="93605" autoAdjust="0"/>
  </p:normalViewPr>
  <p:slideViewPr>
    <p:cSldViewPr>
      <p:cViewPr varScale="1">
        <p:scale>
          <a:sx n="154" d="100"/>
          <a:sy n="154" d="100"/>
        </p:scale>
        <p:origin x="101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3/24/2024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8/13/2023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893100389975433E-3"/>
                  <c:y val="3.56937853466016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$113.8M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0235416403828"/>
                      <c:h val="0.12102292866930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CB8-43B1-B362-903512A5F61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$109.7M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3CB8-43B1-B362-903512A5F61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$109.2M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3CB8-43B1-B362-903512A5F613}"/>
                </c:ext>
              </c:extLst>
            </c:dLbl>
            <c:dLbl>
              <c:idx val="3"/>
              <c:layout>
                <c:manualLayout>
                  <c:x val="0"/>
                  <c:y val="-3.8492853250080289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$104.4M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3CB8-43B1-B362-903512A5F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3/24/24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113822359</c:v>
                </c:pt>
                <c:pt idx="1">
                  <c:v>109673808</c:v>
                </c:pt>
                <c:pt idx="2">
                  <c:v>109179050</c:v>
                </c:pt>
                <c:pt idx="3">
                  <c:v>104361743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388219544846051E-2"/>
          <c:y val="0.18972798027279031"/>
          <c:w val="0.88076137884872829"/>
          <c:h val="0.50921795704488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4488-91DA-5C508AFE27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50.3M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C0-4488-91DA-5C508AFE27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45.3M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C0-4488-91DA-5C508AFE2721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C0-4488-91DA-5C508AFE2721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C0-4488-91DA-5C508AFE2721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43.6M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C0-4488-91DA-5C508AFE27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13.4M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BB-45BA-A8AC-134B9520F37F}"/>
                </c:ext>
              </c:extLst>
            </c:dLbl>
            <c:dLbl>
              <c:idx val="9"/>
              <c:layout>
                <c:manualLayout>
                  <c:x val="-4.726971264796175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CD-4BC2-95BA-413171A5D4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36.6M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73-4DD6-A331-6A85BA1DA2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39.4M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D2-4CF8-968D-9C14BDE3F23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12.7M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C8-42AE-9C48-CD1F1A64D92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12.4M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8F0-4DAA-B3D4-E8F43264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w.e. 3/24/24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50333631.994155094</c:v>
                </c:pt>
                <c:pt idx="1">
                  <c:v>45293074.756953955</c:v>
                </c:pt>
                <c:pt idx="2">
                  <c:v>42017106.284923084</c:v>
                </c:pt>
                <c:pt idx="3">
                  <c:v>46080343.303856455</c:v>
                </c:pt>
                <c:pt idx="4">
                  <c:v>47073490.854081728</c:v>
                </c:pt>
                <c:pt idx="5">
                  <c:v>43832485.640003681</c:v>
                </c:pt>
                <c:pt idx="6">
                  <c:v>40806430.930399843</c:v>
                </c:pt>
                <c:pt idx="7">
                  <c:v>43588275.619025528</c:v>
                </c:pt>
                <c:pt idx="8">
                  <c:v>13392795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D-4185-B7A1-1E16991026E8}"/>
                </c:ext>
              </c:extLst>
            </c:dLbl>
            <c:dLbl>
              <c:idx val="9"/>
              <c:layout>
                <c:manualLayout>
                  <c:x val="-4.8185097489167869E-2"/>
                  <c:y val="-3.885572223443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DD6-A331-6A85BA1DA218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DD6-A331-6A85BA1DA21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w.e. 3/24/24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-0.11546896897145499</c:v>
                </c:pt>
                <c:pt idx="1">
                  <c:v>-9.885092664153064E-2</c:v>
                </c:pt>
                <c:pt idx="2">
                  <c:v>-0.10348623352954409</c:v>
                </c:pt>
                <c:pt idx="3">
                  <c:v>-7.4840925950690598E-2</c:v>
                </c:pt>
                <c:pt idx="4">
                  <c:v>-6.4770631701124431E-2</c:v>
                </c:pt>
                <c:pt idx="5">
                  <c:v>-3.2247515205975054E-2</c:v>
                </c:pt>
                <c:pt idx="6">
                  <c:v>-2.8813868006841874E-2</c:v>
                </c:pt>
                <c:pt idx="7">
                  <c:v>-5.4080927053822253E-2</c:v>
                </c:pt>
                <c:pt idx="8">
                  <c:v>-5.2999999999999999E-2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5181224899598392"/>
          <c:y val="2.2210563133962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32797858099063E-2"/>
          <c:y val="0.19378788338927819"/>
          <c:w val="0.88704183400267722"/>
          <c:h val="0.4863158517971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0-4B0D-B616-B580467140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$114M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80-4B0D-B616-B58046714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$104M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80-4B0D-B616-B580467140BC}"/>
                </c:ext>
              </c:extLst>
            </c:dLbl>
            <c:dLbl>
              <c:idx val="2"/>
              <c:layout>
                <c:manualLayout>
                  <c:x val="-4.0160642570320088E-5"/>
                  <c:y val="-1.6376888840320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$118M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80-4B0D-B616-B580467140BC}"/>
                </c:ext>
              </c:extLst>
            </c:dLbl>
            <c:dLbl>
              <c:idx val="4"/>
              <c:layout>
                <c:manualLayout>
                  <c:x val="8.7368610187763106E-3"/>
                  <c:y val="7.929976379436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$122M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80-4B0D-B616-B580467140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80-4B0D-B616-B580467140BC}"/>
                </c:ext>
              </c:extLst>
            </c:dLbl>
            <c:dLbl>
              <c:idx val="6"/>
              <c:layout>
                <c:manualLayout>
                  <c:x val="-4.0937081659974004E-3"/>
                  <c:y val="-3.7017605223271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80-4B0D-B616-B580467140BC}"/>
                </c:ext>
              </c:extLst>
            </c:dLbl>
            <c:dLbl>
              <c:idx val="7"/>
              <c:layout>
                <c:manualLayout>
                  <c:x val="2.0267737617135208E-3"/>
                  <c:y val="-2.2076775096187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80-4B0D-B616-B580467140BC}"/>
                </c:ext>
              </c:extLst>
            </c:dLbl>
            <c:dLbl>
              <c:idx val="8"/>
              <c:layout>
                <c:manualLayout>
                  <c:x val="6.3755020080320506E-3"/>
                  <c:y val="-7.4035210446543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$35.5M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B3-409F-A200-DE56D2EF2329}"/>
                </c:ext>
              </c:extLst>
            </c:dLbl>
            <c:dLbl>
              <c:idx val="9"/>
              <c:layout>
                <c:manualLayout>
                  <c:x val="4.2503346720214191E-3"/>
                  <c:y val="-1.48070420893086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27-4A33-BE93-F78F4D80EA7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$96.6M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48-4C13-8355-DF64CB5C9B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$109.3M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0-4920-8619-A96F3C3C05EC}"/>
                </c:ext>
              </c:extLst>
            </c:dLbl>
            <c:dLbl>
              <c:idx val="12"/>
              <c:layout>
                <c:manualLayout>
                  <c:x val="6.3755020080321287E-3"/>
                  <c:y val="-6.786482559574140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$35.4M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DF1-474B-82DF-D6E150DF77EE}"/>
                </c:ext>
              </c:extLst>
            </c:dLbl>
            <c:dLbl>
              <c:idx val="13"/>
              <c:layout>
                <c:manualLayout>
                  <c:x val="1.7001338688085676E-2"/>
                  <c:y val="1.11052815669814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$36.7M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4BF-4F15-A67B-5A756182C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w.e.  4/24/24</c:v>
                </c:pt>
              </c:strCache>
            </c:strRef>
          </c:cat>
          <c:val>
            <c:numRef>
              <c:f>Sheet1!$B$2:$B$10</c:f>
              <c:numCache>
                <c:formatCode>\$#,##0</c:formatCode>
                <c:ptCount val="9"/>
                <c:pt idx="0">
                  <c:v>114333680.12456873</c:v>
                </c:pt>
                <c:pt idx="1">
                  <c:v>104195699.19863369</c:v>
                </c:pt>
                <c:pt idx="2">
                  <c:v>103476610.70383602</c:v>
                </c:pt>
                <c:pt idx="3">
                  <c:v>118496876.04643211</c:v>
                </c:pt>
                <c:pt idx="4">
                  <c:v>122448283.90400067</c:v>
                </c:pt>
                <c:pt idx="5">
                  <c:v>110392632.00797273</c:v>
                </c:pt>
                <c:pt idx="6">
                  <c:v>102595035.64953455</c:v>
                </c:pt>
                <c:pt idx="7">
                  <c:v>115663057.62222514</c:v>
                </c:pt>
                <c:pt idx="8">
                  <c:v>35469176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979082998661314E-2"/>
                  <c:y val="-3.3788037775445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2782961049911597E-2"/>
                  <c:y val="-3.26435458287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566384313625E-2"/>
                  <c:y val="-4.3942619118665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12590790423E-2"/>
                  <c:y val="-4.4544237690074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6662755357784094E-2"/>
                  <c:y val="-4.467652129161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3287294041311759E-2"/>
                  <c:y val="-2.566845501209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5.0900435073627848E-2"/>
                  <c:y val="-3.2144106330884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3.5405118462614196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w.e.  4/24/24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-1.8654132340915248E-2</c:v>
                </c:pt>
                <c:pt idx="1">
                  <c:v>2.0217013006497135E-2</c:v>
                </c:pt>
                <c:pt idx="2">
                  <c:v>7.7107100483905733E-2</c:v>
                </c:pt>
                <c:pt idx="3">
                  <c:v>0.10145149446808271</c:v>
                </c:pt>
                <c:pt idx="4">
                  <c:v>7.0972995626406313E-2</c:v>
                </c:pt>
                <c:pt idx="5">
                  <c:v>5.9473978839812869E-2</c:v>
                </c:pt>
                <c:pt idx="6">
                  <c:v>-8.519558654899187E-3</c:v>
                </c:pt>
                <c:pt idx="7">
                  <c:v>-2.3914709980173577E-2</c:v>
                </c:pt>
                <c:pt idx="8">
                  <c:v>-1.2E-2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805890227576975E-2"/>
          <c:y val="0.20101811293950514"/>
          <c:w val="0.87959270414993296"/>
          <c:h val="0.4789631315552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9-4A4F-8DB2-5106DF0F03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24.7M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19-4A4F-8DB2-5106DF0F03BE}"/>
                </c:ext>
              </c:extLst>
            </c:dLbl>
            <c:dLbl>
              <c:idx val="1"/>
              <c:layout>
                <c:manualLayout>
                  <c:x val="4.2503346720214191E-3"/>
                  <c:y val="-3.394545351949210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19-4A4F-8DB2-5106DF0F03BE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19-4A4F-8DB2-5106DF0F03BE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19-4A4F-8DB2-5106DF0F03BE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19-4A4F-8DB2-5106DF0F03BE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19-4A4F-8DB2-5106DF0F03BE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19-4A4F-8DB2-5106DF0F03B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24.1M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19-4A4F-8DB2-5106DF0F03B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7.7M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19-4A4F-8DB2-5106DF0F03BE}"/>
                </c:ext>
              </c:extLst>
            </c:dLbl>
            <c:dLbl>
              <c:idx val="9"/>
              <c:layout>
                <c:manualLayout>
                  <c:x val="1.6524431057563587E-3"/>
                  <c:y val="-3.33286484664448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19-4A4F-8DB2-5106DF0F03B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19.8M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519-4A4F-8DB2-5106DF0F03B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19-4A4F-8DB2-5106DF0F03B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7.3M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DB-4219-8F14-C02608A80B2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7.6M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99-43F1-A5AA-9FC4F83FD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WE 2/25/24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24727616.040232543</c:v>
                </c:pt>
                <c:pt idx="1">
                  <c:v>21552879.227141</c:v>
                </c:pt>
                <c:pt idx="2">
                  <c:v>21121193.220056918</c:v>
                </c:pt>
                <c:pt idx="3">
                  <c:v>24051044.879493542</c:v>
                </c:pt>
                <c:pt idx="4">
                  <c:v>24977254.508863028</c:v>
                </c:pt>
                <c:pt idx="5">
                  <c:v>22679752.642164316</c:v>
                </c:pt>
                <c:pt idx="6">
                  <c:v>20983610.587974314</c:v>
                </c:pt>
                <c:pt idx="7">
                  <c:v>24064226.11760186</c:v>
                </c:pt>
                <c:pt idx="8">
                  <c:v>7713730.9452508166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31793842034808E-2"/>
                  <c:y val="-6.4472418866756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19-4A4F-8DB2-5106DF0F03BE}"/>
                </c:ext>
              </c:extLst>
            </c:dLbl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19-4A4F-8DB2-5106DF0F03BE}"/>
                </c:ext>
              </c:extLst>
            </c:dLbl>
            <c:dLbl>
              <c:idx val="9"/>
              <c:layout>
                <c:manualLayout>
                  <c:x val="-3.7559236947791168E-2"/>
                  <c:y val="-4.6262088560313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19-4A4F-8DB2-5106DF0F03BE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19-4A4F-8DB2-5106DF0F03B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WE 2/25/24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-7.2191448071310269E-2</c:v>
                </c:pt>
                <c:pt idx="1">
                  <c:v>-7.6481124538984049E-2</c:v>
                </c:pt>
                <c:pt idx="2">
                  <c:v>-1.3167610754616001E-2</c:v>
                </c:pt>
                <c:pt idx="3">
                  <c:v>1.6587251402831994E-2</c:v>
                </c:pt>
                <c:pt idx="4">
                  <c:v>1.0095533197551777E-2</c:v>
                </c:pt>
                <c:pt idx="5">
                  <c:v>5.2284124229874225E-2</c:v>
                </c:pt>
                <c:pt idx="6">
                  <c:v>-6.5139611502606862E-3</c:v>
                </c:pt>
                <c:pt idx="7">
                  <c:v>5.4805261785411351E-4</c:v>
                </c:pt>
                <c:pt idx="8">
                  <c:v>-1E-3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</a:t>
            </a:r>
            <a:r>
              <a:rPr lang="en-US" sz="1600" baseline="0"/>
              <a:t>3</a:t>
            </a:r>
            <a:r>
              <a:rPr lang="en-US" sz="1600"/>
              <a:t>/24/2024</a:t>
            </a:r>
            <a:endParaRPr lang="en-US" sz="1600" dirty="0"/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534245422522512E-2"/>
          <c:y val="0.24168622185610816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dirty="0"/>
                      <a:t>$1.515B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C512-4219-BD62-78377904460E}"/>
                </c:ext>
              </c:extLst>
            </c:dLbl>
            <c:dLbl>
              <c:idx val="1"/>
              <c:layout>
                <c:manualLayout>
                  <c:x val="1.1291820385981522E-7"/>
                  <c:y val="2.93950473756884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$1.398B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986007921725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CEA-4211-B180-7372B2F3562D}"/>
                </c:ext>
              </c:extLst>
            </c:dLbl>
            <c:dLbl>
              <c:idx val="2"/>
              <c:layout>
                <c:manualLayout>
                  <c:x val="1.3488700564971751E-3"/>
                  <c:y val="2.93950473756883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$1.383B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7889860896269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410-4F11-886E-399007F7AC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$1.340B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12-4219-BD62-783779044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3/24/24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1511247191</c:v>
                </c:pt>
                <c:pt idx="1">
                  <c:v>1398243201</c:v>
                </c:pt>
                <c:pt idx="2">
                  <c:v>1382953549</c:v>
                </c:pt>
                <c:pt idx="3">
                  <c:v>1340439636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3/24/2024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3/24/24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44001164</c:v>
                </c:pt>
                <c:pt idx="1">
                  <c:v>40713694</c:v>
                </c:pt>
                <c:pt idx="2">
                  <c:v>38725146</c:v>
                </c:pt>
                <c:pt idx="3">
                  <c:v>37427421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3/24/2024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0.94947509356464155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3/24/24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586733453</c:v>
                </c:pt>
                <c:pt idx="1">
                  <c:v>527658804</c:v>
                </c:pt>
                <c:pt idx="2">
                  <c:v>490678638</c:v>
                </c:pt>
                <c:pt idx="3">
                  <c:v>477727769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3/24/2024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3/24/24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27266552</c:v>
                </c:pt>
                <c:pt idx="1">
                  <c:v>25018105</c:v>
                </c:pt>
                <c:pt idx="2">
                  <c:v>23771075</c:v>
                </c:pt>
                <c:pt idx="3">
                  <c:v>22871837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3</a:t>
            </a:r>
            <a:r>
              <a:rPr lang="en-US" sz="1600" dirty="0"/>
              <a:t>/24/2024</a:t>
            </a:r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3/24/24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362220633</c:v>
                </c:pt>
                <c:pt idx="1">
                  <c:v>326058001</c:v>
                </c:pt>
                <c:pt idx="2">
                  <c:v>301784342</c:v>
                </c:pt>
                <c:pt idx="3">
                  <c:v>293180853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1.5074298487252604E-3"/>
                  <c:y val="-4.409231031843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w.e. 3/24/24</c:v>
                </c:pt>
              </c:strCache>
            </c:strRef>
          </c:cat>
          <c:val>
            <c:numRef>
              <c:f>Sheet1!$B$2:$B$14</c:f>
              <c:numCache>
                <c:formatCode>\$#,##0.00;\-\$#,##0.00</c:formatCode>
                <c:ptCount val="13"/>
                <c:pt idx="0">
                  <c:v>4.04</c:v>
                </c:pt>
                <c:pt idx="1">
                  <c:v>4.01</c:v>
                </c:pt>
                <c:pt idx="2">
                  <c:v>4.1500000000000004</c:v>
                </c:pt>
                <c:pt idx="3">
                  <c:v>4.2300000000000004</c:v>
                </c:pt>
                <c:pt idx="4" formatCode="&quot;$&quot;#,##0.00_);[Red]\(&quot;$&quot;#,##0.00\)">
                  <c:v>4.41</c:v>
                </c:pt>
                <c:pt idx="5" formatCode="&quot;$&quot;#,##0.00_);[Red]\(&quot;$&quot;#,##0.00\)">
                  <c:v>4.51</c:v>
                </c:pt>
                <c:pt idx="6" formatCode="&quot;$&quot;#,##0.00_);[Red]\(&quot;$&quot;#,##0.00\)">
                  <c:v>4.59</c:v>
                </c:pt>
                <c:pt idx="7" formatCode="&quot;$&quot;#,##0.00_);[Red]\(&quot;$&quot;#,##0.00\)">
                  <c:v>4.62</c:v>
                </c:pt>
                <c:pt idx="8" formatCode="&quot;$&quot;#,##0.00_);[Red]\(&quot;$&quot;#,##0.00\)">
                  <c:v>4.5999999999999996</c:v>
                </c:pt>
                <c:pt idx="9" formatCode="&quot;$&quot;#,##0.00_);[Red]\(&quot;$&quot;#,##0.00\)">
                  <c:v>4.53</c:v>
                </c:pt>
                <c:pt idx="10" formatCode="&quot;$&quot;#,##0.00_);[Red]\(&quot;$&quot;#,##0.00\)">
                  <c:v>4.5599999999999996</c:v>
                </c:pt>
                <c:pt idx="11" formatCode="&quot;$&quot;#,##0.00_);[Red]\(&quot;$&quot;#,##0.00\)">
                  <c:v>4.57</c:v>
                </c:pt>
                <c:pt idx="12" formatCode="&quot;$&quot;#,##0.00_);[Red]\(&quot;$&quot;#,##0.00\)">
                  <c:v>4.5599999999999996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843E-2"/>
                  <c:y val="5.03252120478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2.6814921798812532E-2"/>
                  <c:y val="1.2495068895071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w.e. 3/24/24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1">
                  <c:v>-6.0000000000000001E-3</c:v>
                </c:pt>
                <c:pt idx="2">
                  <c:v>3.3000000000000002E-2</c:v>
                </c:pt>
                <c:pt idx="3">
                  <c:v>0.02</c:v>
                </c:pt>
                <c:pt idx="4">
                  <c:v>5.3999999999999999E-2</c:v>
                </c:pt>
                <c:pt idx="5">
                  <c:v>0.08</c:v>
                </c:pt>
                <c:pt idx="6">
                  <c:v>8.2000000000000003E-2</c:v>
                </c:pt>
                <c:pt idx="7">
                  <c:v>6.7000000000000004E-2</c:v>
                </c:pt>
                <c:pt idx="8">
                  <c:v>4.2000000000000003E-2</c:v>
                </c:pt>
                <c:pt idx="9">
                  <c:v>4.0000000000000001E-3</c:v>
                </c:pt>
                <c:pt idx="10">
                  <c:v>-7.0000000000000001E-3</c:v>
                </c:pt>
                <c:pt idx="11">
                  <c:v>-1.0999999999999999E-2</c:v>
                </c:pt>
                <c:pt idx="12">
                  <c:v>-7.0000000000000001E-3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204827598267646E-2"/>
          <c:y val="0.23847308087712987"/>
          <c:w val="0.96559034480346473"/>
          <c:h val="0.7231978261340761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805531506017254E-2"/>
                  <c:y val="-6.7267421011750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53-4689-AE85-7C4A0D3394BE}"/>
                </c:ext>
              </c:extLst>
            </c:dLbl>
            <c:dLbl>
              <c:idx val="2"/>
              <c:layout>
                <c:manualLayout>
                  <c:x val="-5.969681078901564E-2"/>
                  <c:y val="9.390764965837171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53-4689-AE85-7C4A0D3394BE}"/>
                </c:ext>
              </c:extLst>
            </c:dLbl>
            <c:dLbl>
              <c:idx val="3"/>
              <c:layout>
                <c:manualLayout>
                  <c:x val="-4.0927907954541813E-2"/>
                  <c:y val="1.9844153962780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3-4689-AE85-7C4A0D339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Blad1!$A$2:$A$13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Q4 '23</c:v>
                </c:pt>
                <c:pt idx="11">
                  <c:v>4 w.e. 4/24/24</c:v>
                </c:pt>
              </c:strCache>
            </c:strRef>
          </c:cat>
          <c:val>
            <c:numRef>
              <c:f>Blad1!$B$2:$B$13</c:f>
              <c:numCache>
                <c:formatCode>0.0%</c:formatCode>
                <c:ptCount val="12"/>
                <c:pt idx="0">
                  <c:v>5.6000000000000001E-2</c:v>
                </c:pt>
                <c:pt idx="1">
                  <c:v>0.14399999999999999</c:v>
                </c:pt>
                <c:pt idx="2">
                  <c:v>-4.8000000000000001E-2</c:v>
                </c:pt>
                <c:pt idx="3">
                  <c:v>-4.2000000000000003E-2</c:v>
                </c:pt>
                <c:pt idx="4">
                  <c:v>-1.2999999999999999E-2</c:v>
                </c:pt>
                <c:pt idx="5">
                  <c:v>-2.5000000000000001E-2</c:v>
                </c:pt>
                <c:pt idx="6">
                  <c:v>-8.9999999999999993E-3</c:v>
                </c:pt>
                <c:pt idx="7">
                  <c:v>-1.7000000000000001E-2</c:v>
                </c:pt>
                <c:pt idx="8">
                  <c:v>3.0000000000000001E-3</c:v>
                </c:pt>
                <c:pt idx="9">
                  <c:v>0.01</c:v>
                </c:pt>
                <c:pt idx="10">
                  <c:v>-4.0000000000000001E-3</c:v>
                </c:pt>
                <c:pt idx="11">
                  <c:v>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D-47DB-A324-B27AC2E1F7FB}"/>
            </c:ext>
          </c:extLst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27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9676647765576896E-2"/>
                  <c:y val="-5.3329569015825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3-4689-AE85-7C4A0D3394BE}"/>
                </c:ext>
              </c:extLst>
            </c:dLbl>
            <c:dLbl>
              <c:idx val="2"/>
              <c:layout>
                <c:manualLayout>
                  <c:x val="-3.623568224592337E-2"/>
                  <c:y val="4.0750931956668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3-4689-AE85-7C4A0D3394BE}"/>
                </c:ext>
              </c:extLst>
            </c:dLbl>
            <c:dLbl>
              <c:idx val="3"/>
              <c:layout>
                <c:manualLayout>
                  <c:x val="-4.0978771188601118E-2"/>
                  <c:y val="5.4688783952593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3-4689-AE85-7C4A0D3394BE}"/>
                </c:ext>
              </c:extLst>
            </c:dLbl>
            <c:dLbl>
              <c:idx val="4"/>
              <c:layout>
                <c:manualLayout>
                  <c:x val="-3.46716070097172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53-4689-AE85-7C4A0D3394BE}"/>
                </c:ext>
              </c:extLst>
            </c:dLbl>
            <c:dLbl>
              <c:idx val="5"/>
              <c:layout>
                <c:manualLayout>
                  <c:x val="-3.467160700971722E-2"/>
                  <c:y val="3.3782005958706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53-4689-AE85-7C4A0D3394BE}"/>
                </c:ext>
              </c:extLst>
            </c:dLbl>
            <c:dLbl>
              <c:idx val="6"/>
              <c:layout>
                <c:manualLayout>
                  <c:x val="-3.469907069299869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853-B4DA-8D9FE3E7084B}"/>
                </c:ext>
              </c:extLst>
            </c:dLbl>
            <c:dLbl>
              <c:idx val="7"/>
              <c:layout>
                <c:manualLayout>
                  <c:x val="-3.4699070692998636E-2"/>
                  <c:y val="3.7266468957687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F-4853-B4DA-8D9FE3E7084B}"/>
                </c:ext>
              </c:extLst>
            </c:dLbl>
            <c:dLbl>
              <c:idx val="8"/>
              <c:layout>
                <c:manualLayout>
                  <c:x val="-2.844276974817403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F-4853-B4DA-8D9FE3E7084B}"/>
                </c:ext>
              </c:extLst>
            </c:dLbl>
            <c:dLbl>
              <c:idx val="9"/>
              <c:layout>
                <c:manualLayout>
                  <c:x val="-3.6263145929204897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F-4853-B4DA-8D9FE3E7084B}"/>
                </c:ext>
              </c:extLst>
            </c:dLbl>
            <c:dLbl>
              <c:idx val="10"/>
              <c:layout>
                <c:manualLayout>
                  <c:x val="-3.626314592920477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F-4853-B4DA-8D9FE3E7084B}"/>
                </c:ext>
              </c:extLst>
            </c:dLbl>
            <c:dLbl>
              <c:idx val="11"/>
              <c:layout>
                <c:manualLayout>
                  <c:x val="-3.1341235156371924E-2"/>
                  <c:y val="4.075093195666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853-B4DA-8D9FE3E7084B}"/>
                </c:ext>
              </c:extLst>
            </c:dLbl>
            <c:dLbl>
              <c:idx val="12"/>
              <c:layout>
                <c:manualLayout>
                  <c:x val="-2.6709601968715278E-2"/>
                  <c:y val="5.468878395259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7-434E-BC41-D5BF87BE4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Blad1!$A$2:$A$13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Q4 '23</c:v>
                </c:pt>
                <c:pt idx="11">
                  <c:v>4 w.e. 4/24/24</c:v>
                </c:pt>
              </c:strCache>
            </c:strRef>
          </c:cat>
          <c:val>
            <c:numRef>
              <c:f>Blad1!$D$2:$D$13</c:f>
              <c:numCache>
                <c:formatCode>0.0%</c:formatCode>
                <c:ptCount val="12"/>
                <c:pt idx="0">
                  <c:v>4.9000000000000002E-2</c:v>
                </c:pt>
                <c:pt idx="1">
                  <c:v>0.16800000000000001</c:v>
                </c:pt>
                <c:pt idx="2">
                  <c:v>-6.0999999999999999E-2</c:v>
                </c:pt>
                <c:pt idx="3">
                  <c:v>-0.10299999999999999</c:v>
                </c:pt>
                <c:pt idx="4">
                  <c:v>-9.8000000000000004E-2</c:v>
                </c:pt>
                <c:pt idx="5">
                  <c:v>-8.4000000000000005E-2</c:v>
                </c:pt>
                <c:pt idx="6">
                  <c:v>-5.8000000000000003E-2</c:v>
                </c:pt>
                <c:pt idx="7">
                  <c:v>-5.6000000000000001E-2</c:v>
                </c:pt>
                <c:pt idx="8">
                  <c:v>-2.1000000000000001E-2</c:v>
                </c:pt>
                <c:pt idx="9">
                  <c:v>-2.5000000000000001E-2</c:v>
                </c:pt>
                <c:pt idx="10">
                  <c:v>-2.9000000000000001E-2</c:v>
                </c:pt>
                <c:pt idx="11">
                  <c:v>-3.7999999999999999E-2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D-47DB-A324-B27AC2E1F7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7503072"/>
        <c:axId val="1817508896"/>
      </c:lineChart>
      <c:catAx>
        <c:axId val="18175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508896"/>
        <c:crosses val="autoZero"/>
        <c:auto val="1"/>
        <c:lblAlgn val="ctr"/>
        <c:lblOffset val="100"/>
        <c:noMultiLvlLbl val="0"/>
      </c:catAx>
      <c:valAx>
        <c:axId val="181750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175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21318607764391E-2"/>
          <c:y val="0.17980966538416696"/>
          <c:w val="0.89225154250699068"/>
          <c:h val="0.49125349103735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17-45AB-BE6F-6F449A278408}"/>
              </c:ext>
            </c:extLst>
          </c:dPt>
          <c:dLbls>
            <c:dLbl>
              <c:idx val="0"/>
              <c:layout>
                <c:manualLayout>
                  <c:x val="8.93009545885309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$196M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17-45AB-BE6F-6F449A278408}"/>
                </c:ext>
              </c:extLst>
            </c:dLbl>
            <c:dLbl>
              <c:idx val="1"/>
              <c:layout>
                <c:manualLayout>
                  <c:x val="6.6975715941397975E-3"/>
                  <c:y val="-3.70318316293830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$180M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7-45AB-BE6F-6F449A278408}"/>
                </c:ext>
              </c:extLst>
            </c:dLbl>
            <c:dLbl>
              <c:idx val="2"/>
              <c:layout>
                <c:manualLayout>
                  <c:x val="-2.3485435514197439E-3"/>
                  <c:y val="2.8007145102379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$170M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17-45AB-BE6F-6F449A2784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$187M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7-45AB-BE6F-6F449A2784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$190M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17-45AB-BE6F-6F449A2784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$174M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7-45AB-BE6F-6F449A2784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$164M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17-45AB-BE6F-6F449A2784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$178M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17-45AB-BE6F-6F449A278408}"/>
                </c:ext>
              </c:extLst>
            </c:dLbl>
            <c:dLbl>
              <c:idx val="8"/>
              <c:layout>
                <c:manualLayout>
                  <c:x val="4.4650267737617131E-3"/>
                  <c:y val="3.69593097819750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$54.6M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17-45AB-BE6F-6F449A278408}"/>
                </c:ext>
              </c:extLst>
            </c:dLbl>
            <c:dLbl>
              <c:idx val="9"/>
              <c:layout>
                <c:manualLayout>
                  <c:x val="-2.2325226873526009E-3"/>
                  <c:y val="7.40636632587675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17-45AB-BE6F-6F449A2784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$151M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17-45AB-BE6F-6F449A2784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$165.0M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0F-490C-A309-5B7574296AFF}"/>
                </c:ext>
              </c:extLst>
            </c:dLbl>
            <c:dLbl>
              <c:idx val="12"/>
              <c:layout>
                <c:manualLayout>
                  <c:x val="6.3755020080321217E-3"/>
                  <c:y val="-1.1105281566981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$53.3M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85542168674689E-2"/>
                      <c:h val="3.40748513466246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6B79-4B11-8D19-2716A7CF9BE3}"/>
                </c:ext>
              </c:extLst>
            </c:dLbl>
            <c:dLbl>
              <c:idx val="13"/>
              <c:layout>
                <c:manualLayout>
                  <c:x val="1.4876171352074967E-2"/>
                  <c:y val="1.11052815669813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$53.0M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FDD-42BC-88A1-A1B8DF132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w.e. 3/24/24</c:v>
                </c:pt>
              </c:strCache>
            </c:strRef>
          </c:cat>
          <c:val>
            <c:numRef>
              <c:f>Sheet1!$B$2:$B$10</c:f>
              <c:numCache>
                <c:formatCode>\$#,##0</c:formatCode>
                <c:ptCount val="9"/>
                <c:pt idx="0">
                  <c:v>195739771.72166502</c:v>
                </c:pt>
                <c:pt idx="1">
                  <c:v>180036688.96577576</c:v>
                </c:pt>
                <c:pt idx="2">
                  <c:v>169697824.51166564</c:v>
                </c:pt>
                <c:pt idx="3">
                  <c:v>186974442.61351106</c:v>
                </c:pt>
                <c:pt idx="4">
                  <c:v>189538437.20693675</c:v>
                </c:pt>
                <c:pt idx="5">
                  <c:v>174187512.11140254</c:v>
                </c:pt>
                <c:pt idx="6">
                  <c:v>163591337.58058882</c:v>
                </c:pt>
                <c:pt idx="7">
                  <c:v>178034781.06744319</c:v>
                </c:pt>
                <c:pt idx="8">
                  <c:v>54616845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97953813851907E-2"/>
                  <c:y val="1.115707853255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17-45AB-BE6F-6F449A278408}"/>
                </c:ext>
              </c:extLst>
            </c:dLbl>
            <c:dLbl>
              <c:idx val="1"/>
              <c:layout>
                <c:manualLayout>
                  <c:x val="-6.3965290776411637E-2"/>
                  <c:y val="3.322571746986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5AB-BE6F-6F449A278408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17-45AB-BE6F-6F449A278408}"/>
                </c:ext>
              </c:extLst>
            </c:dLbl>
            <c:dLbl>
              <c:idx val="3"/>
              <c:layout>
                <c:manualLayout>
                  <c:x val="-5.2247007716442237E-2"/>
                  <c:y val="4.5331044163520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7-45AB-BE6F-6F449A278408}"/>
                </c:ext>
              </c:extLst>
            </c:dLbl>
            <c:dLbl>
              <c:idx val="4"/>
              <c:layout>
                <c:manualLayout>
                  <c:x val="-5.0204513141296536E-2"/>
                  <c:y val="-4.785008348199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7-45AB-BE6F-6F449A278408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7-45AB-BE6F-6F449A278408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17-45AB-BE6F-6F449A278408}"/>
                </c:ext>
              </c:extLst>
            </c:dLbl>
            <c:dLbl>
              <c:idx val="7"/>
              <c:layout>
                <c:manualLayout>
                  <c:x val="-4.8962349397590359E-2"/>
                  <c:y val="-4.8946847217740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17-45AB-BE6F-6F449A278408}"/>
                </c:ext>
              </c:extLst>
            </c:dLbl>
            <c:dLbl>
              <c:idx val="8"/>
              <c:layout>
                <c:manualLayout>
                  <c:x val="-5.0430388219544847E-2"/>
                  <c:y val="-2.8255508919202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17-45AB-BE6F-6F449A278408}"/>
                </c:ext>
              </c:extLst>
            </c:dLbl>
            <c:dLbl>
              <c:idx val="9"/>
              <c:layout>
                <c:manualLayout>
                  <c:x val="-4.561479250334672E-2"/>
                  <c:y val="-4.5929520811472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78A-AB4C-31A22EEB1D1B}"/>
                </c:ext>
              </c:extLst>
            </c:dLbl>
            <c:dLbl>
              <c:idx val="10"/>
              <c:layout>
                <c:manualLayout>
                  <c:x val="-3.6761378848728404E-2"/>
                  <c:y val="-3.852745715285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1-468F-B323-5E0569A16A12}"/>
                </c:ext>
              </c:extLst>
            </c:dLbl>
            <c:dLbl>
              <c:idx val="11"/>
              <c:layout>
                <c:manualLayout>
                  <c:x val="-3.9528781793842192E-2"/>
                  <c:y val="-3.1121021336131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1F-43C6-B21D-33680BBF4B0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w.e. 3/24/24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-6.9131464953584257E-2</c:v>
                </c:pt>
                <c:pt idx="1">
                  <c:v>-2.7900069893077903E-2</c:v>
                </c:pt>
                <c:pt idx="2">
                  <c:v>-2.8425231476958544E-2</c:v>
                </c:pt>
                <c:pt idx="3">
                  <c:v>-1.998955354875951E-2</c:v>
                </c:pt>
                <c:pt idx="4">
                  <c:v>-3.1681525221896781E-2</c:v>
                </c:pt>
                <c:pt idx="5">
                  <c:v>-3.2488804854021287E-2</c:v>
                </c:pt>
                <c:pt idx="6">
                  <c:v>-3.5984473864937749E-2</c:v>
                </c:pt>
                <c:pt idx="7">
                  <c:v>-4.7812211236520769E-2</c:v>
                </c:pt>
                <c:pt idx="8">
                  <c:v>-4.2000000000000003E-2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max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4/11/24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4/11/24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7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2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48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11-04-2024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2BE1D-8D99-C98C-8779-8B13A748E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9" y="915566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364269" y="3651870"/>
            <a:ext cx="2495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March 24, 2024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74169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w.e.3/24/2024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vs.’23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+2.3%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$13.45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34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3/24/2024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7303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forest, lion’s mane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65169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3/24/2024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vs.’23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$2.79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$2.53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$3.03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+2.9%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Declines continue to sit around 5% versus year ago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</a:t>
            </a:r>
            <a:r>
              <a:rPr lang="en-US" dirty="0" err="1"/>
              <a:t>w.e</a:t>
            </a:r>
            <a:r>
              <a:rPr lang="en-US" dirty="0"/>
              <a:t>. 3/24/2024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$104.4M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23.2M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-4.4%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-3.4%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-3.8%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117834" y="3518120"/>
            <a:ext cx="1560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-4.8% </a:t>
            </a:r>
            <a:r>
              <a:rPr lang="en-US" dirty="0">
                <a:solidFill>
                  <a:schemeClr val="accent4"/>
                </a:solidFill>
              </a:rPr>
              <a:t>vs. ’22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-8.3%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11520" y="3528253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-8.1% </a:t>
            </a:r>
            <a:r>
              <a:rPr lang="en-US" dirty="0">
                <a:solidFill>
                  <a:schemeClr val="accent4"/>
                </a:solidFill>
              </a:rPr>
              <a:t>vs. ’22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-14.9%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27744" y="3526904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-8.6% </a:t>
            </a:r>
            <a:r>
              <a:rPr lang="en-US" dirty="0">
                <a:solidFill>
                  <a:schemeClr val="accent4"/>
                </a:solidFill>
              </a:rPr>
              <a:t>vs. ’22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-16.1%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3/24/2024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22002"/>
            <a:ext cx="8779858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vegetable and mushroom pounds trended below year-ago levels, the volume pressure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mushroom sales is greater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3/24/2024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701642"/>
              </p:ext>
            </p:extLst>
          </p:nvPr>
        </p:nvGraphicFramePr>
        <p:xfrm>
          <a:off x="395536" y="987574"/>
          <a:ext cx="8119814" cy="364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Promotional levels were up from last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4395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weeks ending 3/24/2024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39428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3/24/2024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3/24/2024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+12.6%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+19.3%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regional performance pulled closer together, with a comeback for the Northeast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71561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3/24/2024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3/24/2024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23999" y="239692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412344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8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09128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2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85978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Isosceles Triangle 9">
            <a:extLst>
              <a:ext uri="{FF2B5EF4-FFF2-40B4-BE49-F238E27FC236}">
                <a16:creationId xmlns:a16="http://schemas.microsoft.com/office/drawing/2014/main" id="{A30469E7-E004-CD65-3172-AD2FB0F704EC}"/>
              </a:ext>
            </a:extLst>
          </p:cNvPr>
          <p:cNvSpPr/>
          <p:nvPr/>
        </p:nvSpPr>
        <p:spPr>
          <a:xfrm>
            <a:off x="8244408" y="3758606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81" y="277152"/>
            <a:ext cx="8568952" cy="720518"/>
          </a:xfrm>
        </p:spPr>
        <p:txBody>
          <a:bodyPr>
            <a:noAutofit/>
          </a:bodyPr>
          <a:lstStyle/>
          <a:p>
            <a:r>
              <a:rPr lang="en-US" sz="2800" dirty="0"/>
              <a:t>Performance summary whites, browns and specialty</a:t>
            </a:r>
            <a:br>
              <a:rPr lang="en-US" sz="2800" dirty="0"/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mushrooms had the strongest performance in the short and longer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3/24/2024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798410"/>
              </p:ext>
            </p:extLst>
          </p:nvPr>
        </p:nvGraphicFramePr>
        <p:xfrm>
          <a:off x="457305" y="1563638"/>
          <a:ext cx="8192928" cy="1755746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3/24/2024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$104.4M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-4.4%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-4.8%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23.8M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-3.8%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-8.6%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$54.6M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52.3%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-4.2%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-6.4%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14.1M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52.3%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-5.3%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-11.3%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$44.5M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42.6%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-3.9%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9.2M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42.6%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-1.3%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-4.3%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$5.3M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5.1%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-10.9%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-10.9%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5.1%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-8.1%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-9.6%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0500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3/24/2024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655364"/>
              </p:ext>
            </p:extLst>
          </p:nvPr>
        </p:nvGraphicFramePr>
        <p:xfrm>
          <a:off x="2771800" y="1025207"/>
          <a:ext cx="5976000" cy="359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013078"/>
            <a:ext cx="3322712" cy="3607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2225">
              <a:buFont typeface="Wingdings" panose="05000000000000000000" pitchFamily="2" charset="2"/>
              <a:buNone/>
            </a:pPr>
            <a:r>
              <a:rPr lang="en-US" sz="2100" dirty="0"/>
              <a:t>Dollars L-52 </a:t>
            </a:r>
            <a:br>
              <a:rPr lang="en-US" sz="2100" dirty="0"/>
            </a:br>
            <a:r>
              <a:rPr lang="en-US" sz="2100" dirty="0"/>
              <a:t>w.e. 3/24/2024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chemeClr val="accent2"/>
                </a:solidFill>
              </a:rPr>
              <a:t>$701M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-3.9% vs. YA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Average price/unit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$2.55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-0.3% vs. YA</a:t>
            </a:r>
          </a:p>
        </p:txBody>
      </p:sp>
    </p:spTree>
    <p:extLst>
      <p:ext uri="{BB962C8B-B14F-4D97-AF65-F5344CB8AC3E}">
        <p14:creationId xmlns:p14="http://schemas.microsoft.com/office/powerpoint/2010/main" val="208688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3/24/2024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172.8M</a:t>
            </a:r>
          </a:p>
          <a:p>
            <a:pPr>
              <a:buNone/>
            </a:pPr>
            <a:r>
              <a:rPr lang="en-US" dirty="0"/>
              <a:t>-4.5% vs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$4.05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+0.6%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096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3/24/2024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100177"/>
              </p:ext>
            </p:extLst>
          </p:nvPr>
        </p:nvGraphicFramePr>
        <p:xfrm>
          <a:off x="2699792" y="1041047"/>
          <a:ext cx="5976000" cy="363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8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292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3/24/2024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$449.0M</a:t>
            </a:r>
          </a:p>
          <a:p>
            <a:pPr>
              <a:buNone/>
            </a:pPr>
            <a:r>
              <a:rPr lang="en-US" dirty="0"/>
              <a:t>+1.1%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$3.17</a:t>
            </a:r>
          </a:p>
          <a:p>
            <a:pPr>
              <a:buNone/>
            </a:pPr>
            <a:r>
              <a:rPr lang="en-US" dirty="0"/>
              <a:t>-0.5%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0417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3/24/2024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899680"/>
              </p:ext>
            </p:extLst>
          </p:nvPr>
        </p:nvGraphicFramePr>
        <p:xfrm>
          <a:off x="2699792" y="1059581"/>
          <a:ext cx="5976000" cy="380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84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9283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3/24/2024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92.8M</a:t>
            </a:r>
          </a:p>
          <a:p>
            <a:pPr>
              <a:buNone/>
            </a:pPr>
            <a:r>
              <a:rPr lang="en-US" dirty="0"/>
              <a:t>+1.5%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$4.85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-0.3%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69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3/24/2024</a:t>
            </a:r>
          </a:p>
        </p:txBody>
      </p:sp>
      <p:graphicFrame>
        <p:nvGraphicFramePr>
          <p:cNvPr id="11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989761"/>
              </p:ext>
            </p:extLst>
          </p:nvPr>
        </p:nvGraphicFramePr>
        <p:xfrm>
          <a:off x="2771800" y="1076358"/>
          <a:ext cx="5976000" cy="378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93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294190" cy="35444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accent3"/>
                </a:solidFill>
              </a:rPr>
              <a:t>Note: As of the 3/24/2024 report, the </a:t>
            </a:r>
            <a:r>
              <a:rPr lang="en-US" sz="1500" dirty="0" err="1">
                <a:solidFill>
                  <a:schemeClr val="accent3"/>
                </a:solidFill>
              </a:rPr>
              <a:t>Circana</a:t>
            </a:r>
            <a:r>
              <a:rPr lang="en-US" sz="1500" dirty="0">
                <a:solidFill>
                  <a:schemeClr val="accent3"/>
                </a:solidFill>
              </a:rPr>
              <a:t> Multi-Outlet (MULO) universe contains ALDI along with 8 other retailers and adjusted projections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accent3"/>
                </a:solidFill>
              </a:rPr>
              <a:t>This means the totals have increased compared to the old universe.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accent3"/>
                </a:solidFill>
              </a:rPr>
              <a:t>The data files includes all the back data for this adjusted universe.</a:t>
            </a:r>
          </a:p>
          <a:p>
            <a:pPr>
              <a:spcBef>
                <a:spcPts val="1200"/>
              </a:spcBef>
            </a:pPr>
            <a:r>
              <a:rPr lang="en-US" sz="1500" dirty="0"/>
              <a:t>The report covers the </a:t>
            </a:r>
            <a:r>
              <a:rPr lang="en-US" sz="1500" b="1" dirty="0"/>
              <a:t>four weeks ending March 24, 2024 </a:t>
            </a:r>
            <a:r>
              <a:rPr lang="en-US" sz="1500" dirty="0"/>
              <a:t>with week endings:</a:t>
            </a:r>
            <a:endParaRPr lang="en-US" sz="1500" b="1" dirty="0"/>
          </a:p>
          <a:p>
            <a:pPr lvl="1"/>
            <a:r>
              <a:rPr lang="en-US" sz="1500" dirty="0"/>
              <a:t>March 3, 2024</a:t>
            </a:r>
          </a:p>
          <a:p>
            <a:pPr lvl="1"/>
            <a:r>
              <a:rPr lang="en-US" sz="1500" dirty="0"/>
              <a:t>March 10, 2024</a:t>
            </a:r>
          </a:p>
          <a:p>
            <a:pPr lvl="1"/>
            <a:r>
              <a:rPr lang="en-US" sz="1500" dirty="0"/>
              <a:t>March 17, 2024</a:t>
            </a:r>
          </a:p>
          <a:p>
            <a:pPr lvl="1"/>
            <a:r>
              <a:rPr lang="en-US" sz="1500" dirty="0"/>
              <a:t>March 24, 2024</a:t>
            </a:r>
          </a:p>
          <a:p>
            <a:r>
              <a:rPr lang="en-US" sz="1500" dirty="0"/>
              <a:t>Dollar references are the retail value, volume is reflected in pounds and units (packages)</a:t>
            </a:r>
          </a:p>
          <a:p>
            <a:r>
              <a:rPr lang="en-US" sz="1500" dirty="0"/>
              <a:t>Package size, organic, fixed/random weight and value-added reflect the total market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3/24/2024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8012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sales, with 8-ounce packages outperforming 16-ounces in the latest four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3/24/2024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812961"/>
              </p:ext>
            </p:extLst>
          </p:nvPr>
        </p:nvGraphicFramePr>
        <p:xfrm>
          <a:off x="413345" y="1707654"/>
          <a:ext cx="7956883" cy="129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1044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4159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Pounds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$58.6M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-10.4%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-9.6%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12.6M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-1.3%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-5.9%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$17.5M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-2.6%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-3.4%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4.5M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-12.4%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-18.0%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315008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-4.5%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-2.9%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4.0%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-4.1%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-1.9%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96.5%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3.5%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3/24/2024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70" y="134389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3/24/2024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volume sales, but units were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$91.4M</a:t>
            </a:r>
          </a:p>
        </p:txBody>
      </p:sp>
      <p:sp>
        <p:nvSpPr>
          <p:cNvPr id="28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-4.4%</a:t>
            </a:r>
          </a:p>
        </p:txBody>
      </p:sp>
      <p:sp>
        <p:nvSpPr>
          <p:cNvPr id="29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-3.1%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$13.0M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-4.2%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-5.3%</a:t>
            </a:r>
          </a:p>
        </p:txBody>
      </p:sp>
      <p:sp>
        <p:nvSpPr>
          <p:cNvPr id="33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-4.7%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+5.1%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3/24/2024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3/24/2024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82523" y="33554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7302" y="195748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9.4% </a:t>
            </a:r>
          </a:p>
          <a:p>
            <a:pPr algn="ctr"/>
            <a:r>
              <a:rPr lang="en-US" sz="1400" b="1" dirty="0"/>
              <a:t>of pound sales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$51.0M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-3.2%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-0.7%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$20.0M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-3.2%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-5.8%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-1.5%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3/24/2024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73321" y="3888482"/>
            <a:ext cx="1253869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48.0% </a:t>
            </a:r>
          </a:p>
          <a:p>
            <a:pPr algn="ctr"/>
            <a:r>
              <a:rPr lang="en-US" sz="1400" b="1" dirty="0"/>
              <a:t>of lbs sales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441923" y="183457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564093" y="324937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Cut/Sliced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3/24/2024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45" y="202799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trended below year-ago levels in the shorter- and longer-term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168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w.e. 3/24/2024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826262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172045"/>
              </p:ext>
            </p:extLst>
          </p:nvPr>
        </p:nvGraphicFramePr>
        <p:xfrm>
          <a:off x="4716016" y="1491630"/>
          <a:ext cx="4158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shorter- and longer-term unit trends reflect the market pressure with continued declines for both time periods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3/24/2024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567097"/>
              </p:ext>
            </p:extLst>
          </p:nvPr>
        </p:nvGraphicFramePr>
        <p:xfrm>
          <a:off x="367458" y="1332633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508515"/>
              </p:ext>
            </p:extLst>
          </p:nvPr>
        </p:nvGraphicFramePr>
        <p:xfrm>
          <a:off x="4757664" y="1491631"/>
          <a:ext cx="4320008" cy="31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63284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YTD and the quad-week view, pounds continued to trend behind last year’s and prior years’ levels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3/24/2024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522332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274831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0" y="53234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produce and vegetables remains below average </a:t>
            </a:r>
            <a:b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has held stable in the past few months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934006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3/24/2024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459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3/24/2024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021121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3/24/2024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prices peaked last year and have stabilized in the past few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3/24/2024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82158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3/24/2024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$2.61 | +2.0%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$2.35 | +0.7%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$2.79 | -1.1%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49" y="199766"/>
            <a:ext cx="7992888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vegetables experienced deflation whereas mushroom prices were flat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41262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3/24/2024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$ 1.91 | +1.7%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$1.97 | +0.2%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$4.56 | -0.7%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3/24/2024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inflation on a per pound basis peaked in the middle of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757329"/>
              </p:ext>
            </p:extLst>
          </p:nvPr>
        </p:nvGraphicFramePr>
        <p:xfrm>
          <a:off x="395536" y="987574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2018-w.e. 3/24/2024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69365</TotalTime>
  <Words>2247</Words>
  <Application>Microsoft Macintosh PowerPoint</Application>
  <PresentationFormat>On-screen Show (16:9)</PresentationFormat>
  <Paragraphs>533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Gadugi</vt:lpstr>
      <vt:lpstr>Wingdings</vt:lpstr>
      <vt:lpstr>Office Theme</vt:lpstr>
      <vt:lpstr>Aangepast ontwerp</vt:lpstr>
      <vt:lpstr>PowerPoint Presentation</vt:lpstr>
      <vt:lpstr>Methodology</vt:lpstr>
      <vt:lpstr>Four-year dollar sales trend Sales trended below year-ago levels in the shorter- and longer-term views</vt:lpstr>
      <vt:lpstr>Four-year unit sales trend The shorter- and longer-term unit trends reflect the market pressure with continued declines for both time periods</vt:lpstr>
      <vt:lpstr>Four-year volume (pound) sales trend In the YTD and the quad-week view, pounds continued to trend behind last year’s and prior years’ levels</vt:lpstr>
      <vt:lpstr>Mushroom contribution to the department and category The mushroom share of total produce and vegetables remains below average  but has held stable in the past few months</vt:lpstr>
      <vt:lpstr>Mushrooms price per unit On a per unit basis, prices peaked last year and have stabilized in the past few months</vt:lpstr>
      <vt:lpstr>Mushroom price per volume (pound) On a pound basis, vegetables experienced deflation whereas mushroom prices were flat</vt:lpstr>
      <vt:lpstr>Price per volume by quarter/month The rate of inflation on a per pound basis peaked in the middle of 2022</vt:lpstr>
      <vt:lpstr>Price per volume and unit by type</vt:lpstr>
      <vt:lpstr>Mushroom dollar, unit, volume sales Declines continue to sit around 5% versus year ago levels</vt:lpstr>
      <vt:lpstr>Vegetables and mushroom pound sales vs. YA  While both vegetable and mushroom pounds trended below year-ago levels, the volume pressure  on mushroom sales is greater</vt:lpstr>
      <vt:lpstr>Share of dollars sold on merchandising Promotional levels were up from last year</vt:lpstr>
      <vt:lpstr>Over indexing versus under indexing regions The regional performance pulled closer together, with a comeback for the Northeast</vt:lpstr>
      <vt:lpstr>Performance summary whites, browns and specialty Brown mushrooms had the strongest performance in the short and longer term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 size analysis 8 and 16 ounces drive the bulk of sales, with 8-ounce packages outperforming 16-ounces in the latest four weeks</vt:lpstr>
      <vt:lpstr>Packaged (fixed weight) versus random weight While both down, fixed weight did better than random weight</vt:lpstr>
      <vt:lpstr>Organic versus conventional mushrooms sales Organic mushrooms increased volume sales, but units were down</vt:lpstr>
      <vt:lpstr>Cut/prepared versus whole mushrooms No preparation (whole) had the better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Nikki Stager</cp:lastModifiedBy>
  <cp:revision>923</cp:revision>
  <dcterms:created xsi:type="dcterms:W3CDTF">2018-03-13T20:52:20Z</dcterms:created>
  <dcterms:modified xsi:type="dcterms:W3CDTF">2024-04-11T14:36:05Z</dcterms:modified>
</cp:coreProperties>
</file>