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8"/>
  </p:notesMasterIdLst>
  <p:handoutMasterIdLst>
    <p:handoutMasterId r:id="rId29"/>
  </p:handoutMasterIdLst>
  <p:sldIdLst>
    <p:sldId id="571" r:id="rId3"/>
    <p:sldId id="596" r:id="rId4"/>
    <p:sldId id="572" r:id="rId5"/>
    <p:sldId id="593" r:id="rId6"/>
    <p:sldId id="594" r:id="rId7"/>
    <p:sldId id="549" r:id="rId8"/>
    <p:sldId id="574" r:id="rId9"/>
    <p:sldId id="573" r:id="rId10"/>
    <p:sldId id="619" r:id="rId11"/>
    <p:sldId id="598" r:id="rId12"/>
    <p:sldId id="508" r:id="rId13"/>
    <p:sldId id="617" r:id="rId14"/>
    <p:sldId id="591" r:id="rId15"/>
    <p:sldId id="603" r:id="rId16"/>
    <p:sldId id="604" r:id="rId17"/>
    <p:sldId id="605" r:id="rId18"/>
    <p:sldId id="620" r:id="rId19"/>
    <p:sldId id="621" r:id="rId20"/>
    <p:sldId id="622" r:id="rId21"/>
    <p:sldId id="623" r:id="rId22"/>
    <p:sldId id="610" r:id="rId23"/>
    <p:sldId id="626" r:id="rId24"/>
    <p:sldId id="611" r:id="rId25"/>
    <p:sldId id="613" r:id="rId26"/>
    <p:sldId id="61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00FF"/>
    <a:srgbClr val="72AF2F"/>
    <a:srgbClr val="FFF4E9"/>
    <a:srgbClr val="FF9900"/>
    <a:srgbClr val="CCCC00"/>
    <a:srgbClr val="FFFFFF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0" autoAdjust="0"/>
    <p:restoredTop sz="93617" autoAdjust="0"/>
  </p:normalViewPr>
  <p:slideViewPr>
    <p:cSldViewPr>
      <p:cViewPr varScale="1">
        <p:scale>
          <a:sx n="139" d="100"/>
          <a:sy n="139" d="100"/>
        </p:scale>
        <p:origin x="859" y="10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1/28/2024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8/13/2023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893100389975433E-3"/>
                  <c:y val="3.56937853466016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$118.7M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20235416403828"/>
                      <c:h val="0.121022928669301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CB8-43B1-B362-903512A5F61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$111.4M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3CB8-43B1-B362-903512A5F61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$107.7M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3CB8-43B1-B362-903512A5F613}"/>
                </c:ext>
              </c:extLst>
            </c:dLbl>
            <c:dLbl>
              <c:idx val="3"/>
              <c:layout>
                <c:manualLayout>
                  <c:x val="0"/>
                  <c:y val="-3.8492853250080289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$103.8M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3CB8-43B1-B362-903512A5F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1/28/24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118677637.494956</c:v>
                </c:pt>
                <c:pt idx="1">
                  <c:v>111365809.15986216</c:v>
                </c:pt>
                <c:pt idx="2">
                  <c:v>107673823.00666836</c:v>
                </c:pt>
                <c:pt idx="3">
                  <c:v>103817016.64080425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Dollar sales w.e. 1/28/2024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73188405797098E-2"/>
          <c:y val="0.21441477272727272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1/28/24</c:v>
                </c:pt>
                <c:pt idx="1">
                  <c:v>4 we 1/28/24</c:v>
                </c:pt>
              </c:strCache>
            </c:strRef>
          </c:cat>
          <c:val>
            <c:numRef>
              <c:f>Sheet1!$B$2:$B$3</c:f>
              <c:numCache>
                <c:formatCode>\$#,##0</c:formatCode>
                <c:ptCount val="2"/>
                <c:pt idx="0">
                  <c:v>1198455725.3548431</c:v>
                </c:pt>
                <c:pt idx="1">
                  <c:v>100298311.8723433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2-4519-8F73-6234EBC0F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1/28/24</c:v>
                </c:pt>
                <c:pt idx="1">
                  <c:v>4 we 1/28/24</c:v>
                </c:pt>
              </c:strCache>
            </c:strRef>
          </c:cat>
          <c:val>
            <c:numRef>
              <c:f>Sheet1!$C$2:$C$3</c:f>
              <c:numCache>
                <c:formatCode>\$#,##0;\-\$#,##0</c:formatCode>
                <c:ptCount val="2"/>
                <c:pt idx="0">
                  <c:v>45543320.039921522</c:v>
                </c:pt>
                <c:pt idx="1">
                  <c:v>3518704.7684609252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2-4519-8F73-6234EBC0F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40306231884057964"/>
          <c:h val="8.203661616161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21318607764391E-2"/>
          <c:y val="0.17980966538416696"/>
          <c:w val="0.89225154250699068"/>
          <c:h val="0.49125349103735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17-45AB-BE6F-6F449A278408}"/>
              </c:ext>
            </c:extLst>
          </c:dPt>
          <c:dLbls>
            <c:dLbl>
              <c:idx val="0"/>
              <c:layout>
                <c:manualLayout>
                  <c:x val="8.93009545885309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$191M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17-45AB-BE6F-6F449A278408}"/>
                </c:ext>
              </c:extLst>
            </c:dLbl>
            <c:dLbl>
              <c:idx val="1"/>
              <c:layout>
                <c:manualLayout>
                  <c:x val="6.6975715941397975E-3"/>
                  <c:y val="-3.70318316293830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$169M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17-45AB-BE6F-6F449A278408}"/>
                </c:ext>
              </c:extLst>
            </c:dLbl>
            <c:dLbl>
              <c:idx val="2"/>
              <c:layout>
                <c:manualLayout>
                  <c:x val="-2.3485435514197439E-3"/>
                  <c:y val="2.80071451023792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$158M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17-45AB-BE6F-6F449A2784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$173M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17-45AB-BE6F-6F449A2784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$182M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217-45AB-BE6F-6F449A2784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$168M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217-45AB-BE6F-6F449A2784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$158M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217-45AB-BE6F-6F449A2784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$175M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17-45AB-BE6F-6F449A278408}"/>
                </c:ext>
              </c:extLst>
            </c:dLbl>
            <c:dLbl>
              <c:idx val="8"/>
              <c:layout>
                <c:manualLayout>
                  <c:x val="4.4650267737617131E-3"/>
                  <c:y val="3.69593097819750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$176M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217-45AB-BE6F-6F449A278408}"/>
                </c:ext>
              </c:extLst>
            </c:dLbl>
            <c:dLbl>
              <c:idx val="9"/>
              <c:layout>
                <c:manualLayout>
                  <c:x val="-2.2325226873526009E-3"/>
                  <c:y val="7.40636632587675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$162M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217-45AB-BE6F-6F449A27840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$151M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217-45AB-BE6F-6F449A2784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$165.0M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0F-490C-A309-5B7574296AFF}"/>
                </c:ext>
              </c:extLst>
            </c:dLbl>
            <c:dLbl>
              <c:idx val="12"/>
              <c:layout>
                <c:manualLayout>
                  <c:x val="6.3755020080321217E-3"/>
                  <c:y val="-1.1105281566981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$53.3M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385542168674689E-2"/>
                      <c:h val="3.40748513466246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6B79-4B11-8D19-2716A7CF9BE3}"/>
                </c:ext>
              </c:extLst>
            </c:dLbl>
            <c:dLbl>
              <c:idx val="13"/>
              <c:layout>
                <c:manualLayout>
                  <c:x val="1.4876171352074967E-2"/>
                  <c:y val="1.11052815669813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$53.0M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FDD-42BC-88A1-A1B8DF132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  <c:pt idx="13">
                  <c:v>4 WE 1/28/24</c:v>
                </c:pt>
              </c:strCache>
            </c:strRef>
          </c:cat>
          <c:val>
            <c:numRef>
              <c:f>Sheet1!$B$2:$B$15</c:f>
              <c:numCache>
                <c:formatCode>\$#,##0;\-\$#,##0</c:formatCode>
                <c:ptCount val="14"/>
                <c:pt idx="0">
                  <c:v>190927416</c:v>
                </c:pt>
                <c:pt idx="1">
                  <c:v>169331472</c:v>
                </c:pt>
                <c:pt idx="2">
                  <c:v>157969907</c:v>
                </c:pt>
                <c:pt idx="3">
                  <c:v>172626709</c:v>
                </c:pt>
                <c:pt idx="4" formatCode="&quot;$&quot;#,##0_);\(&quot;$&quot;#,##0\)">
                  <c:v>181822204</c:v>
                </c:pt>
                <c:pt idx="5" formatCode="\$#,##0">
                  <c:v>167671717.97793922</c:v>
                </c:pt>
                <c:pt idx="6" formatCode="\$#,##0">
                  <c:v>158201014.22225562</c:v>
                </c:pt>
                <c:pt idx="7" formatCode="\$#,##0">
                  <c:v>175167423.51674116</c:v>
                </c:pt>
                <c:pt idx="8" formatCode="\$#,##0">
                  <c:v>175717474.35709384</c:v>
                </c:pt>
                <c:pt idx="9" formatCode="\$#,##0">
                  <c:v>161601594</c:v>
                </c:pt>
                <c:pt idx="10" formatCode="\$#,##0">
                  <c:v>151112665.10185784</c:v>
                </c:pt>
                <c:pt idx="11" formatCode="\$#,##0">
                  <c:v>165025973.19478503</c:v>
                </c:pt>
                <c:pt idx="12" formatCode="\$#,##0">
                  <c:v>53288759.927887827</c:v>
                </c:pt>
                <c:pt idx="13" formatCode="\$#,##0">
                  <c:v>53029651.32254225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97953813851907E-2"/>
                  <c:y val="1.1157078532559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17-45AB-BE6F-6F449A278408}"/>
                </c:ext>
              </c:extLst>
            </c:dLbl>
            <c:dLbl>
              <c:idx val="1"/>
              <c:layout>
                <c:manualLayout>
                  <c:x val="-6.3965290776411637E-2"/>
                  <c:y val="3.322571746986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17-45AB-BE6F-6F449A278408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17-45AB-BE6F-6F449A278408}"/>
                </c:ext>
              </c:extLst>
            </c:dLbl>
            <c:dLbl>
              <c:idx val="3"/>
              <c:layout>
                <c:manualLayout>
                  <c:x val="-5.2247007716442237E-2"/>
                  <c:y val="4.5331044163520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17-45AB-BE6F-6F449A278408}"/>
                </c:ext>
              </c:extLst>
            </c:dLbl>
            <c:dLbl>
              <c:idx val="4"/>
              <c:layout>
                <c:manualLayout>
                  <c:x val="-5.0204513141296536E-2"/>
                  <c:y val="-4.7850083481995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17-45AB-BE6F-6F449A278408}"/>
                </c:ext>
              </c:extLst>
            </c:dLbl>
            <c:dLbl>
              <c:idx val="5"/>
              <c:layout>
                <c:manualLayout>
                  <c:x val="-4.4439141265005644E-2"/>
                  <c:y val="-3.67405339931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17-45AB-BE6F-6F449A278408}"/>
                </c:ext>
              </c:extLst>
            </c:dLbl>
            <c:dLbl>
              <c:idx val="6"/>
              <c:layout>
                <c:manualLayout>
                  <c:x val="-5.1017565040715432E-2"/>
                  <c:y val="-3.6890994033501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17-45AB-BE6F-6F449A278408}"/>
                </c:ext>
              </c:extLst>
            </c:dLbl>
            <c:dLbl>
              <c:idx val="7"/>
              <c:layout>
                <c:manualLayout>
                  <c:x val="-4.6837182061579732E-2"/>
                  <c:y val="-2.7750378920368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17-45AB-BE6F-6F449A278408}"/>
                </c:ext>
              </c:extLst>
            </c:dLbl>
            <c:dLbl>
              <c:idx val="8"/>
              <c:layout>
                <c:manualLayout>
                  <c:x val="-5.0430388219544847E-2"/>
                  <c:y val="-2.8255508919202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217-45AB-BE6F-6F449A278408}"/>
                </c:ext>
              </c:extLst>
            </c:dLbl>
            <c:dLbl>
              <c:idx val="9"/>
              <c:layout>
                <c:manualLayout>
                  <c:x val="-4.561479250334672E-2"/>
                  <c:y val="-4.5929520811472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F8-478A-AB4C-31A22EEB1D1B}"/>
                </c:ext>
              </c:extLst>
            </c:dLbl>
            <c:dLbl>
              <c:idx val="10"/>
              <c:layout>
                <c:manualLayout>
                  <c:x val="-3.6761378848728404E-2"/>
                  <c:y val="-3.852745715285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61-468F-B323-5E0569A16A12}"/>
                </c:ext>
              </c:extLst>
            </c:dLbl>
            <c:dLbl>
              <c:idx val="11"/>
              <c:layout>
                <c:manualLayout>
                  <c:x val="-3.9528781793842192E-2"/>
                  <c:y val="-3.1121021336131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1F-43C6-B21D-33680BBF4B0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  <c:pt idx="13">
                  <c:v>4 WE 1/28/24</c:v>
                </c:pt>
              </c:strCache>
            </c:strRef>
          </c:cat>
          <c:val>
            <c:numRef>
              <c:f>Sheet1!$C$2:$C$15</c:f>
              <c:numCache>
                <c:formatCode>0.0%</c:formatCode>
                <c:ptCount val="14"/>
                <c:pt idx="0">
                  <c:v>4.5999999999999999E-2</c:v>
                </c:pt>
                <c:pt idx="1">
                  <c:v>-0.16400000000000001</c:v>
                </c:pt>
                <c:pt idx="2">
                  <c:v>-0.108</c:v>
                </c:pt>
                <c:pt idx="3">
                  <c:v>-6.3E-2</c:v>
                </c:pt>
                <c:pt idx="4">
                  <c:v>-6.7000000000000004E-2</c:v>
                </c:pt>
                <c:pt idx="5">
                  <c:v>-0.03</c:v>
                </c:pt>
                <c:pt idx="6">
                  <c:v>-2.7E-2</c:v>
                </c:pt>
                <c:pt idx="7">
                  <c:v>-0.02</c:v>
                </c:pt>
                <c:pt idx="8">
                  <c:v>-3.4000000000000002E-2</c:v>
                </c:pt>
                <c:pt idx="9">
                  <c:v>-3.5999999999999997E-2</c:v>
                </c:pt>
                <c:pt idx="10">
                  <c:v>-4.4999999999999998E-2</c:v>
                </c:pt>
                <c:pt idx="11">
                  <c:v>-5.8000000000000003E-2</c:v>
                </c:pt>
                <c:pt idx="12">
                  <c:v>-5.2999999999999999E-2</c:v>
                </c:pt>
                <c:pt idx="13">
                  <c:v>-5.1999999999999998E-2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max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388219544846051E-2"/>
          <c:y val="0.18972798027279031"/>
          <c:w val="0.88076137884872829"/>
          <c:h val="0.50921795704488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0-4488-91DA-5C508AFE27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50.7M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C0-4488-91DA-5C508AFE27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45.1M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C0-4488-91DA-5C508AFE2721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2C0-4488-91DA-5C508AFE2721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C0-4488-91DA-5C508AFE2721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75-4361-B112-B60AD33AF709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F-42E3-B303-4A1CE4CA94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42.4M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C0-4488-91DA-5C508AFE27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42.9M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BB-45BA-A8AC-134B9520F37F}"/>
                </c:ext>
              </c:extLst>
            </c:dLbl>
            <c:dLbl>
              <c:idx val="9"/>
              <c:layout>
                <c:manualLayout>
                  <c:x val="-4.7269712647961758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CD-4BC2-95BA-413171A5D46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36.6M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73-4DD6-A331-6A85BA1DA2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39.4M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8D2-4CF8-968D-9C14BDE3F23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12.7M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DC8-42AE-9C48-CD1F1A64D92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12.4M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8F0-4DAA-B3D4-E8F43264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  <c:pt idx="13">
                  <c:v>4 WE 1/28/24</c:v>
                </c:pt>
              </c:strCache>
            </c:strRef>
          </c:cat>
          <c:val>
            <c:numRef>
              <c:f>Sheet1!$B$2:$B$15</c:f>
              <c:numCache>
                <c:formatCode>_(* #,##0_);_(* \(#,##0\);_(* "-"??_);_(@_)</c:formatCode>
                <c:ptCount val="14"/>
                <c:pt idx="0">
                  <c:v>50747833</c:v>
                </c:pt>
                <c:pt idx="1">
                  <c:v>45063164</c:v>
                </c:pt>
                <c:pt idx="2">
                  <c:v>41546637</c:v>
                </c:pt>
                <c:pt idx="3">
                  <c:v>44423432</c:v>
                </c:pt>
                <c:pt idx="4" formatCode="#,##0_);\(#,##0\)">
                  <c:v>46042273</c:v>
                </c:pt>
                <c:pt idx="5" formatCode="#,##0">
                  <c:v>41446215.375942975</c:v>
                </c:pt>
                <c:pt idx="6" formatCode="#,##0">
                  <c:v>38472327.523419619</c:v>
                </c:pt>
                <c:pt idx="7" formatCode="#,##0">
                  <c:v>42428343.182894893</c:v>
                </c:pt>
                <c:pt idx="8" formatCode="#,##0">
                  <c:v>42860283.740714446</c:v>
                </c:pt>
                <c:pt idx="9" formatCode="#,##0">
                  <c:v>39728089</c:v>
                </c:pt>
                <c:pt idx="10" formatCode="#,##0">
                  <c:v>36623535.86089851</c:v>
                </c:pt>
                <c:pt idx="11" formatCode="#,##0">
                  <c:v>39357869.667199209</c:v>
                </c:pt>
                <c:pt idx="12" formatCode="#,##0">
                  <c:v>12743033.802200798</c:v>
                </c:pt>
                <c:pt idx="13" formatCode="#,##0">
                  <c:v>12366938.651716521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D-4185-B7A1-1E16991026E8}"/>
                </c:ext>
              </c:extLst>
            </c:dLbl>
            <c:dLbl>
              <c:idx val="9"/>
              <c:layout>
                <c:manualLayout>
                  <c:x val="-4.8185097489167869E-2"/>
                  <c:y val="-3.885572223443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3-4DD6-A331-6A85BA1DA218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3-4DD6-A331-6A85BA1DA218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  <c:pt idx="13">
                  <c:v>4 WE 1/28/24</c:v>
                </c:pt>
              </c:strCache>
            </c:strRef>
          </c:cat>
          <c:val>
            <c:numRef>
              <c:f>Sheet1!$C$2:$C$15</c:f>
              <c:numCache>
                <c:formatCode>0.0%</c:formatCode>
                <c:ptCount val="14"/>
                <c:pt idx="0">
                  <c:v>3.5000000000000003E-2</c:v>
                </c:pt>
                <c:pt idx="1">
                  <c:v>-0.157</c:v>
                </c:pt>
                <c:pt idx="2">
                  <c:v>-0.122</c:v>
                </c:pt>
                <c:pt idx="3">
                  <c:v>-9.6000000000000002E-2</c:v>
                </c:pt>
                <c:pt idx="4">
                  <c:v>-0.11</c:v>
                </c:pt>
                <c:pt idx="5">
                  <c:v>-9.8000000000000004E-2</c:v>
                </c:pt>
                <c:pt idx="6">
                  <c:v>-9.9000000000000005E-2</c:v>
                </c:pt>
                <c:pt idx="7">
                  <c:v>-7.4999999999999997E-2</c:v>
                </c:pt>
                <c:pt idx="8">
                  <c:v>-7.0999999999999994E-2</c:v>
                </c:pt>
                <c:pt idx="9">
                  <c:v>-4.2000000000000003E-2</c:v>
                </c:pt>
                <c:pt idx="10">
                  <c:v>-4.8000000000000001E-2</c:v>
                </c:pt>
                <c:pt idx="11">
                  <c:v>-7.1999999999999995E-2</c:v>
                </c:pt>
                <c:pt idx="12">
                  <c:v>-7.0000000000000007E-2</c:v>
                </c:pt>
                <c:pt idx="13">
                  <c:v>-9.2999999999999999E-2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Crimini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5181224899598392"/>
          <c:y val="2.2210563133962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32797858099063E-2"/>
          <c:y val="0.19378788338927819"/>
          <c:w val="0.88704183400267722"/>
          <c:h val="0.4863158517971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80-4B0D-B616-B580467140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$110M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80-4B0D-B616-B580467140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$95.8M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80-4B0D-B616-B580467140BC}"/>
                </c:ext>
              </c:extLst>
            </c:dLbl>
            <c:dLbl>
              <c:idx val="2"/>
              <c:layout>
                <c:manualLayout>
                  <c:x val="4.210097513237524E-3"/>
                  <c:y val="1.36485438815976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$89.2M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$98.5M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80-4B0D-B616-B580467140BC}"/>
                </c:ext>
              </c:extLst>
            </c:dLbl>
            <c:dLbl>
              <c:idx val="4"/>
              <c:layout>
                <c:manualLayout>
                  <c:x val="8.7368610187763106E-3"/>
                  <c:y val="7.92997637943606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80-4B0D-B616-B580467140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$97M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80-4B0D-B616-B580467140BC}"/>
                </c:ext>
              </c:extLst>
            </c:dLbl>
            <c:dLbl>
              <c:idx val="6"/>
              <c:layout>
                <c:manualLayout>
                  <c:x val="-4.0937081659974004E-3"/>
                  <c:y val="-3.70176052232715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$97M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80-4B0D-B616-B580467140BC}"/>
                </c:ext>
              </c:extLst>
            </c:dLbl>
            <c:dLbl>
              <c:idx val="7"/>
              <c:layout>
                <c:manualLayout>
                  <c:x val="2.0267737617135208E-3"/>
                  <c:y val="-2.2076775096187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80-4B0D-B616-B580467140BC}"/>
                </c:ext>
              </c:extLst>
            </c:dLbl>
            <c:dLbl>
              <c:idx val="8"/>
              <c:layout>
                <c:manualLayout>
                  <c:x val="6.3755020080320506E-3"/>
                  <c:y val="-7.40352104465434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B3-409F-A200-DE56D2EF2329}"/>
                </c:ext>
              </c:extLst>
            </c:dLbl>
            <c:dLbl>
              <c:idx val="9"/>
              <c:layout>
                <c:manualLayout>
                  <c:x val="4.2503346720214191E-3"/>
                  <c:y val="-1.48070420893086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27-4A33-BE93-F78F4D80EA7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$96.6M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C48-4C13-8355-DF64CB5C9B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$109.3M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20-4920-8619-A96F3C3C05EC}"/>
                </c:ext>
              </c:extLst>
            </c:dLbl>
            <c:dLbl>
              <c:idx val="12"/>
              <c:layout>
                <c:manualLayout>
                  <c:x val="6.3755020080321287E-3"/>
                  <c:y val="-6.786482559574140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$35.4M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DF1-474B-82DF-D6E150DF77EE}"/>
                </c:ext>
              </c:extLst>
            </c:dLbl>
            <c:dLbl>
              <c:idx val="13"/>
              <c:layout>
                <c:manualLayout>
                  <c:x val="1.7001338688085676E-2"/>
                  <c:y val="1.11052815669814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$36.7M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4BF-4F15-A67B-5A756182C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  <c:pt idx="13">
                  <c:v>4 WE 1/28/24</c:v>
                </c:pt>
              </c:strCache>
            </c:strRef>
          </c:cat>
          <c:val>
            <c:numRef>
              <c:f>Sheet1!$B$2:$B$15</c:f>
              <c:numCache>
                <c:formatCode>\$#,##0;\-\$#,##0</c:formatCode>
                <c:ptCount val="14"/>
                <c:pt idx="0">
                  <c:v>109913235</c:v>
                </c:pt>
                <c:pt idx="1">
                  <c:v>95824892</c:v>
                </c:pt>
                <c:pt idx="2">
                  <c:v>89242649</c:v>
                </c:pt>
                <c:pt idx="3">
                  <c:v>98516819</c:v>
                </c:pt>
                <c:pt idx="4" formatCode="&quot;$&quot;#,##0_);\(&quot;$&quot;#,##0\)">
                  <c:v>107713668</c:v>
                </c:pt>
                <c:pt idx="5" formatCode="\$#,##0">
                  <c:v>97444600.209587246</c:v>
                </c:pt>
                <c:pt idx="6" formatCode="\$#,##0">
                  <c:v>97418359.109704554</c:v>
                </c:pt>
                <c:pt idx="7" formatCode="\$#,##0">
                  <c:v>112534525.15009227</c:v>
                </c:pt>
                <c:pt idx="8" formatCode="\$#,##0">
                  <c:v>115611010.66584717</c:v>
                </c:pt>
                <c:pt idx="9" formatCode="\$#,##0">
                  <c:v>103896207</c:v>
                </c:pt>
                <c:pt idx="10" formatCode="\$#,##0">
                  <c:v>96580779.978877723</c:v>
                </c:pt>
                <c:pt idx="11" formatCode="\$#,##0">
                  <c:v>109344010.49305131</c:v>
                </c:pt>
                <c:pt idx="12" formatCode="\$#,##0">
                  <c:v>35381219.77852688</c:v>
                </c:pt>
                <c:pt idx="13" formatCode="\$#,##0">
                  <c:v>36699723.343233615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979082998661314E-2"/>
                  <c:y val="-3.3788037775445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4.360827598103139E-2"/>
                  <c:y val="4.063208379574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2782961049911597E-2"/>
                  <c:y val="-3.26435458287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4.7605566384313625E-2"/>
                  <c:y val="-4.3942619118665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12590790423E-2"/>
                  <c:y val="-4.4544237690074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6662755357784094E-2"/>
                  <c:y val="-4.4676521291619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3287294041311759E-2"/>
                  <c:y val="-2.5668455012098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5.0900435073627848E-2"/>
                  <c:y val="-3.2144106330884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3.5405118462614196E-2"/>
                  <c:y val="-3.939078846309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  <c:pt idx="13">
                  <c:v>4 WE 1/28/24</c:v>
                </c:pt>
              </c:strCache>
            </c:strRef>
          </c:cat>
          <c:val>
            <c:numRef>
              <c:f>Sheet1!$C$2:$C$15</c:f>
              <c:numCache>
                <c:formatCode>0.0%</c:formatCode>
                <c:ptCount val="14"/>
                <c:pt idx="0">
                  <c:v>0.156</c:v>
                </c:pt>
                <c:pt idx="1">
                  <c:v>-9.0999999999999998E-2</c:v>
                </c:pt>
                <c:pt idx="2">
                  <c:v>-6.7000000000000004E-2</c:v>
                </c:pt>
                <c:pt idx="3">
                  <c:v>-5.8000000000000003E-2</c:v>
                </c:pt>
                <c:pt idx="4">
                  <c:v>-3.1E-2</c:v>
                </c:pt>
                <c:pt idx="5">
                  <c:v>1.429820214391858E-2</c:v>
                </c:pt>
                <c:pt idx="6">
                  <c:v>7.6570385247380218E-2</c:v>
                </c:pt>
                <c:pt idx="7">
                  <c:v>0.111</c:v>
                </c:pt>
                <c:pt idx="8">
                  <c:v>7.6999999999999999E-2</c:v>
                </c:pt>
                <c:pt idx="9">
                  <c:v>6.4000000000000001E-2</c:v>
                </c:pt>
                <c:pt idx="10">
                  <c:v>-0.01</c:v>
                </c:pt>
                <c:pt idx="11">
                  <c:v>-0.03</c:v>
                </c:pt>
                <c:pt idx="12">
                  <c:v>-3.1E-2</c:v>
                </c:pt>
                <c:pt idx="13">
                  <c:v>-6.0000000000000001E-3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805890227576975E-2"/>
          <c:y val="0.20101811293950514"/>
          <c:w val="0.87959270414993296"/>
          <c:h val="0.4789631315552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19-4A4F-8DB2-5106DF0F03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19-4A4F-8DB2-5106DF0F03BE}"/>
                </c:ext>
              </c:extLst>
            </c:dLbl>
            <c:dLbl>
              <c:idx val="1"/>
              <c:layout>
                <c:manualLayout>
                  <c:x val="4.2503346720214191E-3"/>
                  <c:y val="-3.394545351949210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19-4A4F-8DB2-5106DF0F03BE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19-4A4F-8DB2-5106DF0F03BE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19-4A4F-8DB2-5106DF0F03BE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19-4A4F-8DB2-5106DF0F03BE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19-4A4F-8DB2-5106DF0F03BE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19-4A4F-8DB2-5106DF0F03B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22.8M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19-4A4F-8DB2-5106DF0F03B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23.6M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519-4A4F-8DB2-5106DF0F03BE}"/>
                </c:ext>
              </c:extLst>
            </c:dLbl>
            <c:dLbl>
              <c:idx val="9"/>
              <c:layout>
                <c:manualLayout>
                  <c:x val="1.6524431057563587E-3"/>
                  <c:y val="-3.33286484664448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19-4A4F-8DB2-5106DF0F03B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19.8M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519-4A4F-8DB2-5106DF0F03B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22.8M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19-4A4F-8DB2-5106DF0F03B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7.3M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DB-4219-8F14-C02608A80B2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7.6M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99-43F1-A5AA-9FC4F83FD2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  <c:pt idx="13">
                  <c:v>4 WE 1/28/24</c:v>
                </c:pt>
              </c:strCache>
            </c:strRef>
          </c:cat>
          <c:val>
            <c:numRef>
              <c:f>Sheet1!$B$2:$B$15</c:f>
              <c:numCache>
                <c:formatCode>#,##0</c:formatCode>
                <c:ptCount val="14"/>
                <c:pt idx="0">
                  <c:v>25265451</c:v>
                </c:pt>
                <c:pt idx="1">
                  <c:v>22037941</c:v>
                </c:pt>
                <c:pt idx="2">
                  <c:v>20125873</c:v>
                </c:pt>
                <c:pt idx="3">
                  <c:v>21853596</c:v>
                </c:pt>
                <c:pt idx="4">
                  <c:v>23516208</c:v>
                </c:pt>
                <c:pt idx="5">
                  <c:v>20193840</c:v>
                </c:pt>
                <c:pt idx="6">
                  <c:v>19907888</c:v>
                </c:pt>
                <c:pt idx="7">
                  <c:v>22834632</c:v>
                </c:pt>
                <c:pt idx="8">
                  <c:v>23577126</c:v>
                </c:pt>
                <c:pt idx="9">
                  <c:v>21338467</c:v>
                </c:pt>
                <c:pt idx="10">
                  <c:v>19800812.364014085</c:v>
                </c:pt>
                <c:pt idx="11">
                  <c:v>22791960.039821949</c:v>
                </c:pt>
                <c:pt idx="12">
                  <c:v>7341921.8013443556</c:v>
                </c:pt>
                <c:pt idx="13">
                  <c:v>7605278.5660152724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031793842034808E-2"/>
                  <c:y val="-6.4472418866756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19-4A4F-8DB2-5106DF0F03BE}"/>
                </c:ext>
              </c:extLst>
            </c:dLbl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19-4A4F-8DB2-5106DF0F03BE}"/>
                </c:ext>
              </c:extLst>
            </c:dLbl>
            <c:dLbl>
              <c:idx val="9"/>
              <c:layout>
                <c:manualLayout>
                  <c:x val="-3.7559236947791168E-2"/>
                  <c:y val="-4.6262088560313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19-4A4F-8DB2-5106DF0F03BE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19-4A4F-8DB2-5106DF0F03B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  <c:pt idx="13">
                  <c:v>4 WE 1/28/24</c:v>
                </c:pt>
              </c:strCache>
            </c:strRef>
          </c:cat>
          <c:val>
            <c:numRef>
              <c:f>Sheet1!$C$2:$C$15</c:f>
              <c:numCache>
                <c:formatCode>0.0%</c:formatCode>
                <c:ptCount val="14"/>
                <c:pt idx="0">
                  <c:v>0.154</c:v>
                </c:pt>
                <c:pt idx="1">
                  <c:v>-8.5000000000000006E-2</c:v>
                </c:pt>
                <c:pt idx="2">
                  <c:v>-8.3000000000000004E-2</c:v>
                </c:pt>
                <c:pt idx="3">
                  <c:v>-8.8999999999999996E-2</c:v>
                </c:pt>
                <c:pt idx="4">
                  <c:v>-7.8E-2</c:v>
                </c:pt>
                <c:pt idx="5">
                  <c:v>-8.3000000000000004E-2</c:v>
                </c:pt>
                <c:pt idx="6">
                  <c:v>-0.02</c:v>
                </c:pt>
                <c:pt idx="7">
                  <c:v>2.3E-2</c:v>
                </c:pt>
                <c:pt idx="8">
                  <c:v>8.0000000000000002E-3</c:v>
                </c:pt>
                <c:pt idx="9">
                  <c:v>5.5E-2</c:v>
                </c:pt>
                <c:pt idx="10">
                  <c:v>-7.0000000000000001E-3</c:v>
                </c:pt>
                <c:pt idx="11">
                  <c:v>-3.0000000000000001E-3</c:v>
                </c:pt>
                <c:pt idx="12">
                  <c:v>-1.2999999999999999E-2</c:v>
                </c:pt>
                <c:pt idx="13">
                  <c:v>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</a:t>
            </a:r>
            <a:r>
              <a:rPr lang="en-US" sz="1600" dirty="0"/>
              <a:t>1/28/2024</a:t>
            </a:r>
          </a:p>
        </c:rich>
      </c:tx>
      <c:layout>
        <c:manualLayout>
          <c:xMode val="edge"/>
          <c:yMode val="edge"/>
          <c:x val="0.203240583804143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24268967297347E-2"/>
          <c:y val="0.23738466889922283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dirty="0"/>
                      <a:t>$1.412B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C512-4219-BD62-78377904460E}"/>
                </c:ext>
              </c:extLst>
            </c:dLbl>
            <c:dLbl>
              <c:idx val="1"/>
              <c:layout>
                <c:manualLayout>
                  <c:x val="1.1291820385981522E-7"/>
                  <c:y val="2.93950473756884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$1.315B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64986007921725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CEA-4211-B180-7372B2F3562D}"/>
                </c:ext>
              </c:extLst>
            </c:dLbl>
            <c:dLbl>
              <c:idx val="2"/>
              <c:layout>
                <c:manualLayout>
                  <c:x val="1.3488700564971751E-3"/>
                  <c:y val="2.93950473756883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$1.285B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47889860896269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410-4F11-886E-399007F7AC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$1.244B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12-4219-BD62-7837790446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1/28/24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1412118747.1517301</c:v>
                </c:pt>
                <c:pt idx="1">
                  <c:v>1315240157.4926994</c:v>
                </c:pt>
                <c:pt idx="2">
                  <c:v>1284893961.2124643</c:v>
                </c:pt>
                <c:pt idx="3">
                  <c:v>1243999045.3947651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1/28/2024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8160297004036589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1/28/24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44102873.110200562</c:v>
                </c:pt>
                <c:pt idx="1">
                  <c:v>39500778.631382227</c:v>
                </c:pt>
                <c:pt idx="2">
                  <c:v>36417322.175751902</c:v>
                </c:pt>
                <c:pt idx="3">
                  <c:v>34687300.200304024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1/28/2024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0.94947509356464155"/>
          <c:h val="0.5994869617661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1/28/24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529782976.7271719</c:v>
                </c:pt>
                <c:pt idx="1">
                  <c:v>481096993.48358226</c:v>
                </c:pt>
                <c:pt idx="2">
                  <c:v>441192703.55246061</c:v>
                </c:pt>
                <c:pt idx="3">
                  <c:v>420226333.47752964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1/28/2024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1/28/24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27695748.323887214</c:v>
                </c:pt>
                <c:pt idx="1">
                  <c:v>24734084.585088432</c:v>
                </c:pt>
                <c:pt idx="2">
                  <c:v>22870026.159009192</c:v>
                </c:pt>
                <c:pt idx="3">
                  <c:v>21701415.45264443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</a:t>
            </a:r>
            <a:r>
              <a:rPr lang="en-US" sz="1600" dirty="0"/>
              <a:t>1/28/2024</a:t>
            </a:r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1/28/24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332371230.10895211</c:v>
                </c:pt>
                <c:pt idx="1">
                  <c:v>303729186.13984793</c:v>
                </c:pt>
                <c:pt idx="2">
                  <c:v>277442207.42977387</c:v>
                </c:pt>
                <c:pt idx="3">
                  <c:v>265334421.51128218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3DD-A37B-29695CBC45A9}"/>
              </c:ext>
            </c:extLst>
          </c:dPt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1.5074298487252604E-3"/>
                  <c:y val="-4.409231031843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1.5074298487251499E-3"/>
                  <c:y val="-1.50101044637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Q2 22</c:v>
                </c:pt>
                <c:pt idx="11">
                  <c:v>Q3 22</c:v>
                </c:pt>
                <c:pt idx="12">
                  <c:v>Q4 22</c:v>
                </c:pt>
                <c:pt idx="13">
                  <c:v>Q1 23</c:v>
                </c:pt>
                <c:pt idx="14">
                  <c:v>Q2 23</c:v>
                </c:pt>
                <c:pt idx="15">
                  <c:v>Q3 23</c:v>
                </c:pt>
                <c:pt idx="16">
                  <c:v>Q4 23</c:v>
                </c:pt>
                <c:pt idx="17">
                  <c:v>4 WE 12/31/23</c:v>
                </c:pt>
                <c:pt idx="18">
                  <c:v>4 WE 1/28/24</c:v>
                </c:pt>
              </c:strCache>
            </c:strRef>
          </c:cat>
          <c:val>
            <c:numRef>
              <c:f>Sheet1!$B$2:$B$20</c:f>
              <c:numCache>
                <c:formatCode>\$#,##0.00;\-\$#,##0.00</c:formatCode>
                <c:ptCount val="19"/>
                <c:pt idx="0">
                  <c:v>4.13</c:v>
                </c:pt>
                <c:pt idx="1">
                  <c:v>4.1900000000000004</c:v>
                </c:pt>
                <c:pt idx="2">
                  <c:v>4.25</c:v>
                </c:pt>
                <c:pt idx="3">
                  <c:v>4.2300000000000004</c:v>
                </c:pt>
                <c:pt idx="4">
                  <c:v>4.25</c:v>
                </c:pt>
                <c:pt idx="5">
                  <c:v>4.2699999999999996</c:v>
                </c:pt>
                <c:pt idx="6">
                  <c:v>4.2699999999999996</c:v>
                </c:pt>
                <c:pt idx="7" formatCode="&quot;$&quot;#,##0.00_);[Red]\(&quot;$&quot;#,##0.00\)">
                  <c:v>4.32</c:v>
                </c:pt>
                <c:pt idx="8" formatCode="&quot;$&quot;#,##0.00_);[Red]\(&quot;$&quot;#,##0.00\)">
                  <c:v>4.4000000000000004</c:v>
                </c:pt>
                <c:pt idx="9" formatCode="&quot;$&quot;#,##0.00_);[Red]\(&quot;$&quot;#,##0.00\)">
                  <c:v>4.4800000000000004</c:v>
                </c:pt>
                <c:pt idx="10" formatCode="&quot;$&quot;#,##0.00_);[Red]\(&quot;$&quot;#,##0.00\)">
                  <c:v>4.5999999999999996</c:v>
                </c:pt>
                <c:pt idx="11" formatCode="&quot;$&quot;#,##0.00_);[Red]\(&quot;$&quot;#,##0.00\)">
                  <c:v>4.68</c:v>
                </c:pt>
                <c:pt idx="12" formatCode="&quot;$&quot;#,##0.00_);[Red]\(&quot;$&quot;#,##0.00\)">
                  <c:v>4.71</c:v>
                </c:pt>
                <c:pt idx="13" formatCode="&quot;$&quot;#,##0.00_);[Red]\(&quot;$&quot;#,##0.00\)">
                  <c:v>4.6900000000000004</c:v>
                </c:pt>
                <c:pt idx="14" formatCode="&quot;$&quot;#,##0.00_);[Red]\(&quot;$&quot;#,##0.00\)">
                  <c:v>4.6500000000000004</c:v>
                </c:pt>
                <c:pt idx="15" formatCode="&quot;$&quot;#,##0.00_);[Red]\(&quot;$&quot;#,##0.00\)">
                  <c:v>4.6900000000000004</c:v>
                </c:pt>
                <c:pt idx="16" formatCode="&quot;$&quot;#,##0.00_);[Red]\(&quot;$&quot;#,##0.00\)">
                  <c:v>4.7</c:v>
                </c:pt>
                <c:pt idx="17" formatCode="&quot;$&quot;#,##0.00_);[Red]\(&quot;$&quot;#,##0.00\)">
                  <c:v>4.7</c:v>
                </c:pt>
                <c:pt idx="18" formatCode="&quot;$&quot;#,##0.00_);[Red]\(&quot;$&quot;#,##0.00\)">
                  <c:v>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D0-4D24-8F06-C0D4AF99F0F8}"/>
              </c:ext>
            </c:extLst>
          </c:dPt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3.0953797531268454E-2"/>
                  <c:y val="4.472949559146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2.7619438296029843E-2"/>
                  <c:y val="5.03252120478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2.6814921798812532E-2"/>
                  <c:y val="1.2495068895071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3.8910325253509341E-2"/>
                  <c:y val="5.40198587604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3.7650493724818802E-2"/>
                  <c:y val="5.00201924101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5626900904647931E-2"/>
                  <c:y val="3.9950965615642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2.4391164514484146E-2"/>
                  <c:y val="2.205088267122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2.9568058439850574E-2"/>
                  <c:y val="4.252931753507794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dLbl>
              <c:idx val="17"/>
              <c:layout>
                <c:manualLayout>
                  <c:x val="-2.3123973879445384E-2"/>
                  <c:y val="4.4314012761823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8-4F79-BAB5-F688B7C5AE5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Q2 22</c:v>
                </c:pt>
                <c:pt idx="11">
                  <c:v>Q3 22</c:v>
                </c:pt>
                <c:pt idx="12">
                  <c:v>Q4 22</c:v>
                </c:pt>
                <c:pt idx="13">
                  <c:v>Q1 23</c:v>
                </c:pt>
                <c:pt idx="14">
                  <c:v>Q2 23</c:v>
                </c:pt>
                <c:pt idx="15">
                  <c:v>Q3 23</c:v>
                </c:pt>
                <c:pt idx="16">
                  <c:v>Q4 23</c:v>
                </c:pt>
                <c:pt idx="17">
                  <c:v>4 WE 12/31/23</c:v>
                </c:pt>
                <c:pt idx="18">
                  <c:v>4 WE 1/28/24</c:v>
                </c:pt>
              </c:strCache>
            </c:strRef>
          </c:cat>
          <c:val>
            <c:numRef>
              <c:f>Sheet1!$C$2:$C$20</c:f>
              <c:numCache>
                <c:formatCode>0.0%</c:formatCode>
                <c:ptCount val="19"/>
                <c:pt idx="0">
                  <c:v>2.3E-2</c:v>
                </c:pt>
                <c:pt idx="1">
                  <c:v>2.5000000000000001E-2</c:v>
                </c:pt>
                <c:pt idx="2">
                  <c:v>3.1E-2</c:v>
                </c:pt>
                <c:pt idx="3">
                  <c:v>2.1000000000000001E-2</c:v>
                </c:pt>
                <c:pt idx="4">
                  <c:v>2.3E-2</c:v>
                </c:pt>
                <c:pt idx="5">
                  <c:v>1.7999999999999999E-2</c:v>
                </c:pt>
                <c:pt idx="6">
                  <c:v>4.0000000000000001E-3</c:v>
                </c:pt>
                <c:pt idx="7">
                  <c:v>1.9E-2</c:v>
                </c:pt>
                <c:pt idx="8">
                  <c:v>3.5000000000000003E-2</c:v>
                </c:pt>
                <c:pt idx="9">
                  <c:v>4.9000000000000002E-2</c:v>
                </c:pt>
                <c:pt idx="10">
                  <c:v>7.9000000000000001E-2</c:v>
                </c:pt>
                <c:pt idx="11">
                  <c:v>8.4000000000000005E-2</c:v>
                </c:pt>
                <c:pt idx="12">
                  <c:v>6.9000000000000006E-2</c:v>
                </c:pt>
                <c:pt idx="13">
                  <c:v>4.9000000000000002E-2</c:v>
                </c:pt>
                <c:pt idx="14">
                  <c:v>8.9999999999999993E-3</c:v>
                </c:pt>
                <c:pt idx="15">
                  <c:v>1E-3</c:v>
                </c:pt>
                <c:pt idx="16">
                  <c:v>-2E-3</c:v>
                </c:pt>
                <c:pt idx="17">
                  <c:v>-1E-3</c:v>
                </c:pt>
                <c:pt idx="18">
                  <c:v>1.6E-2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Volume (pound) sales versus year ago</a:t>
            </a:r>
            <a:endParaRPr lang="nl-N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204827598267646E-2"/>
          <c:y val="0.23847308087712987"/>
          <c:w val="0.96559034480346473"/>
          <c:h val="0.7231978261340761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Blad1!$A$2:$A$14</c:f>
              <c:strCache>
                <c:ptCount val="1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Q4 '23</c:v>
                </c:pt>
                <c:pt idx="11">
                  <c:v>4 we 12/31/23</c:v>
                </c:pt>
                <c:pt idx="12">
                  <c:v>4 we 1/28/24</c:v>
                </c:pt>
              </c:strCache>
            </c:strRef>
          </c:cat>
          <c:val>
            <c:numRef>
              <c:f>Blad1!$B$2:$B$14</c:f>
              <c:numCache>
                <c:formatCode>0.0%</c:formatCode>
                <c:ptCount val="13"/>
                <c:pt idx="0">
                  <c:v>4.0000000000000001E-3</c:v>
                </c:pt>
                <c:pt idx="1">
                  <c:v>0.151</c:v>
                </c:pt>
                <c:pt idx="2">
                  <c:v>-1.4E-2</c:v>
                </c:pt>
                <c:pt idx="3">
                  <c:v>-5.3999999999999999E-2</c:v>
                </c:pt>
                <c:pt idx="4">
                  <c:v>-3.1E-2</c:v>
                </c:pt>
                <c:pt idx="5">
                  <c:v>-4.1000000000000002E-2</c:v>
                </c:pt>
                <c:pt idx="6">
                  <c:v>-0.01</c:v>
                </c:pt>
                <c:pt idx="7">
                  <c:v>-2.1000000000000001E-2</c:v>
                </c:pt>
                <c:pt idx="8">
                  <c:v>-4.0000000000000001E-3</c:v>
                </c:pt>
                <c:pt idx="9">
                  <c:v>2E-3</c:v>
                </c:pt>
                <c:pt idx="10">
                  <c:v>-1.0999999999999999E-2</c:v>
                </c:pt>
                <c:pt idx="11">
                  <c:v>-2.3E-2</c:v>
                </c:pt>
                <c:pt idx="12">
                  <c:v>-7.0000000000000001E-3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CD-47DB-A324-B27AC2E1F7FB}"/>
            </c:ext>
          </c:extLst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127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4699070692998692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853-B4DA-8D9FE3E7084B}"/>
                </c:ext>
              </c:extLst>
            </c:dLbl>
            <c:dLbl>
              <c:idx val="7"/>
              <c:layout>
                <c:manualLayout>
                  <c:x val="-3.4699070692998636E-2"/>
                  <c:y val="3.7266468957687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DF-4853-B4DA-8D9FE3E7084B}"/>
                </c:ext>
              </c:extLst>
            </c:dLbl>
            <c:dLbl>
              <c:idx val="8"/>
              <c:layout>
                <c:manualLayout>
                  <c:x val="-2.8442769748174033E-2"/>
                  <c:y val="4.771985795463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F-4853-B4DA-8D9FE3E7084B}"/>
                </c:ext>
              </c:extLst>
            </c:dLbl>
            <c:dLbl>
              <c:idx val="9"/>
              <c:layout>
                <c:manualLayout>
                  <c:x val="-3.6263145929204897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DF-4853-B4DA-8D9FE3E7084B}"/>
                </c:ext>
              </c:extLst>
            </c:dLbl>
            <c:dLbl>
              <c:idx val="10"/>
              <c:layout>
                <c:manualLayout>
                  <c:x val="-3.626314592920477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DF-4853-B4DA-8D9FE3E7084B}"/>
                </c:ext>
              </c:extLst>
            </c:dLbl>
            <c:dLbl>
              <c:idx val="11"/>
              <c:layout>
                <c:manualLayout>
                  <c:x val="-3.1341235156371924E-2"/>
                  <c:y val="4.0750931956668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853-B4DA-8D9FE3E7084B}"/>
                </c:ext>
              </c:extLst>
            </c:dLbl>
            <c:dLbl>
              <c:idx val="12"/>
              <c:layout>
                <c:manualLayout>
                  <c:x val="-2.6709601968715278E-2"/>
                  <c:y val="5.4688783952593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7-434E-BC41-D5BF87BE4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Blad1!$A$2:$A$14</c:f>
              <c:strCache>
                <c:ptCount val="1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Q4 '23</c:v>
                </c:pt>
                <c:pt idx="11">
                  <c:v>4 we 12/31/23</c:v>
                </c:pt>
                <c:pt idx="12">
                  <c:v>4 we 1/28/24</c:v>
                </c:pt>
              </c:strCache>
            </c:strRef>
          </c:cat>
          <c:val>
            <c:numRef>
              <c:f>Blad1!$D$2:$D$14</c:f>
              <c:numCache>
                <c:formatCode>0.0%</c:formatCode>
                <c:ptCount val="13"/>
                <c:pt idx="0">
                  <c:v>-1.6E-2</c:v>
                </c:pt>
                <c:pt idx="1">
                  <c:v>0.17</c:v>
                </c:pt>
                <c:pt idx="2">
                  <c:v>-7.2999999999999995E-2</c:v>
                </c:pt>
                <c:pt idx="3">
                  <c:v>-0.10199999999999999</c:v>
                </c:pt>
                <c:pt idx="4">
                  <c:v>-0.10199999999999999</c:v>
                </c:pt>
                <c:pt idx="5">
                  <c:v>-8.8999999999999996E-2</c:v>
                </c:pt>
                <c:pt idx="6">
                  <c:v>-5.8999999999999997E-2</c:v>
                </c:pt>
                <c:pt idx="7">
                  <c:v>-6.3E-2</c:v>
                </c:pt>
                <c:pt idx="8">
                  <c:v>-2.9000000000000001E-2</c:v>
                </c:pt>
                <c:pt idx="9">
                  <c:v>-4.1000000000000002E-2</c:v>
                </c:pt>
                <c:pt idx="10">
                  <c:v>-0.05</c:v>
                </c:pt>
                <c:pt idx="11">
                  <c:v>-5.0999999999999997E-2</c:v>
                </c:pt>
                <c:pt idx="12">
                  <c:v>-3.5999999999999997E-2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CD-47DB-A324-B27AC2E1F7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17503072"/>
        <c:axId val="1817508896"/>
      </c:lineChart>
      <c:catAx>
        <c:axId val="18175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508896"/>
        <c:crosses val="autoZero"/>
        <c:auto val="1"/>
        <c:lblAlgn val="ctr"/>
        <c:lblOffset val="100"/>
        <c:noMultiLvlLbl val="0"/>
      </c:catAx>
      <c:valAx>
        <c:axId val="1817508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175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Volume sales w.e. 1/28/2024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7135265700483"/>
          <c:y val="0.21441477272727272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1/28/24</c:v>
                </c:pt>
                <c:pt idx="1">
                  <c:v>4 we 1/28/24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246775600.62877005</c:v>
                </c:pt>
                <c:pt idx="1">
                  <c:v>20425887.981277615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3-4F0F-845B-D87992A7D6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1/28/24</c:v>
                </c:pt>
                <c:pt idx="1">
                  <c:v>4 we 1/28/24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18558820.882512126</c:v>
                </c:pt>
                <c:pt idx="1">
                  <c:v>1275527.4713668169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3-4F0F-845B-D87992A7D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40306231884057964"/>
          <c:h val="8.203661616161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0.67248</cdr:x>
      <cdr:y>0.70099</cdr:y>
    </cdr:from>
    <cdr:to>
      <cdr:x>0.9699</cdr:x>
      <cdr:y>0.79206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856995" y="2232248"/>
          <a:ext cx="1263581" cy="290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5.9% incremental</a:t>
          </a:r>
        </a:p>
      </cdr:txBody>
    </cdr:sp>
  </cdr:relSizeAnchor>
  <cdr:relSizeAnchor xmlns:cdr="http://schemas.openxmlformats.org/drawingml/2006/chartDrawing">
    <cdr:from>
      <cdr:x>0.25916</cdr:x>
      <cdr:y>0.21101</cdr:y>
    </cdr:from>
    <cdr:to>
      <cdr:x>0.55658</cdr:x>
      <cdr:y>0.30207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072937" y="668477"/>
          <a:ext cx="1231319" cy="288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</a:rPr>
            <a:t>7.0%</a:t>
          </a:r>
          <a:r>
            <a:rPr lang="en-US" sz="1100" dirty="0">
              <a:solidFill>
                <a:schemeClr val="tx1"/>
              </a:solidFill>
            </a:rPr>
            <a:t> incremental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0.66974</cdr:x>
      <cdr:y>0.71106</cdr:y>
    </cdr:from>
    <cdr:to>
      <cdr:x>0.96716</cdr:x>
      <cdr:y>0.80213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772716" y="2252653"/>
          <a:ext cx="1231319" cy="288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3.4% incremental</a:t>
          </a:r>
        </a:p>
      </cdr:txBody>
    </cdr:sp>
  </cdr:relSizeAnchor>
  <cdr:relSizeAnchor xmlns:cdr="http://schemas.openxmlformats.org/drawingml/2006/chartDrawing">
    <cdr:from>
      <cdr:x>0.26948</cdr:x>
      <cdr:y>0.21101</cdr:y>
    </cdr:from>
    <cdr:to>
      <cdr:x>0.5669</cdr:x>
      <cdr:y>0.30207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115663" y="668477"/>
          <a:ext cx="1231319" cy="288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</a:rPr>
            <a:t>3.7%</a:t>
          </a:r>
          <a:r>
            <a:rPr lang="en-US" sz="1100" dirty="0">
              <a:solidFill>
                <a:schemeClr val="tx1"/>
              </a:solidFill>
            </a:rPr>
            <a:t> incremental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53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47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62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4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63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2DF5-17E5-80EA-CF40-B80CC865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F2D5D-31F9-79E8-8D1A-6B5B4CC9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3059-01F1-5E47-3976-AEB9D945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81DC-51AD-4257-BB0A-014E3BD6F39F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589-C73E-1A5C-DDBA-A8690EA6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114-80B9-1A12-A801-7B6E383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4731990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6DE2C3-241E-1CB7-EE57-401B0AFBC52F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AF68-E882-2A22-8D81-EA76D6B8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6F35-5D97-C958-6305-D23338A5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1BFC-1F82-3E7F-A042-7DA8EA3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8C5-6DDD-4C97-AFC7-666F6525B7AB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86F9-7DCE-B5E7-56B3-006FF6FA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5ED0-F42F-C3AA-221C-E4B1CD29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D0985-7AA0-0B29-7539-4CF3F32BC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8502-CA43-BCDA-141F-C499318F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9BB2-A093-4F00-5859-1AAA19FF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B728-9202-4842-A310-146C70E652AB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4BB2-E9C3-933A-4DF9-2AB6DC1A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F7682-2FF9-A205-5966-56633696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3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3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4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4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3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5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0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F218-8E61-450D-DC96-089BB38D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F47D-3B4A-8050-0006-25FBDB20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7886700" cy="335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B20A-7E55-2B40-F2B2-597A5871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B0AA-F004-4AF5-910B-58A4A7EB22F0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A66B-376F-07B4-9C06-C111DCA8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8F9-19A9-DFDA-8EB1-F2F9442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07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6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ABD0-B3DD-A2E9-67A9-782D0A53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0544-363D-EDF8-29F0-68F81DBC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85DB-47AF-A57B-6FED-FD00AE2B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4B9-4897-4337-85CC-FD76BD1414BE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4723-7197-E583-8A10-1E3CCC4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2455-671B-E863-4197-BB1C278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4B1D-E259-86EB-E213-D4FBFF83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3D56-4C76-191F-C6C8-3CF4451D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B9436-DB9A-C3EC-6B49-72C18D0F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4F09C-106F-8C2B-43E5-EBF75BA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F88D-3FD2-4F80-8C5A-4CE3F1BBD4FC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232D-B7A4-A464-D5A5-F91EB57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4240-BCC3-ACE6-67F2-84013FD7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D72-B0ED-ED64-BE5D-C888F202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97000-2561-E9AF-C718-F0A50279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698C-1E14-C5D5-C04C-BE1C11B59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D61A0-DBAB-8A3B-F1BD-8CF6B79B7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2A8B8-1651-4F02-CDC7-189C8CDD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B1679-0B17-F91E-D064-FBDECEF0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084-F673-4849-AE9B-0B988E0E4489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E8DC-3AF9-1EA6-380A-34FECA8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BE304-B9D1-2F6A-8BA5-4F6C319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129-59D5-8C71-1050-349D654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0F76-274F-A577-CB22-10508608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659-6E7E-4E76-BB2E-B8E23691C1C1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D26F-F662-44BC-520F-00D6A530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AFA7-9E3C-F933-610A-91DAF319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7794C-3C8C-7F0E-787E-9B90D47D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850-4D5C-4122-8C78-51B6BD680E06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8E781-3CB2-94BB-2469-4797E0AA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FABF-80F0-9D37-2C91-1DD8669E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893C-9651-A653-57BF-A6A359CF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21C1-8494-D922-5EAB-DCF076A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F423-1260-0B7A-485C-B58C61F0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178B1-6462-586E-5786-D5BC8A3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8430-C305-42E8-B85F-CE66FAD39942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02CE-3534-D5A8-3CA0-B14A6A52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D2EE-11B4-316E-E0D7-012D81F1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35F-163B-5BDC-B2E9-74E677A1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B7D69-64D8-D609-8F70-BE83DAE1A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E058-B6AA-5E65-9C85-262824FA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F6401-99B1-DD2E-0A93-CF22D16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EA13-0E81-4349-BB80-372CE6E10FF1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C04D-99FB-1CBF-11D0-6FBBFC31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822E-8AAD-3257-073D-63D064FC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BEF48-D0D3-1BAD-E095-4E5710B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74BC-FA02-19E3-65E1-8B425D34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9A72-913D-9585-7538-D0918B34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925-166F-4FA2-B079-A4F5424F7359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2F51-AFEC-D635-67E4-EFD2D126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81BF-5D75-E5DC-02D8-24760641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16AD2-8006-DBEA-43F3-1D130899A672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F3FEA3-A049-EC43-2CDD-0BBCB8E12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0" y="-20538"/>
            <a:ext cx="9144000" cy="5092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99D435-C936-19EA-AA64-9FC5B278899F}"/>
              </a:ext>
            </a:extLst>
          </p:cNvPr>
          <p:cNvSpPr/>
          <p:nvPr userDrawn="1"/>
        </p:nvSpPr>
        <p:spPr>
          <a:xfrm>
            <a:off x="0" y="4948014"/>
            <a:ext cx="9144000" cy="195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1AFE-B865-4966-BE0C-ABEE545ACED4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80000" cy="5163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364269" y="3651870"/>
            <a:ext cx="26965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Period ending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January 28, 2024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9" y="915566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F9F85-ECA0-86EE-ACC8-5C08DC0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266" y="4222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Price per volume and unit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5998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38798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w.e.1/28/2024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pound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vs.’23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$2.99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+1.2%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+6.2%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$2.73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+2.9%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+6.6%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$3.20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+4.9%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+0.9%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+5.3%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34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w.e. 1/28/2024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7303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crimini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forest, lion’s mane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725250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1/28/2024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vs.’23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+6.2%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+4.5%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+8.0%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$5.02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+3.4%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$13.64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Declines continue to sit around 5% versus year ago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w.e. 1/28/2024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$103.8M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21.7M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189" y="4688661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225" y="170765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-3.6%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6616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-4.8%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1019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-5.1%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040088" y="3518120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-6.8% </a:t>
            </a:r>
            <a:r>
              <a:rPr lang="en-US" dirty="0">
                <a:solidFill>
                  <a:schemeClr val="accent4"/>
                </a:solidFill>
              </a:rPr>
              <a:t>vs. ’22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-12.5%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111520" y="3528253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-12.2% </a:t>
            </a:r>
            <a:r>
              <a:rPr lang="en-US" dirty="0">
                <a:solidFill>
                  <a:schemeClr val="accent4"/>
                </a:solidFill>
              </a:rPr>
              <a:t>vs. ’22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-21.3%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27744" y="3526904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-12.3% </a:t>
            </a:r>
            <a:r>
              <a:rPr lang="en-US" dirty="0">
                <a:solidFill>
                  <a:schemeClr val="accent4"/>
                </a:solidFill>
              </a:rPr>
              <a:t>vs. ’22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-21.6%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1/28/2024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22002"/>
            <a:ext cx="8779858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vegetable and mushroom pounds trended below year-ago levels, the volume pressure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mushroom sales is greater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9061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1/28/2024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767144"/>
              </p:ext>
            </p:extLst>
          </p:nvPr>
        </p:nvGraphicFramePr>
        <p:xfrm>
          <a:off x="395536" y="987574"/>
          <a:ext cx="8119814" cy="364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281272"/>
            <a:ext cx="7820999" cy="994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Promotional levels were up from last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72530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4395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weeks ending 1/28/2024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48741"/>
              </p:ext>
            </p:extLst>
          </p:nvPr>
        </p:nvGraphicFramePr>
        <p:xfrm>
          <a:off x="528918" y="1851670"/>
          <a:ext cx="8096130" cy="10113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86934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1/28/2024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1/28/2024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+11.0%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+15.6%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2C82-A3B2-442B-8320-19333AD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52" y="347166"/>
            <a:ext cx="900100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Base and incremental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Incremental sales remain a very small part of the business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16BC-43E1-48AE-AC1A-44E1CC6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5941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58EC9-DBAB-45EC-BA4E-CA71945F6C51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1/28/2024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45F19E-EA13-44B1-9915-10942F386A63}"/>
              </a:ext>
            </a:extLst>
          </p:cNvPr>
          <p:cNvCxnSpPr/>
          <p:nvPr/>
        </p:nvCxnSpPr>
        <p:spPr>
          <a:xfrm>
            <a:off x="4572000" y="1275606"/>
            <a:ext cx="0" cy="334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357514"/>
              </p:ext>
            </p:extLst>
          </p:nvPr>
        </p:nvGraphicFramePr>
        <p:xfrm>
          <a:off x="4716016" y="1255201"/>
          <a:ext cx="41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043296"/>
              </p:ext>
            </p:extLst>
          </p:nvPr>
        </p:nvGraphicFramePr>
        <p:xfrm>
          <a:off x="359993" y="1255201"/>
          <a:ext cx="41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12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923"/>
            <a:ext cx="800031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Mid-South and Southeast remain interesting areas for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474" y="466992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03392"/>
              </p:ext>
            </p:extLst>
          </p:nvPr>
        </p:nvGraphicFramePr>
        <p:xfrm>
          <a:off x="4804190" y="1468801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L-52 w.e. 1/28/2024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-3.2%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-4.2%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-3.5%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-2.4%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-2.3%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-2.8%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-4.5%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15.7%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13.6%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-2.8%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-3.6%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344217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4858717" y="1131590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653612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599641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364636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4108433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426104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998902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666244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813622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778560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5" y="4303937"/>
            <a:ext cx="1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Above-average</a:t>
            </a:r>
            <a:br>
              <a:rPr lang="en-US" sz="1000" dirty="0"/>
            </a:br>
            <a:r>
              <a:rPr lang="en-US" sz="1000" dirty="0"/>
              <a:t>   performance vs. total 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 vs. veg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1/28/2024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3784440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186067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7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624725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9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3543568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0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412344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8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309128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2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85978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092280" y="2859782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81" y="277152"/>
            <a:ext cx="8568952" cy="720518"/>
          </a:xfrm>
        </p:spPr>
        <p:txBody>
          <a:bodyPr>
            <a:noAutofit/>
          </a:bodyPr>
          <a:lstStyle/>
          <a:p>
            <a:r>
              <a:rPr lang="en-US" sz="2800" dirty="0"/>
              <a:t>Performance summary whites, browns and specialty</a:t>
            </a:r>
            <a:br>
              <a:rPr lang="en-US" sz="2800" dirty="0"/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 mushrooms had the strongest performance in the short and longer 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096" y="470523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1/28/2024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786963"/>
              </p:ext>
            </p:extLst>
          </p:nvPr>
        </p:nvGraphicFramePr>
        <p:xfrm>
          <a:off x="457305" y="1563638"/>
          <a:ext cx="8192928" cy="1755746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1/28/2024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2023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$103.8M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-3.6%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-12.5%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21.7M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-5.1%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-21.6%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$53.0M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51.1%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-5.2%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-16.9%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12.4M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57.0%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-9.3%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-26.7%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Brown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$44.5M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42.9%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-1.2%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-5.9%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8.9M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40.9%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+1.3%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-13.2%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$6.3M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6.0%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-5.7%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-16.8%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-2.2%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-24.5%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0500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1/28/2024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083867"/>
              </p:ext>
            </p:extLst>
          </p:nvPr>
        </p:nvGraphicFramePr>
        <p:xfrm>
          <a:off x="2771800" y="1025207"/>
          <a:ext cx="5976000" cy="359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013078"/>
            <a:ext cx="3322712" cy="3607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3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2225">
              <a:buFont typeface="Wingdings" panose="05000000000000000000" pitchFamily="2" charset="2"/>
              <a:buNone/>
            </a:pPr>
            <a:r>
              <a:rPr lang="en-US" sz="2100" dirty="0"/>
              <a:t>Dollars L-52 </a:t>
            </a:r>
            <a:br>
              <a:rPr lang="en-US" sz="2100" dirty="0"/>
            </a:br>
            <a:r>
              <a:rPr lang="en-US" sz="2100" dirty="0"/>
              <a:t>w.e. 1/28/2024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b="1" dirty="0">
                <a:solidFill>
                  <a:schemeClr val="accent2"/>
                </a:solidFill>
              </a:rPr>
              <a:t>$650.7M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-4.3% vs. YA</a:t>
            </a:r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Average price/unit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$2.68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+1.6% vs. YA</a:t>
            </a:r>
          </a:p>
        </p:txBody>
      </p:sp>
    </p:spTree>
    <p:extLst>
      <p:ext uri="{BB962C8B-B14F-4D97-AF65-F5344CB8AC3E}">
        <p14:creationId xmlns:p14="http://schemas.microsoft.com/office/powerpoint/2010/main" val="208688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1/28/2024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157.4M</a:t>
            </a:r>
          </a:p>
          <a:p>
            <a:pPr>
              <a:buNone/>
            </a:pPr>
            <a:r>
              <a:rPr lang="en-US" dirty="0"/>
              <a:t>-6.0% vs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$4.13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+1.7%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9096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1/28/2024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659436"/>
              </p:ext>
            </p:extLst>
          </p:nvPr>
        </p:nvGraphicFramePr>
        <p:xfrm>
          <a:off x="2699792" y="1041047"/>
          <a:ext cx="5976000" cy="363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58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Dollars L-52 </a:t>
            </a:r>
            <a:br>
              <a:rPr lang="en-US" dirty="0"/>
            </a:br>
            <a:r>
              <a:rPr lang="en-US" dirty="0"/>
              <a:t>w.e. 1/28/2024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$425.6M</a:t>
            </a:r>
          </a:p>
          <a:p>
            <a:pPr>
              <a:buNone/>
            </a:pPr>
            <a:r>
              <a:rPr lang="en-US" dirty="0"/>
              <a:t>+2.0%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$3.21</a:t>
            </a:r>
          </a:p>
          <a:p>
            <a:pPr>
              <a:buNone/>
            </a:pPr>
            <a:r>
              <a:rPr lang="en-US" dirty="0"/>
              <a:t>+0.8%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0417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1/28/2024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449313"/>
              </p:ext>
            </p:extLst>
          </p:nvPr>
        </p:nvGraphicFramePr>
        <p:xfrm>
          <a:off x="2699792" y="1059581"/>
          <a:ext cx="5976000" cy="380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84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277152"/>
            <a:ext cx="7886700" cy="71373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761734" cy="354446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The report covers the </a:t>
            </a:r>
            <a:r>
              <a:rPr lang="en-US" sz="1800" b="1" dirty="0"/>
              <a:t>four weeks ending 28 January, 2024 </a:t>
            </a:r>
            <a:r>
              <a:rPr lang="en-US" sz="1800" dirty="0"/>
              <a:t>with week endings:</a:t>
            </a:r>
            <a:endParaRPr lang="en-US" sz="1800" b="1" dirty="0"/>
          </a:p>
          <a:p>
            <a:pPr lvl="1"/>
            <a:r>
              <a:rPr lang="en-US" dirty="0"/>
              <a:t>January 7, 2024</a:t>
            </a:r>
          </a:p>
          <a:p>
            <a:pPr lvl="1"/>
            <a:r>
              <a:rPr lang="en-US" dirty="0"/>
              <a:t>January 14, 2024</a:t>
            </a:r>
          </a:p>
          <a:p>
            <a:pPr lvl="1"/>
            <a:r>
              <a:rPr lang="en-US" dirty="0"/>
              <a:t>January 21, 2024</a:t>
            </a:r>
          </a:p>
          <a:p>
            <a:pPr lvl="1"/>
            <a:r>
              <a:rPr lang="en-US" dirty="0"/>
              <a:t>January 28, 2024</a:t>
            </a:r>
          </a:p>
          <a:p>
            <a:r>
              <a:rPr lang="en-US" sz="1800" dirty="0"/>
              <a:t>Dollar references are the retail value, volume is reflected in pounds and units (packages)</a:t>
            </a:r>
          </a:p>
          <a:p>
            <a:r>
              <a:rPr lang="en-US" sz="1800" dirty="0"/>
              <a:t>Data is based on the Circana total multi-outlet (MULO) universe, which includes supermarkets, supercenters, club, commissaries, etc. </a:t>
            </a:r>
          </a:p>
          <a:p>
            <a:pPr lvl="1"/>
            <a:r>
              <a:rPr lang="en-US" sz="1400" dirty="0"/>
              <a:t>It excludes specialty stores  (Whole Foods, Sprouts, etc.), ALDI and Costco</a:t>
            </a:r>
          </a:p>
          <a:p>
            <a:r>
              <a:rPr lang="en-US" sz="1800" dirty="0"/>
              <a:t>Package size, organic, fixed/random weight and value-added have been updated to reflect the total market rather than being SKU-based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8149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1/28/2024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79283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1/28/2024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87.7M</a:t>
            </a:r>
          </a:p>
          <a:p>
            <a:pPr>
              <a:buNone/>
            </a:pPr>
            <a:r>
              <a:rPr lang="en-US" dirty="0"/>
              <a:t>+1.6%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$4.85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+0.4%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69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1/28/2024</a:t>
            </a:r>
          </a:p>
        </p:txBody>
      </p:sp>
      <p:graphicFrame>
        <p:nvGraphicFramePr>
          <p:cNvPr id="11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915630"/>
              </p:ext>
            </p:extLst>
          </p:nvPr>
        </p:nvGraphicFramePr>
        <p:xfrm>
          <a:off x="2771800" y="1076358"/>
          <a:ext cx="5976000" cy="378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893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7813" y="2894522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8012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E7CF-226F-30A6-87DA-8B9FBCEF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1" t="665" b="58371"/>
          <a:stretch/>
        </p:blipFill>
        <p:spPr>
          <a:xfrm>
            <a:off x="6228195" y="-25756"/>
            <a:ext cx="2915805" cy="4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sales, with 8-ounce packages outperforming 16-ounces in the latest four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469727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514988" y="4629785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1/28/2024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643092"/>
              </p:ext>
            </p:extLst>
          </p:nvPr>
        </p:nvGraphicFramePr>
        <p:xfrm>
          <a:off x="413345" y="1707654"/>
          <a:ext cx="7956883" cy="1296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33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3468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1044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41592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563809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Pounds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3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8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$55.3M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-2.2%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-6.8%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11.0M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-3.3%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-11.6%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16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$18.8M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-11.2%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-10.9%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4.6M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-16.0%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-20.3%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82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2089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158717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-3.6%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-2.3%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95.8%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4.2%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-5.3%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+0.2%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96.1%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3.9%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1/28/2024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70" y="134389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95536" y="4654956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1/28/2024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mushrooms increased in dollar, unit and volume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128" y="468526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50683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$90.0M</a:t>
            </a:r>
          </a:p>
        </p:txBody>
      </p:sp>
      <p:sp>
        <p:nvSpPr>
          <p:cNvPr id="28" name="Oval 27"/>
          <p:cNvSpPr/>
          <p:nvPr/>
        </p:nvSpPr>
        <p:spPr>
          <a:xfrm>
            <a:off x="3584128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-3.1%</a:t>
            </a:r>
          </a:p>
        </p:txBody>
      </p:sp>
      <p:sp>
        <p:nvSpPr>
          <p:cNvPr id="29" name="Oval 28"/>
          <p:cNvSpPr/>
          <p:nvPr/>
        </p:nvSpPr>
        <p:spPr>
          <a:xfrm>
            <a:off x="49557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-4.6%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$13.8M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-6.8%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-5.9%</a:t>
            </a:r>
          </a:p>
        </p:txBody>
      </p:sp>
      <p:sp>
        <p:nvSpPr>
          <p:cNvPr id="33" name="Oval 32"/>
          <p:cNvSpPr/>
          <p:nvPr/>
        </p:nvSpPr>
        <p:spPr>
          <a:xfrm>
            <a:off x="64035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-5.5%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-1.8%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95536" y="4653100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1/28/2024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1/28/2024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82523" y="33554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7302" y="1957483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71" y="3850465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10.6% </a:t>
            </a:r>
          </a:p>
          <a:p>
            <a:pPr algn="ctr"/>
            <a:r>
              <a:rPr lang="en-US" sz="1400" b="1" dirty="0"/>
              <a:t>of pound sales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568952" cy="49356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preparation (whole) had the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5828" y="46565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$51.5M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-2.1%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-3.3%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$52.4M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-5.0%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-6.2%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-2.1%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408452" y="4627146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1/28/2024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1073321" y="3888482"/>
            <a:ext cx="1253869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46.9% </a:t>
            </a:r>
          </a:p>
          <a:p>
            <a:pPr algn="ctr"/>
            <a:r>
              <a:rPr lang="en-US" sz="1400" b="1" dirty="0"/>
              <a:t>of lbs sales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441923" y="183457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564093" y="324937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Cut/Sliced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1/28/2024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45" y="202799"/>
            <a:ext cx="786214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trended below year-ago levels in the shorter- and longer-term 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6685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168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w.e. 1/28/2024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854443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655259"/>
              </p:ext>
            </p:extLst>
          </p:nvPr>
        </p:nvGraphicFramePr>
        <p:xfrm>
          <a:off x="4716016" y="1491630"/>
          <a:ext cx="41589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shorter- and longer-term unit trends reflect the market pressure with continued declines for both time periods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961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1/28/2024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659901"/>
              </p:ext>
            </p:extLst>
          </p:nvPr>
        </p:nvGraphicFramePr>
        <p:xfrm>
          <a:off x="367458" y="1332633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0916560"/>
              </p:ext>
            </p:extLst>
          </p:nvPr>
        </p:nvGraphicFramePr>
        <p:xfrm>
          <a:off x="4757664" y="1491631"/>
          <a:ext cx="4320008" cy="31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7632848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YTD and the quad-week view, pounds continued to trend behind last year’s and prior years’ levels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385" y="467917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1/28/2024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591750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737211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00" y="532348"/>
            <a:ext cx="8760700" cy="49356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total produce and vegetables remains below average </a:t>
            </a:r>
            <a:b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has held stable in the past few months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670996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1/28/2024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1/28/2024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 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164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459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1/28/2024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672244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L-52</a:t>
                      </a:r>
                      <a:r>
                        <a:rPr lang="en-US" sz="1600" baseline="0" dirty="0"/>
                        <a:t> w.e.</a:t>
                      </a:r>
                      <a:r>
                        <a:rPr lang="en-US" sz="1600" dirty="0"/>
                        <a:t> 1/28/2024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w.e. 1/28/2024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unit basis, mushroom prices increased very slightly whereas total vegetables experienced a decrease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1067" y="46751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1/28/2024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897656"/>
              </p:ext>
            </p:extLst>
          </p:nvPr>
        </p:nvGraphicFramePr>
        <p:xfrm>
          <a:off x="539552" y="1491630"/>
          <a:ext cx="8136904" cy="270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91452">
                <a:tc>
                  <a:txBody>
                    <a:bodyPr/>
                    <a:lstStyle/>
                    <a:p>
                      <a:r>
                        <a:rPr lang="en-US" sz="1600" dirty="0"/>
                        <a:t>4 w.e. 1/28/2024</a:t>
                      </a:r>
                    </a:p>
                    <a:p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1/28/2024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$2.68 | +1.4%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$2.37 | -1.6%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$2.99 | +1.2%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49" y="199766"/>
            <a:ext cx="7992888" cy="871663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vegetables experienced substantial deflation whereas mushroom prices increased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15175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w.e. 1/28/2024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1/28/2024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$1.99 | +0.3%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$2.03 | -2.9%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$4.78 | +1.6%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1/28/2024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rate of inflation on a per pound basis peaked in the middle of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25289"/>
              </p:ext>
            </p:extLst>
          </p:nvPr>
        </p:nvGraphicFramePr>
        <p:xfrm>
          <a:off x="395536" y="987574"/>
          <a:ext cx="8424936" cy="36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1/28/2024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66863</TotalTime>
  <Words>2370</Words>
  <Application>Microsoft Office PowerPoint</Application>
  <PresentationFormat>On-screen Show (16:9)</PresentationFormat>
  <Paragraphs>600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Gadugi</vt:lpstr>
      <vt:lpstr>Wingdings</vt:lpstr>
      <vt:lpstr>Office Theme</vt:lpstr>
      <vt:lpstr>Aangepast ontwerp</vt:lpstr>
      <vt:lpstr>PowerPoint Presentation</vt:lpstr>
      <vt:lpstr>Methodology</vt:lpstr>
      <vt:lpstr>Four-year dollar sales trend Sales trended below year-ago levels in the shorter- and longer-term views</vt:lpstr>
      <vt:lpstr>Four-year unit sales trend The shorter- and longer-term unit trends reflect the market pressure with continued declines for both time periods</vt:lpstr>
      <vt:lpstr>Four-year volume (pound) sales trend In the YTD and the quad-week view, pounds continued to trend behind last year’s and prior years’ levels</vt:lpstr>
      <vt:lpstr>Mushroom contribution to the department and category The mushroom share of total produce and vegetables remains below average  but has held stable in the past few months</vt:lpstr>
      <vt:lpstr>Mushrooms price per unit On a per unit basis, mushroom prices increased very slightly whereas total vegetables experienced a decrease</vt:lpstr>
      <vt:lpstr>Mushroom price per volume (pound) On a pound basis, vegetables experienced substantial deflation whereas mushroom prices increased</vt:lpstr>
      <vt:lpstr>Price per volume by quarter/month The rate of inflation on a per pound basis peaked in the middle of 2022</vt:lpstr>
      <vt:lpstr>Price per volume and unit by type</vt:lpstr>
      <vt:lpstr>Mushroom dollar, unit, volume sales Declines continue to sit around 5% versus year ago levels</vt:lpstr>
      <vt:lpstr>Vegetables and mushroom pound sales vs. YA  While both vegetable and mushroom pounds trended below year-ago levels, the volume pressure  on mushroom sales is greater</vt:lpstr>
      <vt:lpstr>Share of dollars sold on merchandising Promotional levels were up from last year</vt:lpstr>
      <vt:lpstr>Base and incremental sales Incremental sales remain a very small part of the business</vt:lpstr>
      <vt:lpstr>Over indexing versus under indexing regions The Mid-South and Southeast remain interesting areas for growth</vt:lpstr>
      <vt:lpstr>Performance summary whites, browns and specialty Brown mushrooms had the strongest performance in the short and longer term</vt:lpstr>
      <vt:lpstr>White button mushrooms dollar performance</vt:lpstr>
      <vt:lpstr>White button mushrooms volume performance</vt:lpstr>
      <vt:lpstr>Crimini mushrooms dollar performance</vt:lpstr>
      <vt:lpstr>Crimini mushrooms volume performance</vt:lpstr>
      <vt:lpstr>Other insights</vt:lpstr>
      <vt:lpstr>Package size analysis 8 and 16 ounces drive the bulk of sales, with 8-ounce packages outperforming 16-ounces in the latest four weeks</vt:lpstr>
      <vt:lpstr>Packaged (fixed weight) versus random weight While both down, fixed weight did better than random weight</vt:lpstr>
      <vt:lpstr>Organic versus conventional mushrooms sales Organic mushrooms increased in dollar, unit and volume sales</vt:lpstr>
      <vt:lpstr>Cut/prepared versus whole mushrooms No preparation (whole) had the better performance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888</cp:revision>
  <dcterms:created xsi:type="dcterms:W3CDTF">2018-03-13T20:52:20Z</dcterms:created>
  <dcterms:modified xsi:type="dcterms:W3CDTF">2024-02-13T13:41:58Z</dcterms:modified>
</cp:coreProperties>
</file>