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handoutMasterIdLst>
    <p:handoutMasterId r:id="rId30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8" r:id="rId14"/>
    <p:sldId id="617" r:id="rId15"/>
    <p:sldId id="591" r:id="rId16"/>
    <p:sldId id="603" r:id="rId17"/>
    <p:sldId id="604" r:id="rId18"/>
    <p:sldId id="605" r:id="rId19"/>
    <p:sldId id="620" r:id="rId20"/>
    <p:sldId id="621" r:id="rId21"/>
    <p:sldId id="622" r:id="rId22"/>
    <p:sldId id="623" r:id="rId23"/>
    <p:sldId id="610" r:id="rId24"/>
    <p:sldId id="626" r:id="rId25"/>
    <p:sldId id="611" r:id="rId26"/>
    <p:sldId id="613" r:id="rId27"/>
    <p:sldId id="614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FFF4E9"/>
    <a:srgbClr val="FF9900"/>
    <a:srgbClr val="FF00FF"/>
    <a:srgbClr val="CCCC00"/>
    <a:srgbClr val="CCFF66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93617" autoAdjust="0"/>
  </p:normalViewPr>
  <p:slideViewPr>
    <p:cSldViewPr>
      <p:cViewPr varScale="1">
        <p:scale>
          <a:sx n="102" d="100"/>
          <a:sy n="102" d="100"/>
        </p:scale>
        <p:origin x="92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bruiker\OneDrive\Documenten\210%20Analytics\Mushrooms\mushroom%20grafie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bruiker\OneDrive\Documenten\210%20Analytics\Mushrooms\mushroom%20grafie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12/3/2023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8/13/2023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893100389975433E-3"/>
                  <c:y val="3.56937853466016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$110M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0235416403828"/>
                      <c:h val="0.12102292866930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CB8-43B1-B362-903512A5F61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$103M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3CB8-43B1-B362-903512A5F61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$105M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3CB8-43B1-B362-903512A5F613}"/>
                </c:ext>
              </c:extLst>
            </c:dLbl>
            <c:dLbl>
              <c:idx val="3"/>
              <c:layout>
                <c:manualLayout>
                  <c:x val="0"/>
                  <c:y val="-3.8492853250080289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$100M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3CB8-43B1-B362-903512A5F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12/3/23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109600344.96686363</c:v>
                </c:pt>
                <c:pt idx="1">
                  <c:v>102791488.43591636</c:v>
                </c:pt>
                <c:pt idx="2">
                  <c:v>104584089.29746042</c:v>
                </c:pt>
                <c:pt idx="3">
                  <c:v>99750468.885425821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w.e. 12/3/2023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463888888888889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12/3/23</c:v>
                </c:pt>
                <c:pt idx="1">
                  <c:v>4 we 12/3/23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249018786.38826033</c:v>
                </c:pt>
                <c:pt idx="1">
                  <c:v>19588295.471075658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12/3/23</c:v>
                </c:pt>
                <c:pt idx="1">
                  <c:v>4 we 12/3/23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18601287.519318853</c:v>
                </c:pt>
                <c:pt idx="1">
                  <c:v>1508274.8153906444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w.e. 12/3/2023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3188405797098E-2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12/3/23</c:v>
                </c:pt>
                <c:pt idx="1">
                  <c:v>4 we 12/3/23</c:v>
                </c:pt>
              </c:strCache>
            </c:strRef>
          </c:cat>
          <c:val>
            <c:numRef>
              <c:f>Sheet1!$B$2:$B$3</c:f>
              <c:numCache>
                <c:formatCode>\$#,##0</c:formatCode>
                <c:ptCount val="2"/>
                <c:pt idx="0">
                  <c:v>1208720089.387609</c:v>
                </c:pt>
                <c:pt idx="1">
                  <c:v>95252944.001210511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2-4519-8F73-6234EBC0F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12/3/23</c:v>
                </c:pt>
                <c:pt idx="1">
                  <c:v>4 we 12/3/23</c:v>
                </c:pt>
              </c:strCache>
            </c:strRef>
          </c:cat>
          <c:val>
            <c:numRef>
              <c:f>Sheet1!$C$2:$C$3</c:f>
              <c:numCache>
                <c:formatCode>\$#,##0;\-\$#,##0</c:formatCode>
                <c:ptCount val="2"/>
                <c:pt idx="0">
                  <c:v>44520307.998487838</c:v>
                </c:pt>
                <c:pt idx="1">
                  <c:v>4497524.8842153177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2-4519-8F73-6234EBC0F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1318607764391E-2"/>
          <c:y val="0.17980966538416696"/>
          <c:w val="0.89225154250699068"/>
          <c:h val="0.5053844584353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17-45AB-BE6F-6F449A278408}"/>
              </c:ext>
            </c:extLst>
          </c:dPt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$173M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$182M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$168M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$175M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267737617131E-3"/>
                  <c:y val="3.69593097819750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$176M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$151M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$47.0M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dLbl>
              <c:idx val="12"/>
              <c:layout>
                <c:manualLayout>
                  <c:x val="6.375502008032128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$47.4M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79-4B11-8D19-2716A7CF9BE3}"/>
                </c:ext>
              </c:extLst>
            </c:dLbl>
            <c:dLbl>
              <c:idx val="13"/>
              <c:layout>
                <c:manualLayout>
                  <c:x val="1.4876171352074967E-2"/>
                  <c:y val="1.11052815669813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$52.3M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FDD-42BC-88A1-A1B8DF132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  <c:pt idx="13">
                  <c:v>4 WE 12/3/23</c:v>
                </c:pt>
              </c:strCache>
            </c:strRef>
          </c:cat>
          <c:val>
            <c:numRef>
              <c:f>Sheet1!$B$2:$B$15</c:f>
              <c:numCache>
                <c:formatCode>\$#,##0;\-\$#,##0</c:formatCode>
                <c:ptCount val="14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181822204</c:v>
                </c:pt>
                <c:pt idx="5" formatCode="\$#,##0">
                  <c:v>167671717.97793922</c:v>
                </c:pt>
                <c:pt idx="6" formatCode="\$#,##0">
                  <c:v>158201014.22225562</c:v>
                </c:pt>
                <c:pt idx="7" formatCode="\$#,##0">
                  <c:v>175167423.51674116</c:v>
                </c:pt>
                <c:pt idx="8" formatCode="\$#,##0">
                  <c:v>175717474.35709384</c:v>
                </c:pt>
                <c:pt idx="9" formatCode="\$#,##0">
                  <c:v>161601594</c:v>
                </c:pt>
                <c:pt idx="10" formatCode="\$#,##0">
                  <c:v>151112665.10185784</c:v>
                </c:pt>
                <c:pt idx="11" formatCode="\$#,##0">
                  <c:v>47038237.196737699</c:v>
                </c:pt>
                <c:pt idx="12" formatCode="\$#,##0">
                  <c:v>47377627.471880525</c:v>
                </c:pt>
                <c:pt idx="13" formatCode="\$#,##0">
                  <c:v>52328811.734029256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4.6837182061579732E-2"/>
                  <c:y val="-2.7750378920368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388219544847E-2"/>
                  <c:y val="-2.8255508919202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561479250334672E-2"/>
                  <c:y val="-4.5929520811472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dLbl>
              <c:idx val="10"/>
              <c:layout>
                <c:manualLayout>
                  <c:x val="-3.6761378848728404E-2"/>
                  <c:y val="-3.852745715285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1-468F-B323-5E0569A16A12}"/>
                </c:ext>
              </c:extLst>
            </c:dLbl>
            <c:dLbl>
              <c:idx val="11"/>
              <c:layout>
                <c:manualLayout>
                  <c:x val="-3.9528781793842192E-2"/>
                  <c:y val="-3.1121021336131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1F-43C6-B21D-33680BBF4B0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  <c:pt idx="13">
                  <c:v>4 WE 12/3/23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-6.7000000000000004E-2</c:v>
                </c:pt>
                <c:pt idx="5">
                  <c:v>-0.03</c:v>
                </c:pt>
                <c:pt idx="6">
                  <c:v>-2.7E-2</c:v>
                </c:pt>
                <c:pt idx="7">
                  <c:v>-0.02</c:v>
                </c:pt>
                <c:pt idx="8">
                  <c:v>-3.4000000000000002E-2</c:v>
                </c:pt>
                <c:pt idx="9">
                  <c:v>-3.5999999999999997E-2</c:v>
                </c:pt>
                <c:pt idx="10">
                  <c:v>-4.4999999999999998E-2</c:v>
                </c:pt>
                <c:pt idx="11">
                  <c:v>-0.05</c:v>
                </c:pt>
                <c:pt idx="12">
                  <c:v>-7.1999999999999995E-2</c:v>
                </c:pt>
                <c:pt idx="13">
                  <c:v>-5.2999999999999999E-2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max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488-91DA-5C508AFE27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42.4M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36.6M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11.3M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12.3M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C8-42AE-9C48-CD1F1A64D92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12.4M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8F0-4DAA-B3D4-E8F43264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  <c:pt idx="13">
                  <c:v>4 WE 12/3/23</c:v>
                </c:pt>
              </c:strCache>
            </c:strRef>
          </c:cat>
          <c:val>
            <c:numRef>
              <c:f>Sheet1!$B$2:$B$15</c:f>
              <c:numCache>
                <c:formatCode>_(* #,##0_);_(* \(#,##0\);_(* "-"??_);_(@_)</c:formatCode>
                <c:ptCount val="14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46042273</c:v>
                </c:pt>
                <c:pt idx="5" formatCode="#,##0">
                  <c:v>41446215.375942975</c:v>
                </c:pt>
                <c:pt idx="6" formatCode="#,##0">
                  <c:v>38472327.523419619</c:v>
                </c:pt>
                <c:pt idx="7" formatCode="#,##0">
                  <c:v>42428343.182894893</c:v>
                </c:pt>
                <c:pt idx="8" formatCode="#,##0">
                  <c:v>42860283.740714446</c:v>
                </c:pt>
                <c:pt idx="9" formatCode="#,##0">
                  <c:v>39728089</c:v>
                </c:pt>
                <c:pt idx="10" formatCode="#,##0">
                  <c:v>36623535.86089851</c:v>
                </c:pt>
                <c:pt idx="11" formatCode="#,##0">
                  <c:v>11336546.4699411</c:v>
                </c:pt>
                <c:pt idx="12" formatCode="#,##0">
                  <c:v>12332595.498285806</c:v>
                </c:pt>
                <c:pt idx="13" formatCode="#,##0">
                  <c:v>12386726.21312169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  <c:pt idx="13">
                  <c:v>4 WE 12/3/23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-0.11</c:v>
                </c:pt>
                <c:pt idx="5">
                  <c:v>-9.8000000000000004E-2</c:v>
                </c:pt>
                <c:pt idx="6">
                  <c:v>-9.9000000000000005E-2</c:v>
                </c:pt>
                <c:pt idx="7">
                  <c:v>-7.4999999999999997E-2</c:v>
                </c:pt>
                <c:pt idx="8">
                  <c:v>-7.0999999999999994E-2</c:v>
                </c:pt>
                <c:pt idx="9">
                  <c:v>-4.2000000000000003E-2</c:v>
                </c:pt>
                <c:pt idx="10">
                  <c:v>-4.8000000000000001E-2</c:v>
                </c:pt>
                <c:pt idx="11">
                  <c:v>-4.8000000000000001E-2</c:v>
                </c:pt>
                <c:pt idx="12">
                  <c:v>-7.8E-2</c:v>
                </c:pt>
                <c:pt idx="13">
                  <c:v>-7.5999999999999998E-2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5181224899598392"/>
          <c:y val="2.2210563133962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510754985217682E-2"/>
          <c:y val="0.1937879486820305"/>
          <c:w val="0.88066629816597752"/>
          <c:h val="0.54141424740585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0-4B0D-B616-B580467140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$95.8M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4.210097513237524E-3"/>
                  <c:y val="1.36485438815976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$89.2M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$98.5M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-4.0937081659974004E-3"/>
                  <c:y val="-3.7017605223271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2.0267737617135208E-3"/>
                  <c:y val="-2.2076775096187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layout>
                <c:manualLayout>
                  <c:x val="6.3755020080320506E-3"/>
                  <c:y val="-7.4035210446543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layout>
                <c:manualLayout>
                  <c:x val="4.2503346720214191E-3"/>
                  <c:y val="-1.48070420893086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$96.6M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$30.4M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dLbl>
              <c:idx val="12"/>
              <c:layout>
                <c:manualLayout>
                  <c:x val="6.3755020080321287E-3"/>
                  <c:y val="-6.7864825595741409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$31.5M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DF1-474B-82DF-D6E150DF77EE}"/>
                </c:ext>
              </c:extLst>
            </c:dLbl>
            <c:dLbl>
              <c:idx val="13"/>
              <c:layout>
                <c:manualLayout>
                  <c:x val="1.7001338688085676E-2"/>
                  <c:y val="1.11052815669814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$34.8M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BF-4F15-A67B-5A756182C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  <c:pt idx="13">
                  <c:v>4 WE 12/3/23</c:v>
                </c:pt>
              </c:strCache>
            </c:strRef>
          </c:cat>
          <c:val>
            <c:numRef>
              <c:f>Sheet1!$B$2:$B$15</c:f>
              <c:numCache>
                <c:formatCode>\$#,##0;\-\$#,##0</c:formatCode>
                <c:ptCount val="14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107713668</c:v>
                </c:pt>
                <c:pt idx="5" formatCode="\$#,##0">
                  <c:v>97444600.209587246</c:v>
                </c:pt>
                <c:pt idx="6" formatCode="\$#,##0">
                  <c:v>97418359.109704554</c:v>
                </c:pt>
                <c:pt idx="7" formatCode="\$#,##0">
                  <c:v>112534525.15009227</c:v>
                </c:pt>
                <c:pt idx="8" formatCode="\$#,##0">
                  <c:v>115611010.66584717</c:v>
                </c:pt>
                <c:pt idx="9" formatCode="\$#,##0">
                  <c:v>103896207</c:v>
                </c:pt>
                <c:pt idx="10" formatCode="\$#,##0">
                  <c:v>96580779.978877723</c:v>
                </c:pt>
                <c:pt idx="11" formatCode="\$#,##0">
                  <c:v>30368502.352217067</c:v>
                </c:pt>
                <c:pt idx="12" formatCode="\$#,##0">
                  <c:v>31471243.514919627</c:v>
                </c:pt>
                <c:pt idx="13" formatCode="\$#,##0">
                  <c:v>34796487.10813579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979082998661314E-2"/>
                  <c:y val="-3.3788037775445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5.0900435073627848E-2"/>
                  <c:y val="-3.2144106330884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  <c:pt idx="13">
                  <c:v>4 WE 12/3/23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-3.1E-2</c:v>
                </c:pt>
                <c:pt idx="5">
                  <c:v>1.429820214391858E-2</c:v>
                </c:pt>
                <c:pt idx="6">
                  <c:v>7.6570385247380218E-2</c:v>
                </c:pt>
                <c:pt idx="7">
                  <c:v>0.111</c:v>
                </c:pt>
                <c:pt idx="8">
                  <c:v>7.6999999999999999E-2</c:v>
                </c:pt>
                <c:pt idx="9">
                  <c:v>6.4000000000000001E-2</c:v>
                </c:pt>
                <c:pt idx="10">
                  <c:v>-0.01</c:v>
                </c:pt>
                <c:pt idx="11">
                  <c:v>-2.8000000000000001E-2</c:v>
                </c:pt>
                <c:pt idx="12">
                  <c:v>-3.5999999999999997E-2</c:v>
                </c:pt>
                <c:pt idx="13">
                  <c:v>-2.1000000000000001E-2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431726907630521E-2"/>
          <c:y val="0.20101811293950514"/>
          <c:w val="0.86684170013386885"/>
          <c:h val="0.51917432428570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9-4A4F-8DB2-5106DF0F03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19-4A4F-8DB2-5106DF0F03BE}"/>
                </c:ext>
              </c:extLst>
            </c:dLbl>
            <c:dLbl>
              <c:idx val="1"/>
              <c:layout>
                <c:manualLayout>
                  <c:x val="4.2503346720214191E-3"/>
                  <c:y val="-3.394545351949210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19-4A4F-8DB2-5106DF0F03BE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19-4A4F-8DB2-5106DF0F03BE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19-4A4F-8DB2-5106DF0F03BE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19-4A4F-8DB2-5106DF0F03BE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19-4A4F-8DB2-5106DF0F03BE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19-4A4F-8DB2-5106DF0F03B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19-4A4F-8DB2-5106DF0F03B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23.6M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19-4A4F-8DB2-5106DF0F03BE}"/>
                </c:ext>
              </c:extLst>
            </c:dLbl>
            <c:dLbl>
              <c:idx val="9"/>
              <c:layout>
                <c:manualLayout>
                  <c:x val="1.6524431057563587E-3"/>
                  <c:y val="-3.33286484664448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19-4A4F-8DB2-5106DF0F03B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19-4A4F-8DB2-5106DF0F03B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6.4M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19-4A4F-8DB2-5106DF0F03B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6.6M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DB-4219-8F14-C02608A80B2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7.2M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99-43F1-A5AA-9FC4F83FD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  <c:pt idx="13">
                  <c:v>4 WE 12/3/23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>
                  <c:v>23516208</c:v>
                </c:pt>
                <c:pt idx="5">
                  <c:v>20193840</c:v>
                </c:pt>
                <c:pt idx="6">
                  <c:v>19907888</c:v>
                </c:pt>
                <c:pt idx="7">
                  <c:v>22834632</c:v>
                </c:pt>
                <c:pt idx="8">
                  <c:v>23577126</c:v>
                </c:pt>
                <c:pt idx="9">
                  <c:v>21338467</c:v>
                </c:pt>
                <c:pt idx="10">
                  <c:v>19800812.364014085</c:v>
                </c:pt>
                <c:pt idx="11">
                  <c:v>6373472.48918516</c:v>
                </c:pt>
                <c:pt idx="12">
                  <c:v>6612030.9754052265</c:v>
                </c:pt>
                <c:pt idx="13">
                  <c:v>7201655.7512484388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31793842034808E-2"/>
                  <c:y val="-6.4472418866756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19-4A4F-8DB2-5106DF0F03BE}"/>
                </c:ext>
              </c:extLst>
            </c:dLbl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19-4A4F-8DB2-5106DF0F03BE}"/>
                </c:ext>
              </c:extLst>
            </c:dLbl>
            <c:dLbl>
              <c:idx val="9"/>
              <c:layout>
                <c:manualLayout>
                  <c:x val="-3.7559236947791168E-2"/>
                  <c:y val="-4.6262088560313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19-4A4F-8DB2-5106DF0F03BE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19-4A4F-8DB2-5106DF0F03B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  <c:pt idx="12">
                  <c:v>4 WE 11/5/23</c:v>
                </c:pt>
                <c:pt idx="13">
                  <c:v>4 WE 12/3/23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-7.8E-2</c:v>
                </c:pt>
                <c:pt idx="5">
                  <c:v>-8.3000000000000004E-2</c:v>
                </c:pt>
                <c:pt idx="6">
                  <c:v>-0.02</c:v>
                </c:pt>
                <c:pt idx="7">
                  <c:v>2.3E-2</c:v>
                </c:pt>
                <c:pt idx="8">
                  <c:v>8.0000000000000002E-3</c:v>
                </c:pt>
                <c:pt idx="9">
                  <c:v>5.5E-2</c:v>
                </c:pt>
                <c:pt idx="10">
                  <c:v>-7.0000000000000001E-3</c:v>
                </c:pt>
                <c:pt idx="11">
                  <c:v>6.0000000000000001E-3</c:v>
                </c:pt>
                <c:pt idx="12">
                  <c:v>-1E-3</c:v>
                </c:pt>
                <c:pt idx="13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</a:t>
            </a:r>
            <a:r>
              <a:rPr lang="en-US" sz="1600" dirty="0"/>
              <a:t>12/3/2023</a:t>
            </a:r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dirty="0"/>
                      <a:t>$1.377B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C512-4219-BD62-78377904460E}"/>
                </c:ext>
              </c:extLst>
            </c:dLbl>
            <c:dLbl>
              <c:idx val="1"/>
              <c:layout>
                <c:manualLayout>
                  <c:x val="1.1291820385981522E-7"/>
                  <c:y val="2.93950473756884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$1.330B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986007921725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CEA-4211-B180-7372B2F3562D}"/>
                </c:ext>
              </c:extLst>
            </c:dLbl>
            <c:dLbl>
              <c:idx val="2"/>
              <c:layout>
                <c:manualLayout>
                  <c:x val="1.3488700564971751E-3"/>
                  <c:y val="2.93950473756883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$1.290B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7889860896269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410-4F11-886E-399007F7AC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$1.253B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12-4219-BD62-783779044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12/3/23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1376879606.9736052</c:v>
                </c:pt>
                <c:pt idx="1">
                  <c:v>1330108030.7219727</c:v>
                </c:pt>
                <c:pt idx="2">
                  <c:v>1289548342.1216624</c:v>
                </c:pt>
                <c:pt idx="3">
                  <c:v>1253240397.3860972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12/3/2023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12/3/23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40330072.736061774</c:v>
                </c:pt>
                <c:pt idx="1">
                  <c:v>36535203.043126911</c:v>
                </c:pt>
                <c:pt idx="2">
                  <c:v>34616556.469612464</c:v>
                </c:pt>
                <c:pt idx="3">
                  <c:v>32779435.361590669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12/3/2023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0.96711393596986817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12/3/2023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520674521.90051341</c:v>
                </c:pt>
                <c:pt idx="1">
                  <c:v>490045199.0545994</c:v>
                </c:pt>
                <c:pt idx="2">
                  <c:v>446784643.49881321</c:v>
                </c:pt>
                <c:pt idx="3">
                  <c:v>423953167.87720442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12/3/2023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12/3/23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25765844.464949958</c:v>
                </c:pt>
                <c:pt idx="1">
                  <c:v>23429371.819253769</c:v>
                </c:pt>
                <c:pt idx="2">
                  <c:v>22188619.512880944</c:v>
                </c:pt>
                <c:pt idx="3">
                  <c:v>21096570.2864663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</a:t>
            </a:r>
            <a:r>
              <a:rPr lang="en-US" sz="1600" dirty="0"/>
              <a:t>12/3/2023</a:t>
            </a:r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12/3/23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325444495.62353641</c:v>
                </c:pt>
                <c:pt idx="1">
                  <c:v>309454958.39057016</c:v>
                </c:pt>
                <c:pt idx="2">
                  <c:v>280749463.94707555</c:v>
                </c:pt>
                <c:pt idx="3">
                  <c:v>267620073.90757921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1.5074298487252604E-3"/>
                  <c:y val="-4.409231031843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Q2 23</c:v>
                </c:pt>
                <c:pt idx="15">
                  <c:v>Q3 23</c:v>
                </c:pt>
                <c:pt idx="16">
                  <c:v>4 we 10/8/23</c:v>
                </c:pt>
                <c:pt idx="17">
                  <c:v>4 we 11/5/23</c:v>
                </c:pt>
                <c:pt idx="18">
                  <c:v>4 we 12/3/23</c:v>
                </c:pt>
              </c:strCache>
            </c:strRef>
          </c:cat>
          <c:val>
            <c:numRef>
              <c:f>Sheet1!$B$2:$B$20</c:f>
              <c:numCache>
                <c:formatCode>\$#,##0.00;\-\$#,##0.00</c:formatCode>
                <c:ptCount val="19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  <c:pt idx="9" formatCode="&quot;$&quot;#,##0.00_);[Red]\(&quot;$&quot;#,##0.00\)">
                  <c:v>4.4800000000000004</c:v>
                </c:pt>
                <c:pt idx="10" formatCode="&quot;$&quot;#,##0.00_);[Red]\(&quot;$&quot;#,##0.00\)">
                  <c:v>4.5999999999999996</c:v>
                </c:pt>
                <c:pt idx="11" formatCode="&quot;$&quot;#,##0.00_);[Red]\(&quot;$&quot;#,##0.00\)">
                  <c:v>4.68</c:v>
                </c:pt>
                <c:pt idx="12" formatCode="&quot;$&quot;#,##0.00_);[Red]\(&quot;$&quot;#,##0.00\)">
                  <c:v>4.71</c:v>
                </c:pt>
                <c:pt idx="13" formatCode="&quot;$&quot;#,##0.00_);[Red]\(&quot;$&quot;#,##0.00\)">
                  <c:v>4.6900000000000004</c:v>
                </c:pt>
                <c:pt idx="14" formatCode="&quot;$&quot;#,##0.00_);[Red]\(&quot;$&quot;#,##0.00\)">
                  <c:v>4.6500000000000004</c:v>
                </c:pt>
                <c:pt idx="15" formatCode="&quot;$&quot;#,##0.00_);[Red]\(&quot;$&quot;#,##0.00\)">
                  <c:v>4.6900000000000004</c:v>
                </c:pt>
                <c:pt idx="16" formatCode="&quot;$&quot;#,##0.00_);[Red]\(&quot;$&quot;#,##0.00\)">
                  <c:v>4.67</c:v>
                </c:pt>
                <c:pt idx="17" formatCode="&quot;$&quot;#,##0.00_);[Red]\(&quot;$&quot;#,##0.00\)">
                  <c:v>4.6900000000000004</c:v>
                </c:pt>
                <c:pt idx="18" formatCode="&quot;$&quot;#,##0.00_);[Red]\(&quot;$&quot;#,##0.00\)">
                  <c:v>4.7300000000000004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843E-2"/>
                  <c:y val="5.03252120478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2.6814921798812532E-2"/>
                  <c:y val="1.249506889507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Q2 23</c:v>
                </c:pt>
                <c:pt idx="15">
                  <c:v>Q3 23</c:v>
                </c:pt>
                <c:pt idx="16">
                  <c:v>4 we 10/8/23</c:v>
                </c:pt>
                <c:pt idx="17">
                  <c:v>4 we 11/5/23</c:v>
                </c:pt>
                <c:pt idx="18">
                  <c:v>4 we 12/3/23</c:v>
                </c:pt>
              </c:strCache>
            </c:strRef>
          </c:cat>
          <c:val>
            <c:numRef>
              <c:f>Sheet1!$C$2:$C$20</c:f>
              <c:numCache>
                <c:formatCode>0.0%</c:formatCode>
                <c:ptCount val="19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  <c:pt idx="9">
                  <c:v>4.9000000000000002E-2</c:v>
                </c:pt>
                <c:pt idx="10">
                  <c:v>7.9000000000000001E-2</c:v>
                </c:pt>
                <c:pt idx="11">
                  <c:v>8.4000000000000005E-2</c:v>
                </c:pt>
                <c:pt idx="12">
                  <c:v>6.9000000000000006E-2</c:v>
                </c:pt>
                <c:pt idx="13">
                  <c:v>4.9000000000000002E-2</c:v>
                </c:pt>
                <c:pt idx="14">
                  <c:v>8.9999999999999993E-3</c:v>
                </c:pt>
                <c:pt idx="15">
                  <c:v>1E-3</c:v>
                </c:pt>
                <c:pt idx="16">
                  <c:v>-1.0999999999999999E-2</c:v>
                </c:pt>
                <c:pt idx="17">
                  <c:v>-6.0000000000000001E-3</c:v>
                </c:pt>
                <c:pt idx="18">
                  <c:v>3.0000000000000001E-3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Dollar sales versus year ago</a:t>
            </a:r>
          </a:p>
        </c:rich>
      </c:tx>
      <c:layout>
        <c:manualLayout>
          <c:xMode val="edge"/>
          <c:yMode val="edge"/>
          <c:x val="0.35171467430207587"/>
          <c:y val="2.3148048027669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Blad1!$B$2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5875" cap="rnd">
              <a:solidFill>
                <a:srgbClr val="99CC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150135739039979E-2"/>
                  <c:y val="9.3681199105825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14-4C78-9C77-8A66C1B30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99CC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Blad1!$A$3:$A$15</c:f>
              <c:strCach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10/8/23</c:v>
                </c:pt>
                <c:pt idx="11">
                  <c:v>4 we 11/5/23</c:v>
                </c:pt>
                <c:pt idx="12">
                  <c:v>4 we 12/3/23</c:v>
                </c:pt>
              </c:strCache>
            </c:strRef>
          </c:cat>
          <c:val>
            <c:numRef>
              <c:f>Blad1!$B$3:$B$15</c:f>
              <c:numCache>
                <c:formatCode>0.0%</c:formatCode>
                <c:ptCount val="13"/>
                <c:pt idx="0">
                  <c:v>3.9E-2</c:v>
                </c:pt>
                <c:pt idx="1">
                  <c:v>0.151</c:v>
                </c:pt>
                <c:pt idx="2">
                  <c:v>-1.4E-2</c:v>
                </c:pt>
                <c:pt idx="3">
                  <c:v>1E-3</c:v>
                </c:pt>
                <c:pt idx="4">
                  <c:v>4.2999999999999997E-2</c:v>
                </c:pt>
                <c:pt idx="5">
                  <c:v>5.6000000000000001E-2</c:v>
                </c:pt>
                <c:pt idx="6">
                  <c:v>7.0999999999999994E-2</c:v>
                </c:pt>
                <c:pt idx="7">
                  <c:v>0.04</c:v>
                </c:pt>
                <c:pt idx="8">
                  <c:v>2.1999999999999999E-2</c:v>
                </c:pt>
                <c:pt idx="9">
                  <c:v>1.4E-2</c:v>
                </c:pt>
                <c:pt idx="10">
                  <c:v>-6.0000000000000001E-3</c:v>
                </c:pt>
                <c:pt idx="11">
                  <c:v>-2.3E-2</c:v>
                </c:pt>
                <c:pt idx="12">
                  <c:v>-3.1E-2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14-4C78-9C77-8A66C1B307AB}"/>
            </c:ext>
          </c:extLst>
        </c:ser>
        <c:ser>
          <c:idx val="2"/>
          <c:order val="1"/>
          <c:tx>
            <c:strRef>
              <c:f>Blad1!$D$2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58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3.5588316274037184E-2"/>
                  <c:y val="3.6964551406091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14-4C78-9C77-8A66C1B307AB}"/>
                </c:ext>
              </c:extLst>
            </c:dLbl>
            <c:dLbl>
              <c:idx val="10"/>
              <c:layout>
                <c:manualLayout>
                  <c:x val="-3.2521024234022304E-2"/>
                  <c:y val="4.0427260078595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14-4C78-9C77-8A66C1B307AB}"/>
                </c:ext>
              </c:extLst>
            </c:dLbl>
            <c:dLbl>
              <c:idx val="11"/>
              <c:layout>
                <c:manualLayout>
                  <c:x val="-3.5588316274037184E-2"/>
                  <c:y val="3.3501842733587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14-4C78-9C77-8A66C1B307AB}"/>
                </c:ext>
              </c:extLst>
            </c:dLbl>
            <c:dLbl>
              <c:idx val="12"/>
              <c:layout>
                <c:manualLayout>
                  <c:x val="-2.5347183646261526E-2"/>
                  <c:y val="4.3889968751099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14-4C78-9C77-8A66C1B30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Blad1!$A$3:$A$15</c:f>
              <c:strCach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10/8/23</c:v>
                </c:pt>
                <c:pt idx="11">
                  <c:v>4 we 11/5/23</c:v>
                </c:pt>
                <c:pt idx="12">
                  <c:v>4 we 12/3/23</c:v>
                </c:pt>
              </c:strCache>
            </c:strRef>
          </c:cat>
          <c:val>
            <c:numRef>
              <c:f>Blad1!$D$3:$D$15</c:f>
              <c:numCache>
                <c:formatCode>0.0%</c:formatCode>
                <c:ptCount val="13"/>
                <c:pt idx="0">
                  <c:v>6.0000000000000001E-3</c:v>
                </c:pt>
                <c:pt idx="1">
                  <c:v>0.2</c:v>
                </c:pt>
                <c:pt idx="2">
                  <c:v>-5.5E-2</c:v>
                </c:pt>
                <c:pt idx="3">
                  <c:v>-5.8000000000000003E-2</c:v>
                </c:pt>
                <c:pt idx="4">
                  <c:v>-3.2000000000000001E-2</c:v>
                </c:pt>
                <c:pt idx="5">
                  <c:v>-1.2999999999999999E-2</c:v>
                </c:pt>
                <c:pt idx="6">
                  <c:v>5.0000000000000001E-3</c:v>
                </c:pt>
                <c:pt idx="7">
                  <c:v>-1.7000000000000001E-2</c:v>
                </c:pt>
                <c:pt idx="8">
                  <c:v>-0.02</c:v>
                </c:pt>
                <c:pt idx="9">
                  <c:v>-0.04</c:v>
                </c:pt>
                <c:pt idx="10">
                  <c:v>-4.8000000000000001E-2</c:v>
                </c:pt>
                <c:pt idx="11">
                  <c:v>-0.06</c:v>
                </c:pt>
                <c:pt idx="12">
                  <c:v>-4.5999999999999999E-2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14-4C78-9C77-8A66C1B307A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1028463"/>
        <c:axId val="451007663"/>
      </c:lineChart>
      <c:catAx>
        <c:axId val="45102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07663"/>
        <c:crosses val="autoZero"/>
        <c:auto val="1"/>
        <c:lblAlgn val="ctr"/>
        <c:lblOffset val="100"/>
        <c:noMultiLvlLbl val="0"/>
      </c:catAx>
      <c:valAx>
        <c:axId val="4510076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51028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Blad1!$H$2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0045425652130154E-2"/>
                  <c:y val="-5.2118433092327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50-4A0F-91BB-2279F0D5E88E}"/>
                </c:ext>
              </c:extLst>
            </c:dLbl>
            <c:dLbl>
              <c:idx val="3"/>
              <c:layout>
                <c:manualLayout>
                  <c:x val="-3.3707545530239663E-2"/>
                  <c:y val="-3.3926957932715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50-4A0F-91BB-2279F0D5E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Blad1!$G$3:$G$15</c:f>
              <c:strCach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10/8/23</c:v>
                </c:pt>
                <c:pt idx="11">
                  <c:v>4 we 11/5/23</c:v>
                </c:pt>
                <c:pt idx="12">
                  <c:v>4 we 12/3/23</c:v>
                </c:pt>
              </c:strCache>
            </c:strRef>
          </c:cat>
          <c:val>
            <c:numRef>
              <c:f>Blad1!$H$3:$H$15</c:f>
              <c:numCache>
                <c:formatCode>0.0%</c:formatCode>
                <c:ptCount val="13"/>
                <c:pt idx="0">
                  <c:v>4.0000000000000001E-3</c:v>
                </c:pt>
                <c:pt idx="1">
                  <c:v>0.151</c:v>
                </c:pt>
                <c:pt idx="2">
                  <c:v>-1.4E-2</c:v>
                </c:pt>
                <c:pt idx="3">
                  <c:v>-5.3999999999999999E-2</c:v>
                </c:pt>
                <c:pt idx="4">
                  <c:v>-3.1E-2</c:v>
                </c:pt>
                <c:pt idx="5">
                  <c:v>-4.1000000000000002E-2</c:v>
                </c:pt>
                <c:pt idx="6">
                  <c:v>-0.01</c:v>
                </c:pt>
                <c:pt idx="7">
                  <c:v>-2.1000000000000001E-2</c:v>
                </c:pt>
                <c:pt idx="8">
                  <c:v>-4.0000000000000001E-3</c:v>
                </c:pt>
                <c:pt idx="9">
                  <c:v>2E-3</c:v>
                </c:pt>
                <c:pt idx="10">
                  <c:v>-0.01</c:v>
                </c:pt>
                <c:pt idx="11">
                  <c:v>-4.0000000000000001E-3</c:v>
                </c:pt>
                <c:pt idx="12">
                  <c:v>-1.0999999999999999E-2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50-4A0F-91BB-2279F0D5E88E}"/>
            </c:ext>
          </c:extLst>
        </c:ser>
        <c:ser>
          <c:idx val="2"/>
          <c:order val="1"/>
          <c:tx>
            <c:strRef>
              <c:f>Blad1!$J$2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58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5.1923705367719029E-2"/>
                  <c:y val="3.156235264188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50-4A0F-91BB-2279F0D5E88E}"/>
                </c:ext>
              </c:extLst>
            </c:dLbl>
            <c:dLbl>
              <c:idx val="3"/>
              <c:layout>
                <c:manualLayout>
                  <c:x val="-5.0466412580720682E-2"/>
                  <c:y val="1.33708774822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50-4A0F-91BB-2279F0D5E88E}"/>
                </c:ext>
              </c:extLst>
            </c:dLbl>
            <c:dLbl>
              <c:idx val="4"/>
              <c:layout>
                <c:manualLayout>
                  <c:x val="-3.8322306022401095E-2"/>
                  <c:y val="1.337087748227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250-4A0F-91BB-2279F0D5E88E}"/>
                </c:ext>
              </c:extLst>
            </c:dLbl>
            <c:dLbl>
              <c:idx val="5"/>
              <c:layout>
                <c:manualLayout>
                  <c:x val="-2.9153505570869827E-2"/>
                  <c:y val="2.0647467546121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250-4A0F-91BB-2279F0D5E88E}"/>
                </c:ext>
              </c:extLst>
            </c:dLbl>
            <c:dLbl>
              <c:idx val="6"/>
              <c:layout>
                <c:manualLayout>
                  <c:x val="-2.6117478931289937E-2"/>
                  <c:y val="3.8838942705734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50-4A0F-91BB-2279F0D5E88E}"/>
                </c:ext>
              </c:extLst>
            </c:dLbl>
            <c:dLbl>
              <c:idx val="7"/>
              <c:layout>
                <c:manualLayout>
                  <c:x val="-3.82615854896095E-2"/>
                  <c:y val="3.156235264188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50-4A0F-91BB-2279F0D5E88E}"/>
                </c:ext>
              </c:extLst>
            </c:dLbl>
            <c:dLbl>
              <c:idx val="8"/>
              <c:layout>
                <c:manualLayout>
                  <c:x val="-2.763549225107988E-2"/>
                  <c:y val="3.8838942705734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50-4A0F-91BB-2279F0D5E88E}"/>
                </c:ext>
              </c:extLst>
            </c:dLbl>
            <c:dLbl>
              <c:idx val="9"/>
              <c:layout>
                <c:manualLayout>
                  <c:x val="-3.3707545530239774E-2"/>
                  <c:y val="3.5200647673811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50-4A0F-91BB-2279F0D5E88E}"/>
                </c:ext>
              </c:extLst>
            </c:dLbl>
            <c:dLbl>
              <c:idx val="10"/>
              <c:layout>
                <c:manualLayout>
                  <c:x val="-3.067151889065977E-2"/>
                  <c:y val="6.4307007929191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50-4A0F-91BB-2279F0D5E88E}"/>
                </c:ext>
              </c:extLst>
            </c:dLbl>
            <c:dLbl>
              <c:idx val="11"/>
              <c:layout>
                <c:manualLayout>
                  <c:x val="-3.3707545530239774E-2"/>
                  <c:y val="3.156235264188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50-4A0F-91BB-2279F0D5E88E}"/>
                </c:ext>
              </c:extLst>
            </c:dLbl>
            <c:dLbl>
              <c:idx val="12"/>
              <c:layout>
                <c:manualLayout>
                  <c:x val="-1.9408816286681348E-2"/>
                  <c:y val="3.8838942705733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50-4A0F-91BB-2279F0D5E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Blad1!$G$3:$G$15</c:f>
              <c:strCach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10/8/23</c:v>
                </c:pt>
                <c:pt idx="11">
                  <c:v>4 we 11/5/23</c:v>
                </c:pt>
                <c:pt idx="12">
                  <c:v>4 we 12/3/23</c:v>
                </c:pt>
              </c:strCache>
            </c:strRef>
          </c:cat>
          <c:val>
            <c:numRef>
              <c:f>Blad1!$J$3:$J$15</c:f>
              <c:numCache>
                <c:formatCode>0.0%</c:formatCode>
                <c:ptCount val="13"/>
                <c:pt idx="0">
                  <c:v>-1.6E-2</c:v>
                </c:pt>
                <c:pt idx="1">
                  <c:v>0.17</c:v>
                </c:pt>
                <c:pt idx="2">
                  <c:v>-7.2999999999999995E-2</c:v>
                </c:pt>
                <c:pt idx="3">
                  <c:v>-0.10199999999999999</c:v>
                </c:pt>
                <c:pt idx="4">
                  <c:v>-0.10199999999999999</c:v>
                </c:pt>
                <c:pt idx="5">
                  <c:v>-8.8999999999999996E-2</c:v>
                </c:pt>
                <c:pt idx="6">
                  <c:v>-5.8999999999999997E-2</c:v>
                </c:pt>
                <c:pt idx="7">
                  <c:v>-6.3E-2</c:v>
                </c:pt>
                <c:pt idx="8">
                  <c:v>-2.9000000000000001E-2</c:v>
                </c:pt>
                <c:pt idx="9">
                  <c:v>-4.1000000000000002E-2</c:v>
                </c:pt>
                <c:pt idx="10">
                  <c:v>-3.6999999999999998E-2</c:v>
                </c:pt>
                <c:pt idx="11">
                  <c:v>-5.3999999999999999E-2</c:v>
                </c:pt>
                <c:pt idx="12">
                  <c:v>-4.9000000000000002E-2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50-4A0F-91BB-2279F0D5E88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1020975"/>
        <c:axId val="451007247"/>
      </c:lineChart>
      <c:catAx>
        <c:axId val="45102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007247"/>
        <c:crosses val="autoZero"/>
        <c:auto val="1"/>
        <c:lblAlgn val="ctr"/>
        <c:lblOffset val="100"/>
        <c:noMultiLvlLbl val="0"/>
      </c:catAx>
      <c:valAx>
        <c:axId val="4510072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5102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0.67248</cdr:x>
      <cdr:y>0.70099</cdr:y>
    </cdr:from>
    <cdr:to>
      <cdr:x>0.9699</cdr:x>
      <cdr:y>0.79206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856995" y="2232248"/>
          <a:ext cx="1263581" cy="290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7.1% incremental</a:t>
          </a:r>
        </a:p>
      </cdr:txBody>
    </cdr:sp>
  </cdr:relSizeAnchor>
  <cdr:relSizeAnchor xmlns:cdr="http://schemas.openxmlformats.org/drawingml/2006/chartDrawing">
    <cdr:from>
      <cdr:x>0.28814</cdr:x>
      <cdr:y>0.20351</cdr:y>
    </cdr:from>
    <cdr:to>
      <cdr:x>0.58556</cdr:x>
      <cdr:y>0.29457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224135" y="648072"/>
          <a:ext cx="1263580" cy="289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7.0%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0.66974</cdr:x>
      <cdr:y>0.71106</cdr:y>
    </cdr:from>
    <cdr:to>
      <cdr:x>0.96716</cdr:x>
      <cdr:y>0.80213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772716" y="2252653"/>
          <a:ext cx="1231319" cy="288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4.5% incremental</a:t>
          </a:r>
        </a:p>
      </cdr:txBody>
    </cdr:sp>
  </cdr:relSizeAnchor>
  <cdr:relSizeAnchor xmlns:cdr="http://schemas.openxmlformats.org/drawingml/2006/chartDrawing">
    <cdr:from>
      <cdr:x>0.31244</cdr:x>
      <cdr:y>0.18828</cdr:y>
    </cdr:from>
    <cdr:to>
      <cdr:x>0.60986</cdr:x>
      <cdr:y>0.27934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293509" y="596469"/>
          <a:ext cx="1231318" cy="28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3.6%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50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7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48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3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17-12-2023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 b="13601"/>
          <a:stretch/>
        </p:blipFill>
        <p:spPr>
          <a:xfrm>
            <a:off x="0" y="-30842"/>
            <a:ext cx="9144000" cy="5194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28873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December 3, 2023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018511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w.e.12/3/2023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$3.04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$2.79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$3.25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272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w.e. 12/3/2023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736322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12/3/2023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$13.27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Year-over-year patterns are starting to look similar with inflation having turned into more stable/deflationary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w.e. 12/3/2023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$99.8M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21.1M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-4.6%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-5.3%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117834" y="3518120"/>
            <a:ext cx="1560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-3.0%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-9.0%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11518" y="3528253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-10.3%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-18.7%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27742" y="3526904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-10.0%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-18.1%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349994"/>
            <a:ext cx="8640960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dollar sales vs. YA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gap between mushrooms and vegetables remained 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708025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12/3/2023</a:t>
            </a: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619330"/>
              </p:ext>
            </p:extLst>
          </p:nvPr>
        </p:nvGraphicFramePr>
        <p:xfrm>
          <a:off x="467544" y="915566"/>
          <a:ext cx="8280920" cy="366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496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22002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vegetable and mushroom pounds trended below year-ago levels, the volume pressure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mushroom sales is greater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12/3/2023</a:t>
            </a: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298771"/>
              </p:ext>
            </p:extLst>
          </p:nvPr>
        </p:nvGraphicFramePr>
        <p:xfrm>
          <a:off x="382266" y="1059582"/>
          <a:ext cx="8366198" cy="34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Promotions are gearing up fast in mushrooms and most areas of the store. In some cases, promotions are now exceeding 2019 levels.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395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weeks ending 12/3/2023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79910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12/3/2023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12/3/2023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+16.1%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+19.8%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2" y="347166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Incremental sales remain a very small part of the business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5941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12/3/2023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572000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340010"/>
              </p:ext>
            </p:extLst>
          </p:nvPr>
        </p:nvGraphicFramePr>
        <p:xfrm>
          <a:off x="4716016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83996"/>
              </p:ext>
            </p:extLst>
          </p:nvPr>
        </p:nvGraphicFramePr>
        <p:xfrm>
          <a:off x="359993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12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Mid-South and Southeast remain interesting areas for growth, as is the West, which has above-average sales and a strong growth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96550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12/3/2023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-2.8%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-3.1%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-3.4%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-2.2%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-2.9%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-2.7%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-3.6%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15.7%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13.6%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-1.9%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-2.6%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12/3/2023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624725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9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543568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12344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496396"/>
            <a:ext cx="856895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summary whites, browns and specialty</a:t>
            </a:r>
            <a:br>
              <a:rPr lang="en-US" dirty="0"/>
            </a:b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Specialty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mushrooms are outperforming white and brown mushrooms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dollars and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12/3/2023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687212"/>
              </p:ext>
            </p:extLst>
          </p:nvPr>
        </p:nvGraphicFramePr>
        <p:xfrm>
          <a:off x="457305" y="1563638"/>
          <a:ext cx="8147143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786700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12/3/2023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$99.8M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21.1M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-18.1%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$52.3M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12.4M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-21.9%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$41.5M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$6.0M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-21.8%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0500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12/3/2023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20812"/>
              </p:ext>
            </p:extLst>
          </p:nvPr>
        </p:nvGraphicFramePr>
        <p:xfrm>
          <a:off x="2771800" y="1025207"/>
          <a:ext cx="5976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013078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sz="2100" dirty="0"/>
              <a:t>Dollars L-52 </a:t>
            </a:r>
            <a:br>
              <a:rPr lang="en-US" sz="2100" dirty="0"/>
            </a:br>
            <a:r>
              <a:rPr lang="en-US" sz="2100" dirty="0"/>
              <a:t>w.e. 12/3/2023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$656.5M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-4.1%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$2.67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+1.9% vs. YA</a:t>
            </a:r>
          </a:p>
        </p:txBody>
      </p:sp>
    </p:spTree>
    <p:extLst>
      <p:ext uri="{BB962C8B-B14F-4D97-AF65-F5344CB8AC3E}">
        <p14:creationId xmlns:p14="http://schemas.microsoft.com/office/powerpoint/2010/main" val="208688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12/3/2023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159.6M</a:t>
            </a:r>
          </a:p>
          <a:p>
            <a:pPr>
              <a:buNone/>
            </a:pPr>
            <a:r>
              <a:rPr lang="en-US" dirty="0"/>
              <a:t>-5.9%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$4.11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+1.9%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096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12/3/2023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865983"/>
              </p:ext>
            </p:extLst>
          </p:nvPr>
        </p:nvGraphicFramePr>
        <p:xfrm>
          <a:off x="2699792" y="1041047"/>
          <a:ext cx="597600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761734" cy="35444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The report covers the </a:t>
            </a:r>
            <a:r>
              <a:rPr lang="en-US" sz="1800" b="1" dirty="0"/>
              <a:t>four weeks ending 3 December, 2023 </a:t>
            </a:r>
            <a:r>
              <a:rPr lang="en-US" sz="1800" dirty="0"/>
              <a:t>with week endings:</a:t>
            </a:r>
            <a:endParaRPr lang="en-US" sz="1800" b="1" dirty="0"/>
          </a:p>
          <a:p>
            <a:pPr lvl="1"/>
            <a:r>
              <a:rPr lang="en-US" dirty="0"/>
              <a:t>November 12, 2023</a:t>
            </a:r>
          </a:p>
          <a:p>
            <a:pPr lvl="1"/>
            <a:r>
              <a:rPr lang="en-US" dirty="0"/>
              <a:t>November 19, 2023</a:t>
            </a:r>
          </a:p>
          <a:p>
            <a:pPr lvl="1"/>
            <a:r>
              <a:rPr lang="en-US" dirty="0"/>
              <a:t>November 26, 2023</a:t>
            </a:r>
          </a:p>
          <a:p>
            <a:pPr lvl="1"/>
            <a:r>
              <a:rPr lang="en-US" dirty="0"/>
              <a:t>December 3, 2023</a:t>
            </a:r>
          </a:p>
          <a:p>
            <a:r>
              <a:rPr lang="en-US" sz="1800" dirty="0"/>
              <a:t>Dollar references are the retail value, volume is reflected in pounds and units (packages)</a:t>
            </a:r>
          </a:p>
          <a:p>
            <a:r>
              <a:rPr lang="en-US" sz="1800" dirty="0"/>
              <a:t>Data is based on the Circana total multi-outlet (MULO) universe, which includes supermarkets, supercenters, club, commissaries, etc. </a:t>
            </a:r>
          </a:p>
          <a:p>
            <a:pPr lvl="1"/>
            <a:r>
              <a:rPr lang="en-US" sz="1400" dirty="0"/>
              <a:t>It excludes specialty stores  (Whole Foods, Sprouts, etc.), ALDI and Costco</a:t>
            </a:r>
          </a:p>
          <a:p>
            <a:r>
              <a:rPr lang="en-US" sz="1800" dirty="0"/>
              <a:t>Package size, organic, fixed/random weight and value-added have been updated to reflect the total market rather than being SKU-based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12/3/2023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12/3/2023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$426.9M</a:t>
            </a:r>
          </a:p>
          <a:p>
            <a:pPr>
              <a:buNone/>
            </a:pPr>
            <a:r>
              <a:rPr lang="en-US" dirty="0"/>
              <a:t>+3.5%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$3.21</a:t>
            </a:r>
          </a:p>
          <a:p>
            <a:pPr>
              <a:buNone/>
            </a:pPr>
            <a:r>
              <a:rPr lang="en-US" dirty="0"/>
              <a:t>+2.0%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0417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12/3/2023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986069"/>
              </p:ext>
            </p:extLst>
          </p:nvPr>
        </p:nvGraphicFramePr>
        <p:xfrm>
          <a:off x="2699792" y="1059582"/>
          <a:ext cx="5976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4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9283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12/3/2023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87.7M</a:t>
            </a:r>
          </a:p>
          <a:p>
            <a:pPr>
              <a:buNone/>
            </a:pPr>
            <a:r>
              <a:rPr lang="en-US" dirty="0"/>
              <a:t>+1.5%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$4.87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+1.9%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69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12/3/2023</a:t>
            </a:r>
          </a:p>
        </p:txBody>
      </p:sp>
      <p:graphicFrame>
        <p:nvGraphicFramePr>
          <p:cNvPr id="11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526979"/>
              </p:ext>
            </p:extLst>
          </p:nvPr>
        </p:nvGraphicFramePr>
        <p:xfrm>
          <a:off x="2771800" y="1076359"/>
          <a:ext cx="597600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93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47170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sales, with 8-ounce packages outperforming 16-ounces in the latest four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768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12/3/2023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027413"/>
              </p:ext>
            </p:extLst>
          </p:nvPr>
        </p:nvGraphicFramePr>
        <p:xfrm>
          <a:off x="413345" y="1707654"/>
          <a:ext cx="7956883" cy="129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Pounds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$50.8M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-4.2%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-4.0%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4.7M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-11.1%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-18.4%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$18.7M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-8.1%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-7.6%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10.1M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-4.6%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-10.3%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959562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-4.6%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-5.6%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95.6%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4.4%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-5.0%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-1.8%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4.0%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12/3/2023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70" y="134389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768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12/3/2023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in dollar, unit and volume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$86.8M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-4.3%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-5.2%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$13.0M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-6.5%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-6.5%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-5.2%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12/3/2023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12/3/2023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10.2% </a:t>
            </a:r>
          </a:p>
          <a:p>
            <a:pPr algn="ctr"/>
            <a:r>
              <a:rPr lang="en-US" sz="1400" b="1" dirty="0"/>
              <a:t>of pound sales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$51.0M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-2.9%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-3.2%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$48.8M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-6.3%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-7.4%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-2.1%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12/3/2023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73321" y="3888482"/>
            <a:ext cx="1253869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45.2% </a:t>
            </a:r>
          </a:p>
          <a:p>
            <a:pPr algn="ctr"/>
            <a:r>
              <a:rPr lang="en-US" sz="1400" b="1" dirty="0"/>
              <a:t>of lbs sales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441923" y="183457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564093" y="324937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Cut/Sliced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12/3/2023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339283"/>
            <a:ext cx="764611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trended below year-ago levels in the shorter- and longer-term views. With prices leveling off, the dollar gap is growing once more.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099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w.e. 12/3/2023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778345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18132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shorter- and longer-term unit trends reflect the market pressure with continued declines for the shorter- and longer-term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12/3/2023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841499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041721"/>
              </p:ext>
            </p:extLst>
          </p:nvPr>
        </p:nvGraphicFramePr>
        <p:xfrm>
          <a:off x="4839789" y="1491630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63284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continued to trend behind last year’s and prior years’ levels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12/3/2023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574557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210134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0" y="53234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remains below average </a:t>
            </a:r>
            <a:b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has held stable in the past few months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995357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12/3/2023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12/3/2023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394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12/3/2023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733627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L-52</a:t>
                      </a:r>
                      <a:r>
                        <a:rPr lang="en-US" sz="1600" baseline="0" dirty="0"/>
                        <a:t> w.e.</a:t>
                      </a:r>
                      <a:r>
                        <a:rPr lang="en-US" sz="1600" dirty="0"/>
                        <a:t> 12/3/2023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12/3/2023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2171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mushroom prices were virtually unchanged from year-ago levels, with inflation below that of total produce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12/3/2023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496946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w.e. 12/3/2023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$3.02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12/3/2023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$2.59 | +1.5%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$2.31| -2.2%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$3.04 | +0.7%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5"/>
            <a:ext cx="8619641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mushrooms and vegetables experienced deflation, at least in part driven by greater levels of promotion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81929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w.e. 12/3/2023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12/3/2023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$1.86 | +1.0%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$1.83 | -2.0%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$4.73 | +0.3%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12/3/2023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on a per pound basis peaked in the middle of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505248"/>
              </p:ext>
            </p:extLst>
          </p:nvPr>
        </p:nvGraphicFramePr>
        <p:xfrm>
          <a:off x="395536" y="987574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12/3/2023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63656</TotalTime>
  <Words>2475</Words>
  <Application>Microsoft Office PowerPoint</Application>
  <PresentationFormat>On-screen Show (16:9)</PresentationFormat>
  <Paragraphs>616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Gadugi</vt:lpstr>
      <vt:lpstr>Wingdings</vt:lpstr>
      <vt:lpstr>Office Theme</vt:lpstr>
      <vt:lpstr>Aangepast ontwerp</vt:lpstr>
      <vt:lpstr>PowerPoint Presentation</vt:lpstr>
      <vt:lpstr>Methodology</vt:lpstr>
      <vt:lpstr>Four-year dollar sales trend Sales trended below year-ago levels in the shorter- and longer-term views. With prices leveling off, the dollar gap is growing once more. </vt:lpstr>
      <vt:lpstr>Four-year unit sales trend The shorter- and longer-term unit trends reflect the market pressure with continued declines for the shorter- and longer-term sales</vt:lpstr>
      <vt:lpstr>Four-year volume (pound) sales trend In the YTD and the quad-week view, pounds continued to trend behind last year’s and prior years’ levels</vt:lpstr>
      <vt:lpstr>Mushroom contribution to the department and category The mushroom share of total produce and vegetables remains below average  but has held stable in the past few months</vt:lpstr>
      <vt:lpstr>Mushrooms price per unit On a per unit basis, mushroom prices were virtually unchanged from year-ago levels, with inflation below that of total produce </vt:lpstr>
      <vt:lpstr>Mushroom price per volume (pound) On a pound basis, mushrooms and vegetables experienced deflation, at least in part driven by greater levels of promotion</vt:lpstr>
      <vt:lpstr>Price per volume by quarter/month The rate of inflation on a per pound basis peaked in the middle of 2022</vt:lpstr>
      <vt:lpstr>Price per volume and unit by type</vt:lpstr>
      <vt:lpstr>Mushroom dollar, unit, volume sales Year-over-year patterns are starting to look similar with inflation having turned into more stable/deflationary prices</vt:lpstr>
      <vt:lpstr>Vegetables and mushroom dollar sales vs. YA The gap between mushrooms and vegetables remained wide</vt:lpstr>
      <vt:lpstr>Vegetables and mushroom pound sales vs. YA  While both vegetable and mushroom pounds trended below year-ago levels, the volume pressure  on mushroom sales is greater</vt:lpstr>
      <vt:lpstr>Share of dollars sold on merchandising Promotions are gearing up fast in mushrooms and most areas of the store. In some cases, promotions are now exceeding 2019 levels. </vt:lpstr>
      <vt:lpstr>Base and incremental sales Incremental sales remain a very small part of the business</vt:lpstr>
      <vt:lpstr>Over indexing versus under indexing regions The Mid-South and Southeast remain interesting areas for growth, as is the West, which has above-average sales and a strong growth performance</vt:lpstr>
      <vt:lpstr>Performance summary whites, browns and specialty Specialty mushrooms are outperforming white and brown mushrooms  in dollars and volume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 size analysis 8 and 16 ounces drive the bulk of sales, with 8-ounce packages outperforming 16-ounces in the latest four weeks</vt:lpstr>
      <vt:lpstr>Packaged (fixed weight) versus random weight While both down, fixed weight did better than random weight</vt:lpstr>
      <vt:lpstr>Organic versus conventional mushrooms sales Organic mushrooms increased in dollar, unit and volume sales</vt:lpstr>
      <vt:lpstr>Cut/prepared versus whole mushrooms No preparation (whole) had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Craig M</cp:lastModifiedBy>
  <cp:revision>837</cp:revision>
  <dcterms:created xsi:type="dcterms:W3CDTF">2018-03-13T20:52:20Z</dcterms:created>
  <dcterms:modified xsi:type="dcterms:W3CDTF">2023-12-17T13:45:09Z</dcterms:modified>
</cp:coreProperties>
</file>