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handoutMasterIdLst>
    <p:handoutMasterId r:id="rId30"/>
  </p:handoutMasterIdLst>
  <p:sldIdLst>
    <p:sldId id="571" r:id="rId3"/>
    <p:sldId id="596" r:id="rId4"/>
    <p:sldId id="572" r:id="rId5"/>
    <p:sldId id="593" r:id="rId6"/>
    <p:sldId id="594" r:id="rId7"/>
    <p:sldId id="549" r:id="rId8"/>
    <p:sldId id="574" r:id="rId9"/>
    <p:sldId id="573" r:id="rId10"/>
    <p:sldId id="619" r:id="rId11"/>
    <p:sldId id="598" r:id="rId12"/>
    <p:sldId id="508" r:id="rId13"/>
    <p:sldId id="618" r:id="rId14"/>
    <p:sldId id="617" r:id="rId15"/>
    <p:sldId id="591" r:id="rId16"/>
    <p:sldId id="603" r:id="rId17"/>
    <p:sldId id="604" r:id="rId18"/>
    <p:sldId id="605" r:id="rId19"/>
    <p:sldId id="620" r:id="rId20"/>
    <p:sldId id="621" r:id="rId21"/>
    <p:sldId id="622" r:id="rId22"/>
    <p:sldId id="623" r:id="rId23"/>
    <p:sldId id="610" r:id="rId24"/>
    <p:sldId id="626" r:id="rId25"/>
    <p:sldId id="611" r:id="rId26"/>
    <p:sldId id="613" r:id="rId27"/>
    <p:sldId id="61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9"/>
    <a:srgbClr val="72AF2F"/>
    <a:srgbClr val="FF9900"/>
    <a:srgbClr val="FF00FF"/>
    <a:srgbClr val="CCCC00"/>
    <a:srgbClr val="CCFF66"/>
    <a:srgbClr val="FFFFFF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80933" autoAdjust="0"/>
  </p:normalViewPr>
  <p:slideViewPr>
    <p:cSldViewPr>
      <p:cViewPr varScale="1">
        <p:scale>
          <a:sx n="119" d="100"/>
          <a:sy n="119" d="100"/>
        </p:scale>
        <p:origin x="1435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w.e. 10/8/2023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8/13/2023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93100389975433E-3"/>
                  <c:y val="3.5693785346601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$102M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35416403828"/>
                      <c:h val="0.12102292866930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CB8-43B1-B362-903512A5F61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$95.2M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CB8-43B1-B362-903512A5F61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$94.2M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3CB8-43B1-B362-903512A5F613}"/>
                </c:ext>
              </c:extLst>
            </c:dLbl>
            <c:dLbl>
              <c:idx val="3"/>
              <c:layout>
                <c:manualLayout>
                  <c:x val="0"/>
                  <c:y val="-3.8492853250080289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$89.7M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3CB8-43B1-B362-903512A5F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10/8/23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101966256.87056349</c:v>
                </c:pt>
                <c:pt idx="1">
                  <c:v>95185703.757892489</c:v>
                </c:pt>
                <c:pt idx="2">
                  <c:v>94218726.653624833</c:v>
                </c:pt>
                <c:pt idx="3">
                  <c:v>89677875.990570769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w.e. 10/8/2023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63888888888889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10/8/23</c:v>
                </c:pt>
                <c:pt idx="1">
                  <c:v>4 we 10/8/23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251292786.90535554</c:v>
                </c:pt>
                <c:pt idx="1">
                  <c:v>17805131.326724984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10/8/23</c:v>
                </c:pt>
                <c:pt idx="1">
                  <c:v>4 we 10/8/23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18337542.095396604</c:v>
                </c:pt>
                <c:pt idx="1">
                  <c:v>1387456.6084988606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w.e. 10/8/2023</a:t>
            </a:r>
          </a:p>
        </c:rich>
      </c:tx>
      <c:layout>
        <c:manualLayout>
          <c:xMode val="edge"/>
          <c:yMode val="edge"/>
          <c:x val="0.17207268872196874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873188405797098E-2"/>
          <c:y val="0.21441477272727272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10/8/23</c:v>
                </c:pt>
                <c:pt idx="1">
                  <c:v>4 we 10/8/23</c:v>
                </c:pt>
              </c:strCache>
            </c:strRef>
          </c:cat>
          <c:val>
            <c:numRef>
              <c:f>Sheet1!$B$2:$B$3</c:f>
              <c:numCache>
                <c:formatCode>\$#,##0</c:formatCode>
                <c:ptCount val="2"/>
                <c:pt idx="0">
                  <c:v>1220563650.8363187</c:v>
                </c:pt>
                <c:pt idx="1">
                  <c:v>86304506.116502419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2-4519-8F73-6234EBC0F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L-52 we 10/8/23</c:v>
                </c:pt>
                <c:pt idx="1">
                  <c:v>4 we 10/8/23</c:v>
                </c:pt>
              </c:strCache>
            </c:strRef>
          </c:cat>
          <c:val>
            <c:numRef>
              <c:f>Sheet1!$C$2:$C$3</c:f>
              <c:numCache>
                <c:formatCode>\$#,##0;\-\$#,##0</c:formatCode>
                <c:ptCount val="2"/>
                <c:pt idx="0">
                  <c:v>42739090.855035752</c:v>
                </c:pt>
                <c:pt idx="1">
                  <c:v>3373369.8740683687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2-4519-8F73-6234EBC0F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40306231884057964"/>
          <c:h val="8.2036616161616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1318607764391E-2"/>
          <c:y val="0.17980966538416696"/>
          <c:w val="0.89225154250699068"/>
          <c:h val="0.505384458435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17-45AB-BE6F-6F449A278408}"/>
              </c:ext>
            </c:extLst>
          </c:dPt>
          <c:dLbls>
            <c:dLbl>
              <c:idx val="0"/>
              <c:layout>
                <c:manualLayout>
                  <c:x val="8.93009545885309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$191M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217-45AB-BE6F-6F449A278408}"/>
                </c:ext>
              </c:extLst>
            </c:dLbl>
            <c:dLbl>
              <c:idx val="1"/>
              <c:layout>
                <c:manualLayout>
                  <c:x val="6.6975715941397975E-3"/>
                  <c:y val="-3.70318316293830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7-45AB-BE6F-6F449A278408}"/>
                </c:ext>
              </c:extLst>
            </c:dLbl>
            <c:dLbl>
              <c:idx val="2"/>
              <c:layout>
                <c:manualLayout>
                  <c:x val="-2.3485435514197439E-3"/>
                  <c:y val="2.80071451023792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217-45AB-BE6F-6F449A2784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$173M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7-45AB-BE6F-6F449A2784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$182M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217-45AB-BE6F-6F449A2784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$168M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7-45AB-BE6F-6F449A2784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$158M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217-45AB-BE6F-6F449A2784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$175M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217-45AB-BE6F-6F449A278408}"/>
                </c:ext>
              </c:extLst>
            </c:dLbl>
            <c:dLbl>
              <c:idx val="8"/>
              <c:layout>
                <c:manualLayout>
                  <c:x val="4.4650267737617131E-3"/>
                  <c:y val="3.69593097819750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$176M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217-45AB-BE6F-6F449A278408}"/>
                </c:ext>
              </c:extLst>
            </c:dLbl>
            <c:dLbl>
              <c:idx val="9"/>
              <c:layout>
                <c:manualLayout>
                  <c:x val="-2.2325226873526009E-3"/>
                  <c:y val="7.40636632587675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$162M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217-45AB-BE6F-6F449A2784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$151M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217-45AB-BE6F-6F449A2784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$47.0M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0F-490C-A309-5B7574296A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Sheet1!$B$2:$B$13</c:f>
              <c:numCache>
                <c:formatCode>\$#,##0;\-\$#,##0</c:formatCode>
                <c:ptCount val="12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181822204</c:v>
                </c:pt>
                <c:pt idx="5" formatCode="\$#,##0">
                  <c:v>167671717.97793922</c:v>
                </c:pt>
                <c:pt idx="6" formatCode="\$#,##0">
                  <c:v>158201014.22225562</c:v>
                </c:pt>
                <c:pt idx="7" formatCode="\$#,##0">
                  <c:v>175167423.51674116</c:v>
                </c:pt>
                <c:pt idx="8" formatCode="\$#,##0">
                  <c:v>175717474.35709384</c:v>
                </c:pt>
                <c:pt idx="9" formatCode="\$#,##0">
                  <c:v>161601594</c:v>
                </c:pt>
                <c:pt idx="10" formatCode="\$#,##0">
                  <c:v>151112665.10185784</c:v>
                </c:pt>
                <c:pt idx="11" formatCode="\$#,##0">
                  <c:v>47038237.196737722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97953813851907E-2"/>
                  <c:y val="1.1157078532559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17-45AB-BE6F-6F449A278408}"/>
                </c:ext>
              </c:extLst>
            </c:dLbl>
            <c:dLbl>
              <c:idx val="1"/>
              <c:layout>
                <c:manualLayout>
                  <c:x val="-6.3965290776411637E-2"/>
                  <c:y val="3.3225717469868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7-45AB-BE6F-6F449A278408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17-45AB-BE6F-6F449A278408}"/>
                </c:ext>
              </c:extLst>
            </c:dLbl>
            <c:dLbl>
              <c:idx val="3"/>
              <c:layout>
                <c:manualLayout>
                  <c:x val="-5.2247007716442237E-2"/>
                  <c:y val="4.5331044163520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7-45AB-BE6F-6F449A278408}"/>
                </c:ext>
              </c:extLst>
            </c:dLbl>
            <c:dLbl>
              <c:idx val="4"/>
              <c:layout>
                <c:manualLayout>
                  <c:x val="-5.0204513141296536E-2"/>
                  <c:y val="-4.7850083481995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17-45AB-BE6F-6F449A278408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7-45AB-BE6F-6F449A278408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17-45AB-BE6F-6F449A278408}"/>
                </c:ext>
              </c:extLst>
            </c:dLbl>
            <c:dLbl>
              <c:idx val="7"/>
              <c:layout>
                <c:manualLayout>
                  <c:x val="-4.6837182061579732E-2"/>
                  <c:y val="-2.775037892036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17-45AB-BE6F-6F449A278408}"/>
                </c:ext>
              </c:extLst>
            </c:dLbl>
            <c:dLbl>
              <c:idx val="8"/>
              <c:layout>
                <c:manualLayout>
                  <c:x val="-5.0430388219544847E-2"/>
                  <c:y val="-2.8255508919202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217-45AB-BE6F-6F449A278408}"/>
                </c:ext>
              </c:extLst>
            </c:dLbl>
            <c:dLbl>
              <c:idx val="9"/>
              <c:layout>
                <c:manualLayout>
                  <c:x val="-4.561479250334672E-2"/>
                  <c:y val="-4.5929520811472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F8-478A-AB4C-31A22EEB1D1B}"/>
                </c:ext>
              </c:extLst>
            </c:dLbl>
            <c:dLbl>
              <c:idx val="10"/>
              <c:layout>
                <c:manualLayout>
                  <c:x val="-3.6761378848728404E-2"/>
                  <c:y val="-3.852745715285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1-468F-B323-5E0569A16A12}"/>
                </c:ext>
              </c:extLst>
            </c:dLbl>
            <c:dLbl>
              <c:idx val="11"/>
              <c:layout>
                <c:manualLayout>
                  <c:x val="-4.1653999345788999E-2"/>
                  <c:y val="2.810716020670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1F-43C6-B21D-33680BBF4B0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-6.7000000000000004E-2</c:v>
                </c:pt>
                <c:pt idx="5">
                  <c:v>-0.03</c:v>
                </c:pt>
                <c:pt idx="6">
                  <c:v>-2.7E-2</c:v>
                </c:pt>
                <c:pt idx="7">
                  <c:v>-0.02</c:v>
                </c:pt>
                <c:pt idx="8">
                  <c:v>-3.4000000000000002E-2</c:v>
                </c:pt>
                <c:pt idx="9">
                  <c:v>-3.5999999999999997E-2</c:v>
                </c:pt>
                <c:pt idx="10">
                  <c:v>-4.4999999999999998E-2</c:v>
                </c:pt>
                <c:pt idx="11">
                  <c:v>-0.05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E217-45AB-BE6F-6F449A27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max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4488-91DA-5C508AFE272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C0-4488-91DA-5C508AFE272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2C0-4488-91DA-5C508AFE2721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2C0-4488-91DA-5C508AFE2721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2C0-4488-91DA-5C508AFE2721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75-4361-B112-B60AD33AF709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42.4M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2C0-4488-91DA-5C508AFE27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BB-45BA-A8AC-134B9520F37F}"/>
                </c:ext>
              </c:extLst>
            </c:dLbl>
            <c:dLbl>
              <c:idx val="9"/>
              <c:layout>
                <c:manualLayout>
                  <c:x val="-4.7269712647961758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39.7M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CD-4BC2-95BA-413171A5D46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73-4DD6-A331-6A85BA1DA2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D2-4CF8-968D-9C14BDE3F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Sheet1!$B$2:$B$13</c:f>
              <c:numCache>
                <c:formatCode>_(* #,##0_);_(* \(#,##0\);_(* "-"??_);_(@_)</c:formatCode>
                <c:ptCount val="12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46042273</c:v>
                </c:pt>
                <c:pt idx="5" formatCode="#,##0">
                  <c:v>41446215.375942975</c:v>
                </c:pt>
                <c:pt idx="6" formatCode="#,##0">
                  <c:v>38472327.523419619</c:v>
                </c:pt>
                <c:pt idx="7" formatCode="#,##0">
                  <c:v>42428343.182894893</c:v>
                </c:pt>
                <c:pt idx="8" formatCode="#,##0">
                  <c:v>42860283.740714446</c:v>
                </c:pt>
                <c:pt idx="9" formatCode="#,##0">
                  <c:v>39728089</c:v>
                </c:pt>
                <c:pt idx="10" formatCode="#,##0">
                  <c:v>36623535.86089851</c:v>
                </c:pt>
                <c:pt idx="11" formatCode="#,##0">
                  <c:v>11336546.469941098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D-4185-B7A1-1E16991026E8}"/>
                </c:ext>
              </c:extLst>
            </c:dLbl>
            <c:dLbl>
              <c:idx val="9"/>
              <c:layout>
                <c:manualLayout>
                  <c:x val="-4.8185097489167869E-2"/>
                  <c:y val="-3.885572223443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DD6-A331-6A85BA1DA218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DD6-A331-6A85BA1DA21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-0.11</c:v>
                </c:pt>
                <c:pt idx="5">
                  <c:v>-9.8000000000000004E-2</c:v>
                </c:pt>
                <c:pt idx="6">
                  <c:v>-9.9000000000000005E-2</c:v>
                </c:pt>
                <c:pt idx="7">
                  <c:v>-7.4999999999999997E-2</c:v>
                </c:pt>
                <c:pt idx="8">
                  <c:v>-7.0999999999999994E-2</c:v>
                </c:pt>
                <c:pt idx="9">
                  <c:v>-4.2000000000000003E-2</c:v>
                </c:pt>
                <c:pt idx="10">
                  <c:v>-4.8000000000000001E-2</c:v>
                </c:pt>
                <c:pt idx="11">
                  <c:v>-4.8000000000000001E-2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Crimini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5181224899598392"/>
          <c:y val="2.2210563133962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510754985217682E-2"/>
          <c:y val="0.1937879486820305"/>
          <c:w val="0.88066629816597752"/>
          <c:h val="0.5414142474058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0-4B0D-B616-B580467140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80-4B0D-B616-B58046714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$95.8M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80-4B0D-B616-B580467140BC}"/>
                </c:ext>
              </c:extLst>
            </c:dLbl>
            <c:dLbl>
              <c:idx val="2"/>
              <c:layout>
                <c:manualLayout>
                  <c:x val="4.210097513237524E-3"/>
                  <c:y val="1.36485438815976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$89.2M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$98.5M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80-4B0D-B616-B580467140BC}"/>
                </c:ext>
              </c:extLst>
            </c:dLbl>
            <c:dLbl>
              <c:idx val="4"/>
              <c:layout>
                <c:manualLayout>
                  <c:x val="8.7368610187763106E-3"/>
                  <c:y val="7.92997637943606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80-4B0D-B616-B580467140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80-4B0D-B616-B580467140BC}"/>
                </c:ext>
              </c:extLst>
            </c:dLbl>
            <c:dLbl>
              <c:idx val="6"/>
              <c:layout>
                <c:manualLayout>
                  <c:x val="-4.0937081659974004E-3"/>
                  <c:y val="-3.7017605223271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$97M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80-4B0D-B616-B580467140BC}"/>
                </c:ext>
              </c:extLst>
            </c:dLbl>
            <c:dLbl>
              <c:idx val="7"/>
              <c:layout>
                <c:manualLayout>
                  <c:x val="2.0267737617135208E-3"/>
                  <c:y val="-2.2076775096187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80-4B0D-B616-B580467140BC}"/>
                </c:ext>
              </c:extLst>
            </c:dLbl>
            <c:dLbl>
              <c:idx val="8"/>
              <c:layout>
                <c:manualLayout>
                  <c:x val="6.3755020080320506E-3"/>
                  <c:y val="-7.4035210446543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$116M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B3-409F-A200-DE56D2EF2329}"/>
                </c:ext>
              </c:extLst>
            </c:dLbl>
            <c:dLbl>
              <c:idx val="9"/>
              <c:layout>
                <c:manualLayout>
                  <c:x val="4.2503346720214191E-3"/>
                  <c:y val="-1.48070420893086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27-4A33-BE93-F78F4D80EA7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$96.6M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C48-4C13-8355-DF64CB5C9B9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$30.4M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20-4920-8619-A96F3C3C0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Sheet1!$B$2:$B$13</c:f>
              <c:numCache>
                <c:formatCode>\$#,##0;\-\$#,##0</c:formatCode>
                <c:ptCount val="12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107713668</c:v>
                </c:pt>
                <c:pt idx="5" formatCode="\$#,##0">
                  <c:v>97444600.209587246</c:v>
                </c:pt>
                <c:pt idx="6" formatCode="\$#,##0">
                  <c:v>97418359.109704554</c:v>
                </c:pt>
                <c:pt idx="7" formatCode="\$#,##0">
                  <c:v>112534525.15009227</c:v>
                </c:pt>
                <c:pt idx="8" formatCode="\$#,##0">
                  <c:v>115611010.66584717</c:v>
                </c:pt>
                <c:pt idx="9" formatCode="\$#,##0">
                  <c:v>103896207</c:v>
                </c:pt>
                <c:pt idx="10" formatCode="\$#,##0">
                  <c:v>96580779.978877723</c:v>
                </c:pt>
                <c:pt idx="11" formatCode="\$#,##0">
                  <c:v>30368502.352217067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79082998661314E-2"/>
                  <c:y val="-3.3788037775445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2782961049911597E-2"/>
                  <c:y val="-3.26435458287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566384313625E-2"/>
                  <c:y val="-4.3942619118665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12590790423E-2"/>
                  <c:y val="-4.4544237690074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6662755357784094E-2"/>
                  <c:y val="-4.467652129161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3287294041311759E-2"/>
                  <c:y val="-2.566845501209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5.0900435073627848E-2"/>
                  <c:y val="-3.2144106330884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3.5405118462614196E-2"/>
                  <c:y val="-3.939078846309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-3.1E-2</c:v>
                </c:pt>
                <c:pt idx="5">
                  <c:v>1.429820214391858E-2</c:v>
                </c:pt>
                <c:pt idx="6">
                  <c:v>7.6570385247380218E-2</c:v>
                </c:pt>
                <c:pt idx="7">
                  <c:v>0.111</c:v>
                </c:pt>
                <c:pt idx="8">
                  <c:v>7.6999999999999999E-2</c:v>
                </c:pt>
                <c:pt idx="9">
                  <c:v>6.4000000000000001E-2</c:v>
                </c:pt>
                <c:pt idx="10">
                  <c:v>-0.01</c:v>
                </c:pt>
                <c:pt idx="11">
                  <c:v>-2.8000000000000001E-2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lbs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31726907630521E-2"/>
          <c:y val="0.20101811293950514"/>
          <c:w val="0.86684170013386885"/>
          <c:h val="0.51917432428570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19-4A4F-8DB2-5106DF0F03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19-4A4F-8DB2-5106DF0F03BE}"/>
                </c:ext>
              </c:extLst>
            </c:dLbl>
            <c:dLbl>
              <c:idx val="1"/>
              <c:layout>
                <c:manualLayout>
                  <c:x val="4.2503346720214191E-3"/>
                  <c:y val="-3.394545351949210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19-4A4F-8DB2-5106DF0F03BE}"/>
                </c:ext>
              </c:extLst>
            </c:dLbl>
            <c:dLbl>
              <c:idx val="2"/>
              <c:layout>
                <c:manualLayout>
                  <c:x val="4.2373764026219308E-3"/>
                  <c:y val="6.50389767317629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19-4A4F-8DB2-5106DF0F03BE}"/>
                </c:ext>
              </c:extLst>
            </c:dLbl>
            <c:dLbl>
              <c:idx val="3"/>
              <c:layout>
                <c:manualLayout>
                  <c:x val="6.69756806205776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19-4A4F-8DB2-5106DF0F03BE}"/>
                </c:ext>
              </c:extLst>
            </c:dLbl>
            <c:dLbl>
              <c:idx val="4"/>
              <c:layout>
                <c:manualLayout>
                  <c:x val="2.23252268735260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23.5M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19-4A4F-8DB2-5106DF0F03BE}"/>
                </c:ext>
              </c:extLst>
            </c:dLbl>
            <c:dLbl>
              <c:idx val="5"/>
              <c:layout>
                <c:manualLayout>
                  <c:x val="6.855120672866489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20.2M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19-4A4F-8DB2-5106DF0F03BE}"/>
                </c:ext>
              </c:extLst>
            </c:dLbl>
            <c:dLbl>
              <c:idx val="6"/>
              <c:layout>
                <c:manualLayout>
                  <c:x val="4.9378500428057014E-3"/>
                  <c:y val="1.48127326517531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19.9M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19-4A4F-8DB2-5106DF0F03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19-4A4F-8DB2-5106DF0F03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23.6M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519-4A4F-8DB2-5106DF0F03BE}"/>
                </c:ext>
              </c:extLst>
            </c:dLbl>
            <c:dLbl>
              <c:idx val="9"/>
              <c:layout>
                <c:manualLayout>
                  <c:x val="1.6524431057563587E-3"/>
                  <c:y val="-3.3328648466444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19-4A4F-8DB2-5106DF0F03B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19.8M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519-4A4F-8DB2-5106DF0F03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6.4M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19-4A4F-8DB2-5106DF0F0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>
                  <c:v>23516208</c:v>
                </c:pt>
                <c:pt idx="5">
                  <c:v>20193840</c:v>
                </c:pt>
                <c:pt idx="6">
                  <c:v>19907888</c:v>
                </c:pt>
                <c:pt idx="7">
                  <c:v>22834632</c:v>
                </c:pt>
                <c:pt idx="8">
                  <c:v>23577126</c:v>
                </c:pt>
                <c:pt idx="9">
                  <c:v>21338467</c:v>
                </c:pt>
                <c:pt idx="10">
                  <c:v>19800812.364014085</c:v>
                </c:pt>
                <c:pt idx="11">
                  <c:v>6373472.48918516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031793842034808E-2"/>
                  <c:y val="-6.4472418866756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19-4A4F-8DB2-5106DF0F03BE}"/>
                </c:ext>
              </c:extLst>
            </c:dLbl>
            <c:dLbl>
              <c:idx val="1"/>
              <c:layout>
                <c:manualLayout>
                  <c:x val="-3.0804042606377049E-2"/>
                  <c:y val="-6.076923570381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19-4A4F-8DB2-5106DF0F03BE}"/>
                </c:ext>
              </c:extLst>
            </c:dLbl>
            <c:dLbl>
              <c:idx val="9"/>
              <c:layout>
                <c:manualLayout>
                  <c:x val="-3.7559236947791168E-2"/>
                  <c:y val="-4.626208856031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19-4A4F-8DB2-5106DF0F03BE}"/>
                </c:ext>
              </c:extLst>
            </c:dLbl>
            <c:dLbl>
              <c:idx val="10"/>
              <c:layout>
                <c:manualLayout>
                  <c:x val="-4.2479103629008544E-2"/>
                  <c:y val="-3.8855722234436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19-4A4F-8DB2-5106DF0F03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Q1 22</c:v>
                </c:pt>
                <c:pt idx="5">
                  <c:v>Q2 22</c:v>
                </c:pt>
                <c:pt idx="6">
                  <c:v>Q3 22</c:v>
                </c:pt>
                <c:pt idx="7">
                  <c:v>Q4 22</c:v>
                </c:pt>
                <c:pt idx="8">
                  <c:v>Q1 23</c:v>
                </c:pt>
                <c:pt idx="9">
                  <c:v>Q2 23</c:v>
                </c:pt>
                <c:pt idx="10">
                  <c:v>Q3 23</c:v>
                </c:pt>
                <c:pt idx="11">
                  <c:v>4 WE 10/8/23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-7.8E-2</c:v>
                </c:pt>
                <c:pt idx="5">
                  <c:v>-8.3000000000000004E-2</c:v>
                </c:pt>
                <c:pt idx="6">
                  <c:v>-0.02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5.5E-2</c:v>
                </c:pt>
                <c:pt idx="10">
                  <c:v>-7.0000000000000001E-3</c:v>
                </c:pt>
                <c:pt idx="11">
                  <c:v>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519-4A4F-8DB2-5106DF0F03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 </a:t>
            </a:r>
            <a:r>
              <a:rPr lang="en-US" sz="1600" dirty="0"/>
              <a:t>10/8/2023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dirty="0"/>
                      <a:t>$1.345B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C512-4219-BD62-78377904460E}"/>
                </c:ext>
              </c:extLst>
            </c:dLbl>
            <c:dLbl>
              <c:idx val="1"/>
              <c:layout>
                <c:manualLayout>
                  <c:x val="1.1291820385981522E-7"/>
                  <c:y val="2.93950473756884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$1.344B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64986007921725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EA-4211-B180-7372B2F3562D}"/>
                </c:ext>
              </c:extLst>
            </c:dLbl>
            <c:dLbl>
              <c:idx val="2"/>
              <c:layout>
                <c:manualLayout>
                  <c:x val="1.3488700564971751E-3"/>
                  <c:y val="2.9395047375688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$1.287B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7889860896269"/>
                      <c:h val="0.120267060273726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410-4F11-886E-399007F7AC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$1.263B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12-4219-BD62-7837790446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10/8/23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1344525411.0566781</c:v>
                </c:pt>
                <c:pt idx="1">
                  <c:v>1344161494.3172741</c:v>
                </c:pt>
                <c:pt idx="2">
                  <c:v>1286623563.8228288</c:v>
                </c:pt>
                <c:pt idx="3">
                  <c:v>1263302741.6913548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w.e. 10/8/2023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8160297004036589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10/8/23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38453059.995906219</c:v>
                </c:pt>
                <c:pt idx="1">
                  <c:v>34839689.359593831</c:v>
                </c:pt>
                <c:pt idx="2">
                  <c:v>31912843.888925664</c:v>
                </c:pt>
                <c:pt idx="3">
                  <c:v>30619129.378485456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latest</a:t>
            </a:r>
            <a:r>
              <a:rPr lang="en-US" sz="1600" baseline="0" dirty="0"/>
              <a:t> 52 w.e.</a:t>
            </a:r>
            <a:r>
              <a:rPr lang="en-US" sz="1600" dirty="0"/>
              <a:t> 10/8/2023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0.96711393596986817"/>
          <c:h val="0.59948696176615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10/8/2023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511206098.87484616</c:v>
                </c:pt>
                <c:pt idx="1">
                  <c:v>497797252.81978589</c:v>
                </c:pt>
                <c:pt idx="2">
                  <c:v>450818202.58160967</c:v>
                </c:pt>
                <c:pt idx="3">
                  <c:v>427344500.58808124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w.e. 10/8/2023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4 w.e. 10/8/23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24049952.646606535</c:v>
                </c:pt>
                <c:pt idx="1">
                  <c:v>21801983.086723186</c:v>
                </c:pt>
                <c:pt idx="2">
                  <c:v>19932678.495701417</c:v>
                </c:pt>
                <c:pt idx="3">
                  <c:v>19192587.935223848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b="0" i="0" u="none" strike="noStrike" baseline="0" dirty="0">
                <a:effectLst/>
              </a:rPr>
              <a:t>latest 52 w.e. </a:t>
            </a:r>
            <a:r>
              <a:rPr lang="en-US" sz="1600" dirty="0"/>
              <a:t>10/8/2023</a:t>
            </a:r>
          </a:p>
        </c:rich>
      </c:tx>
      <c:layout>
        <c:manualLayout>
          <c:xMode val="edge"/>
          <c:yMode val="edge"/>
          <c:x val="0.172079094386338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3YA</c:v>
                </c:pt>
                <c:pt idx="1">
                  <c:v>2YA</c:v>
                </c:pt>
                <c:pt idx="2">
                  <c:v>YA</c:v>
                </c:pt>
                <c:pt idx="3">
                  <c:v>52 w.e. 10/8/23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318727809.61205149</c:v>
                </c:pt>
                <c:pt idx="1">
                  <c:v>314199493.70115566</c:v>
                </c:pt>
                <c:pt idx="2">
                  <c:v>283272388.80137682</c:v>
                </c:pt>
                <c:pt idx="3">
                  <c:v>269630329.00075215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C-43DD-A37B-29695CBC45A9}"/>
              </c:ext>
            </c:extLst>
          </c:dPt>
          <c:dLbls>
            <c:dLbl>
              <c:idx val="2"/>
              <c:layout>
                <c:manualLayout>
                  <c:x val="-3.033897793032743E-3"/>
                  <c:y val="1.381170005587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dLbl>
              <c:idx val="9"/>
              <c:layout>
                <c:manualLayout>
                  <c:x val="-3.014859697450631E-3"/>
                  <c:y val="-1.10230775796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C-43DD-A37B-29695CBC45A9}"/>
                </c:ext>
              </c:extLst>
            </c:dLbl>
            <c:dLbl>
              <c:idx val="10"/>
              <c:layout>
                <c:manualLayout>
                  <c:x val="-1.5074298487252604E-3"/>
                  <c:y val="-4.409231031843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C-43DD-A37B-29695CBC45A9}"/>
                </c:ext>
              </c:extLst>
            </c:dLbl>
            <c:dLbl>
              <c:idx val="11"/>
              <c:layout>
                <c:manualLayout>
                  <c:x val="1.5074298487251499E-3"/>
                  <c:y val="-1.50101044637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13-418C-98CE-9ECD8E9E59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</c:strCache>
            </c:strRef>
          </c:cat>
          <c:val>
            <c:numRef>
              <c:f>Sheet1!$B$2:$B$18</c:f>
              <c:numCache>
                <c:formatCode>\$#,##0.00;\-\$#,##0.00</c:formatCode>
                <c:ptCount val="17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4.4800000000000004</c:v>
                </c:pt>
                <c:pt idx="10" formatCode="&quot;$&quot;#,##0.00_);[Red]\(&quot;$&quot;#,##0.00\)">
                  <c:v>4.5999999999999996</c:v>
                </c:pt>
                <c:pt idx="11" formatCode="&quot;$&quot;#,##0.00_);[Red]\(&quot;$&quot;#,##0.00\)">
                  <c:v>4.68</c:v>
                </c:pt>
                <c:pt idx="12" formatCode="&quot;$&quot;#,##0.00_);[Red]\(&quot;$&quot;#,##0.00\)">
                  <c:v>4.71</c:v>
                </c:pt>
                <c:pt idx="13" formatCode="&quot;$&quot;#,##0.00_);[Red]\(&quot;$&quot;#,##0.00\)">
                  <c:v>4.6900000000000004</c:v>
                </c:pt>
                <c:pt idx="14" formatCode="&quot;$&quot;#,##0.00_);[Red]\(&quot;$&quot;#,##0.00\)">
                  <c:v>4.6500000000000004</c:v>
                </c:pt>
                <c:pt idx="15" formatCode="&quot;$&quot;#,##0.00_);[Red]\(&quot;$&quot;#,##0.00\)">
                  <c:v>4.6900000000000004</c:v>
                </c:pt>
                <c:pt idx="16" formatCode="&quot;$&quot;#,##0.00_);[Red]\(&quot;$&quot;#,##0.00\)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D0-4D24-8F06-C0D4AF99F0F8}"/>
              </c:ext>
            </c:extLst>
          </c:dPt>
          <c:dLbls>
            <c:dLbl>
              <c:idx val="0"/>
              <c:layout>
                <c:manualLayout>
                  <c:x val="-3.2743925138922186E-2"/>
                  <c:y val="4.3992143901226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2.7619438296029843E-2"/>
                  <c:y val="5.032521204783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2.6814921798812532E-2"/>
                  <c:y val="1.2495068895071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42245638533E-2"/>
                  <c:y val="5.01821990316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3.8910325253509341E-2"/>
                  <c:y val="5.401985876049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dLbl>
              <c:idx val="12"/>
              <c:layout>
                <c:manualLayout>
                  <c:x val="-3.1243726330602527E-2"/>
                  <c:y val="4.66230760213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0-4D24-8F06-C0D4AF99F0F8}"/>
                </c:ext>
              </c:extLst>
            </c:dLbl>
            <c:dLbl>
              <c:idx val="13"/>
              <c:layout>
                <c:manualLayout>
                  <c:x val="-3.7650493724818802E-2"/>
                  <c:y val="5.00201924101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C7-4EE8-8320-171C78EE4CDC}"/>
                </c:ext>
              </c:extLst>
            </c:dLbl>
            <c:dLbl>
              <c:idx val="14"/>
              <c:layout>
                <c:manualLayout>
                  <c:x val="-2.5626900904647931E-2"/>
                  <c:y val="3.9950965615642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5-4632-8379-5119B91C00A4}"/>
                </c:ext>
              </c:extLst>
            </c:dLbl>
            <c:dLbl>
              <c:idx val="15"/>
              <c:layout>
                <c:manualLayout>
                  <c:x val="-2.4391164514484146E-2"/>
                  <c:y val="2.2050882671223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4B-4A0B-80C3-2F4E6EFB1530}"/>
                </c:ext>
              </c:extLst>
            </c:dLbl>
            <c:dLbl>
              <c:idx val="16"/>
              <c:layout>
                <c:manualLayout>
                  <c:x val="-3.4090388592300777E-2"/>
                  <c:y val="2.504862785676654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2565757800788E-2"/>
                      <c:h val="6.62322784961604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91-4D01-8A31-0ADC88D68CB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Q1 22</c:v>
                </c:pt>
                <c:pt idx="10">
                  <c:v>Q2 22</c:v>
                </c:pt>
                <c:pt idx="11">
                  <c:v>Q3 22</c:v>
                </c:pt>
                <c:pt idx="12">
                  <c:v>Q4 22</c:v>
                </c:pt>
                <c:pt idx="13">
                  <c:v>Q1 23</c:v>
                </c:pt>
                <c:pt idx="14">
                  <c:v>Q2 23</c:v>
                </c:pt>
                <c:pt idx="15">
                  <c:v>Q3 23</c:v>
                </c:pt>
                <c:pt idx="16">
                  <c:v>4 we 10/8/23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7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4.9000000000000002E-2</c:v>
                </c:pt>
                <c:pt idx="10">
                  <c:v>7.9000000000000001E-2</c:v>
                </c:pt>
                <c:pt idx="11">
                  <c:v>8.4000000000000005E-2</c:v>
                </c:pt>
                <c:pt idx="12">
                  <c:v>6.9000000000000006E-2</c:v>
                </c:pt>
                <c:pt idx="13">
                  <c:v>4.9000000000000002E-2</c:v>
                </c:pt>
                <c:pt idx="14">
                  <c:v>8.9999999999999993E-3</c:v>
                </c:pt>
                <c:pt idx="15">
                  <c:v>1E-3</c:v>
                </c:pt>
                <c:pt idx="16">
                  <c:v>-1.0999999999999999E-2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</a:t>
            </a:r>
          </a:p>
        </c:rich>
      </c:tx>
      <c:layout>
        <c:manualLayout>
          <c:xMode val="edge"/>
          <c:yMode val="edge"/>
          <c:x val="0.322817538542039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0948507328624013E-2"/>
          <c:y val="0.22661713024443825"/>
          <c:w val="0.97096473555585294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197479199294927E-2"/>
                  <c:y val="-1.8869932974507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0-44BA-8ED7-E296D0E902EB}"/>
                </c:ext>
              </c:extLst>
            </c:dLbl>
            <c:dLbl>
              <c:idx val="1"/>
              <c:layout>
                <c:manualLayout>
                  <c:x val="-3.8478862914883789E-2"/>
                  <c:y val="6.7279610318116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0-44BA-8ED7-E296D0E902EB}"/>
                </c:ext>
              </c:extLst>
            </c:dLbl>
            <c:dLbl>
              <c:idx val="2"/>
              <c:layout>
                <c:manualLayout>
                  <c:x val="-1.0197740828218334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9-48BB-8F55-936E8F3AA079}"/>
                </c:ext>
              </c:extLst>
            </c:dLbl>
            <c:dLbl>
              <c:idx val="3"/>
              <c:layout>
                <c:manualLayout>
                  <c:x val="-3.1622979459115359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99-48BB-8F55-936E8F3AA079}"/>
                </c:ext>
              </c:extLst>
            </c:dLbl>
            <c:dLbl>
              <c:idx val="4"/>
              <c:layout>
                <c:manualLayout>
                  <c:x val="-3.0393926350855239E-2"/>
                  <c:y val="-3.2123708865680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8C-4B0D-972F-353170D00B3C}"/>
                </c:ext>
              </c:extLst>
            </c:dLbl>
            <c:dLbl>
              <c:idx val="5"/>
              <c:layout>
                <c:manualLayout>
                  <c:x val="-5.6088177386821376E-2"/>
                  <c:y val="-2.549682092009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9-4C6D-A87B-4AA13AEA3BBB}"/>
                </c:ext>
              </c:extLst>
            </c:dLbl>
            <c:dLbl>
              <c:idx val="6"/>
              <c:layout>
                <c:manualLayout>
                  <c:x val="-3.631328744522247E-2"/>
                  <c:y val="-2.6873335124854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2.8335196083041261E-2"/>
                  <c:y val="-4.0802323063396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6464657790565E-2"/>
                      <c:h val="5.834974836088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2509985905796818E-2"/>
                  <c:y val="-3.417543511780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2.937875657456088E-2"/>
                  <c:y val="-2.698343538914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1.6574011446566925E-2"/>
                  <c:y val="-3.543715283847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37-46A3-966B-80373869ADC2}"/>
                </c:ext>
              </c:extLst>
            </c:dLbl>
            <c:dLbl>
              <c:idx val="11"/>
              <c:layout>
                <c:manualLayout>
                  <c:x val="-3.6930067915010502E-2"/>
                  <c:y val="-2.881026489288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37-46A3-966B-80373869ADC2}"/>
                </c:ext>
              </c:extLst>
            </c:dLbl>
            <c:dLbl>
              <c:idx val="12"/>
              <c:layout>
                <c:manualLayout>
                  <c:x val="-2.0394026882017448E-2"/>
                  <c:y val="-3.875059681126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AF-44B6-8CBA-60E3B23BA3DC}"/>
                </c:ext>
              </c:extLst>
            </c:dLbl>
            <c:dLbl>
              <c:idx val="13"/>
              <c:layout>
                <c:manualLayout>
                  <c:x val="-2.5082979772587801E-2"/>
                  <c:y val="-3.5437152838473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51-410F-9197-9BC7CF684E0F}"/>
                </c:ext>
              </c:extLst>
            </c:dLbl>
            <c:dLbl>
              <c:idx val="14"/>
              <c:layout>
                <c:manualLayout>
                  <c:x val="-1.4386335495087638E-2"/>
                  <c:y val="-2.2183376947300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2AF2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3.9E-2</c:v>
                </c:pt>
                <c:pt idx="1">
                  <c:v>0.151</c:v>
                </c:pt>
                <c:pt idx="2">
                  <c:v>-1.4E-2</c:v>
                </c:pt>
                <c:pt idx="3">
                  <c:v>1E-3</c:v>
                </c:pt>
                <c:pt idx="4">
                  <c:v>4.2999999999999997E-2</c:v>
                </c:pt>
                <c:pt idx="5">
                  <c:v>5.6000000000000001E-2</c:v>
                </c:pt>
                <c:pt idx="6">
                  <c:v>7.0999999999999994E-2</c:v>
                </c:pt>
                <c:pt idx="7">
                  <c:v>0.04</c:v>
                </c:pt>
                <c:pt idx="8">
                  <c:v>2.1999999999999999E-2</c:v>
                </c:pt>
                <c:pt idx="9">
                  <c:v>1.4E-2</c:v>
                </c:pt>
                <c:pt idx="10">
                  <c:v>-6.0000000000000001E-3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752566555625082E-2"/>
                  <c:y val="1.224330593002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0-44BA-8ED7-E296D0E902EB}"/>
                </c:ext>
              </c:extLst>
            </c:dLbl>
            <c:dLbl>
              <c:idx val="1"/>
              <c:layout>
                <c:manualLayout>
                  <c:x val="-3.4249034565159465E-2"/>
                  <c:y val="-3.0831465716290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8-44CF-88DA-C555F74119FA}"/>
                </c:ext>
              </c:extLst>
            </c:dLbl>
            <c:dLbl>
              <c:idx val="2"/>
              <c:layout>
                <c:manualLayout>
                  <c:x val="-2.8526112857313372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9-48BB-8F55-936E8F3AA079}"/>
                </c:ext>
              </c:extLst>
            </c:dLbl>
            <c:dLbl>
              <c:idx val="3"/>
              <c:layout>
                <c:manualLayout>
                  <c:x val="-2.4220327723382271E-2"/>
                  <c:y val="3.2123969766780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8C-4B0D-972F-353170D00B3C}"/>
                </c:ext>
              </c:extLst>
            </c:dLbl>
            <c:dLbl>
              <c:idx val="4"/>
              <c:layout>
                <c:manualLayout>
                  <c:x val="-1.3688738743626562E-2"/>
                  <c:y val="2.8810525793987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0-4E23-8DAB-1F85EE8661BE}"/>
                </c:ext>
              </c:extLst>
            </c:dLbl>
            <c:dLbl>
              <c:idx val="5"/>
              <c:layout>
                <c:manualLayout>
                  <c:x val="-3.489020627692397E-2"/>
                  <c:y val="-3.2203022800147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21003738875E-2"/>
                  <c:y val="-2.6220038769903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7033513821120682E-2"/>
                  <c:y val="4.3362284658754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630490741109135E-2"/>
                      <c:h val="7.1603524252061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3.798261192473297E-2"/>
                  <c:y val="4.9800802009982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4.6527750147995275E-2"/>
                  <c:y val="2.6606694200429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1.3231912941468778E-2"/>
                  <c:y val="3.5437413739573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9-4C6D-A87B-4AA13AEA3BBB}"/>
                </c:ext>
              </c:extLst>
            </c:dLbl>
            <c:dLbl>
              <c:idx val="11"/>
              <c:layout>
                <c:manualLayout>
                  <c:x val="-2.5432183096738697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37-46A3-966B-80373869ADC2}"/>
                </c:ext>
              </c:extLst>
            </c:dLbl>
            <c:dLbl>
              <c:idx val="12"/>
              <c:layout>
                <c:manualLayout>
                  <c:x val="-2.1237516864214476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C-452B-BDE9-1978DBC13739}"/>
                </c:ext>
              </c:extLst>
            </c:dLbl>
            <c:dLbl>
              <c:idx val="13"/>
              <c:layout>
                <c:manualLayout>
                  <c:x val="-1.878206310682538E-2"/>
                  <c:y val="4.5377745657953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1-410F-9197-9BC7CF684E0F}"/>
                </c:ext>
              </c:extLst>
            </c:dLbl>
            <c:dLbl>
              <c:idx val="14"/>
              <c:layout>
                <c:manualLayout>
                  <c:x val="-1.4367165449549624E-2"/>
                  <c:y val="4.2064301685160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1C-4FEF-8687-C1632C849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10/8/23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6.0000000000000001E-3</c:v>
                </c:pt>
                <c:pt idx="1">
                  <c:v>0.2</c:v>
                </c:pt>
                <c:pt idx="2">
                  <c:v>-5.5E-2</c:v>
                </c:pt>
                <c:pt idx="3">
                  <c:v>-5.8000000000000003E-2</c:v>
                </c:pt>
                <c:pt idx="4">
                  <c:v>-3.2000000000000001E-2</c:v>
                </c:pt>
                <c:pt idx="5">
                  <c:v>-1.2999999999999999E-2</c:v>
                </c:pt>
                <c:pt idx="6">
                  <c:v>5.0000000000000001E-3</c:v>
                </c:pt>
                <c:pt idx="7">
                  <c:v>-1.7000000000000001E-2</c:v>
                </c:pt>
                <c:pt idx="8">
                  <c:v>-0.02</c:v>
                </c:pt>
                <c:pt idx="9">
                  <c:v>-0.04</c:v>
                </c:pt>
                <c:pt idx="10">
                  <c:v>-4.8000000000000001E-2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  <c:min val="-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70605689042572"/>
          <c:y val="9.5236728613284541E-2"/>
          <c:w val="0.63357253692042259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24034877350784E-5"/>
          <c:y val="0.19016924654371267"/>
          <c:w val="0.97443544920129654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3.2864891230409081E-2"/>
                  <c:y val="7.0593054290909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2"/>
              <c:layout>
                <c:manualLayout>
                  <c:x val="-2.1422787314819426E-2"/>
                  <c:y val="-3.8402815644673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7-4C9F-98D9-C2C3DCF20DA8}"/>
                </c:ext>
              </c:extLst>
            </c:dLbl>
            <c:dLbl>
              <c:idx val="3"/>
              <c:layout>
                <c:manualLayout>
                  <c:x val="-3.3805870228978387E-2"/>
                  <c:y val="2.1239175865604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8-4474-8A41-BD6DEB2BB312}"/>
                </c:ext>
              </c:extLst>
            </c:dLbl>
            <c:dLbl>
              <c:idx val="4"/>
              <c:layout>
                <c:manualLayout>
                  <c:x val="-3.4576617923679033E-2"/>
                  <c:y val="3.0831726617391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C-4FD3-92E4-FD1AC723EC39}"/>
                </c:ext>
              </c:extLst>
            </c:dLbl>
            <c:dLbl>
              <c:idx val="5"/>
              <c:layout>
                <c:manualLayout>
                  <c:x val="-3.4853167655701088E-2"/>
                  <c:y val="2.0891394699011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3.926192108922763E-2"/>
                  <c:y val="-3.3500223070440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7709890471940011E-2"/>
                  <c:y val="-3.4175435117809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2.0103882219714493E-2"/>
                  <c:y val="-3.748887909060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1.7031855135004378E-2"/>
                  <c:y val="-3.3610323334733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dLbl>
              <c:idx val="10"/>
              <c:layout>
                <c:manualLayout>
                  <c:x val="-4.4825000287323285E-3"/>
                  <c:y val="-1.2243045028920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54-4CF8-8114-6A5513A51AC1}"/>
                </c:ext>
              </c:extLst>
            </c:dLbl>
            <c:dLbl>
              <c:idx val="11"/>
              <c:layout>
                <c:manualLayout>
                  <c:x val="-3.0233322106618398E-2"/>
                  <c:y val="-2.549682092009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7-4931-B66E-09CC625DC332}"/>
                </c:ext>
              </c:extLst>
            </c:dLbl>
            <c:dLbl>
              <c:idx val="12"/>
              <c:layout>
                <c:manualLayout>
                  <c:x val="-2.2575888761189288E-2"/>
                  <c:y val="-3.5437152838473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D-40E3-9581-D41205BAD669}"/>
                </c:ext>
              </c:extLst>
            </c:dLbl>
            <c:dLbl>
              <c:idx val="13"/>
              <c:layout>
                <c:manualLayout>
                  <c:x val="-1.9859263721655449E-2"/>
                  <c:y val="-5.1656591535846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C-486F-8436-0AFE0CA188A4}"/>
                </c:ext>
              </c:extLst>
            </c:dLbl>
            <c:dLbl>
              <c:idx val="14"/>
              <c:layout>
                <c:manualLayout>
                  <c:x val="-2.8675812840718847E-2"/>
                  <c:y val="-2.8462483726293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2-40C2-9CE1-9360B945E617}"/>
                </c:ext>
              </c:extLst>
            </c:dLbl>
            <c:dLbl>
              <c:idx val="15"/>
              <c:layout>
                <c:manualLayout>
                  <c:x val="-3.0100702412375637E-2"/>
                  <c:y val="-3.8402815644673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1-42A2-8DDF-74FC7DF3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9/10/23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4.0000000000000001E-3</c:v>
                </c:pt>
                <c:pt idx="1">
                  <c:v>0.151</c:v>
                </c:pt>
                <c:pt idx="2">
                  <c:v>-1.4E-2</c:v>
                </c:pt>
                <c:pt idx="3">
                  <c:v>-5.3999999999999999E-2</c:v>
                </c:pt>
                <c:pt idx="4">
                  <c:v>-3.1E-2</c:v>
                </c:pt>
                <c:pt idx="5">
                  <c:v>-4.1000000000000002E-2</c:v>
                </c:pt>
                <c:pt idx="6">
                  <c:v>-0.01</c:v>
                </c:pt>
                <c:pt idx="7">
                  <c:v>-2.1000000000000001E-2</c:v>
                </c:pt>
                <c:pt idx="8">
                  <c:v>-4.0000000000000001E-3</c:v>
                </c:pt>
                <c:pt idx="9">
                  <c:v>2E-3</c:v>
                </c:pt>
                <c:pt idx="10">
                  <c:v>-0.01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163747887661603E-3"/>
                  <c:y val="-1.4264245852324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3.1018344704994465E-2"/>
                  <c:y val="-2.7518021743497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2"/>
              <c:layout>
                <c:manualLayout>
                  <c:x val="-3.5866824184286036E-2"/>
                  <c:y val="2.51490397535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7-4C9F-98D9-C2C3DCF20DA8}"/>
                </c:ext>
              </c:extLst>
            </c:dLbl>
            <c:dLbl>
              <c:idx val="3"/>
              <c:layout>
                <c:manualLayout>
                  <c:x val="-4.2290013585235167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FD-413C-B6BD-0A352E5E0CF0}"/>
                </c:ext>
              </c:extLst>
            </c:dLbl>
            <c:dLbl>
              <c:idx val="4"/>
              <c:layout>
                <c:manualLayout>
                  <c:x val="-3.2107902761762161E-2"/>
                  <c:y val="3.2123969766780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7-4931-B66E-09CC625DC332}"/>
                </c:ext>
              </c:extLst>
            </c:dLbl>
            <c:dLbl>
              <c:idx val="5"/>
              <c:layout>
                <c:manualLayout>
                  <c:x val="-3.6080542707730333E-2"/>
                  <c:y val="2.7438968710131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1.0410002336905096E-2"/>
                  <c:y val="1.0227844930822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1.9688723670079657E-2"/>
                  <c:y val="3.6547026118809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2.3429901550899801E-2"/>
                  <c:y val="2.9920138173222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dLbl>
              <c:idx val="10"/>
              <c:layout>
                <c:manualLayout>
                  <c:x val="-3.4937638508002037E-4"/>
                  <c:y val="3.8750857712366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54-4CF8-8114-6A5513A51AC1}"/>
                </c:ext>
              </c:extLst>
            </c:dLbl>
            <c:dLbl>
              <c:idx val="11"/>
              <c:layout>
                <c:manualLayout>
                  <c:x val="-2.6241122816864155E-2"/>
                  <c:y val="2.549708182119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7-4931-B66E-09CC625DC332}"/>
                </c:ext>
              </c:extLst>
            </c:dLbl>
            <c:dLbl>
              <c:idx val="12"/>
              <c:layout>
                <c:manualLayout>
                  <c:x val="-3.0772773264838411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7-4D52-877C-74AE6D428D1F}"/>
                </c:ext>
              </c:extLst>
            </c:dLbl>
            <c:dLbl>
              <c:idx val="13"/>
              <c:layout>
                <c:manualLayout>
                  <c:x val="-2.509348551101976E-2"/>
                  <c:y val="2.183559578070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C-486F-8436-0AFE0CA188A4}"/>
                </c:ext>
              </c:extLst>
            </c:dLbl>
            <c:dLbl>
              <c:idx val="14"/>
              <c:layout>
                <c:manualLayout>
                  <c:x val="-2.3944900136356109E-2"/>
                  <c:y val="3.84028156446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72-40C2-9CE1-9360B945E617}"/>
                </c:ext>
              </c:extLst>
            </c:dLbl>
            <c:dLbl>
              <c:idx val="15"/>
              <c:layout>
                <c:manualLayout>
                  <c:x val="-2.399553785211616E-2"/>
                  <c:y val="1.5208707835120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1-42A2-8DDF-74FC7DF3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Q1 '22</c:v>
                </c:pt>
                <c:pt idx="4">
                  <c:v>Q2 '22</c:v>
                </c:pt>
                <c:pt idx="5">
                  <c:v>Q3 '22</c:v>
                </c:pt>
                <c:pt idx="6">
                  <c:v>Q4 '22</c:v>
                </c:pt>
                <c:pt idx="7">
                  <c:v>Q1 '23</c:v>
                </c:pt>
                <c:pt idx="8">
                  <c:v>Q2 '23</c:v>
                </c:pt>
                <c:pt idx="9">
                  <c:v>Q3 '23</c:v>
                </c:pt>
                <c:pt idx="10">
                  <c:v>4 we 9/10/23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-1.6E-2</c:v>
                </c:pt>
                <c:pt idx="1">
                  <c:v>0.17</c:v>
                </c:pt>
                <c:pt idx="2">
                  <c:v>-7.2999999999999995E-2</c:v>
                </c:pt>
                <c:pt idx="3">
                  <c:v>-0.10199999999999999</c:v>
                </c:pt>
                <c:pt idx="4">
                  <c:v>-0.10199999999999999</c:v>
                </c:pt>
                <c:pt idx="5">
                  <c:v>-8.8999999999999996E-2</c:v>
                </c:pt>
                <c:pt idx="6">
                  <c:v>-5.8999999999999997E-2</c:v>
                </c:pt>
                <c:pt idx="7">
                  <c:v>-6.3E-2</c:v>
                </c:pt>
                <c:pt idx="8">
                  <c:v>-2.9000000000000001E-2</c:v>
                </c:pt>
                <c:pt idx="9">
                  <c:v>-4.1000000000000002E-2</c:v>
                </c:pt>
                <c:pt idx="10">
                  <c:v>-3.6999999999999998E-2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76934623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0.67248</cdr:x>
      <cdr:y>0.70099</cdr:y>
    </cdr:from>
    <cdr:to>
      <cdr:x>0.9699</cdr:x>
      <cdr:y>0.79206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856995" y="2232248"/>
          <a:ext cx="1263581" cy="290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7.2% incremental</a:t>
          </a:r>
        </a:p>
      </cdr:txBody>
    </cdr:sp>
  </cdr:relSizeAnchor>
  <cdr:relSizeAnchor xmlns:cdr="http://schemas.openxmlformats.org/drawingml/2006/chartDrawing">
    <cdr:from>
      <cdr:x>0.28814</cdr:x>
      <cdr:y>0.20351</cdr:y>
    </cdr:from>
    <cdr:to>
      <cdr:x>0.58556</cdr:x>
      <cdr:y>0.29457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24135" y="648072"/>
          <a:ext cx="1263580" cy="289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6.8%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0.66974</cdr:x>
      <cdr:y>0.71106</cdr:y>
    </cdr:from>
    <cdr:to>
      <cdr:x>0.96716</cdr:x>
      <cdr:y>0.80213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2772716" y="2252653"/>
          <a:ext cx="1231319" cy="288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3.8% incremental</a:t>
          </a:r>
        </a:p>
      </cdr:txBody>
    </cdr:sp>
  </cdr:relSizeAnchor>
  <cdr:relSizeAnchor xmlns:cdr="http://schemas.openxmlformats.org/drawingml/2006/chartDrawing">
    <cdr:from>
      <cdr:x>0.31244</cdr:x>
      <cdr:y>0.18828</cdr:y>
    </cdr:from>
    <cdr:to>
      <cdr:x>0.60986</cdr:x>
      <cdr:y>0.27934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B06EE7-0E2E-4DA5-9D4E-664B1ACBF028}"/>
            </a:ext>
          </a:extLst>
        </cdr:cNvPr>
        <cdr:cNvSpPr txBox="1"/>
      </cdr:nvSpPr>
      <cdr:spPr>
        <a:xfrm xmlns:a="http://schemas.openxmlformats.org/drawingml/2006/main">
          <a:off x="1293509" y="596469"/>
          <a:ext cx="1231318" cy="28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</a:rPr>
            <a:t>3.4%</a:t>
          </a:r>
          <a:r>
            <a:rPr lang="en-US" sz="1100" dirty="0">
              <a:solidFill>
                <a:schemeClr val="tx1"/>
              </a:solidFill>
            </a:rPr>
            <a:t> incremental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5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6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1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7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6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4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63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8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1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2DF5-17E5-80EA-CF40-B80CC865D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F2D5D-31F9-79E8-8D1A-6B5B4CC99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3059-01F1-5E47-3976-AEB9D945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81DC-51AD-4257-BB0A-014E3BD6F39F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589-C73E-1A5C-DDBA-A8690EA6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F114-80B9-1A12-A801-7B6E383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00" y="4731990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6DE2C3-241E-1CB7-EE57-401B0AFBC52F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2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AF68-E882-2A22-8D81-EA76D6B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6F35-5D97-C958-6305-D23338A5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E1BFC-1F82-3E7F-A042-7DA8EA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48C5-6DDD-4C97-AFC7-666F6525B7AB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86F9-7DCE-B5E7-56B3-006FF6FA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5ED0-F42F-C3AA-221C-E4B1CD29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0985-7AA0-0B29-7539-4CF3F32BC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58502-CA43-BCDA-141F-C499318F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9BB2-A093-4F00-5859-1AAA19FF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B728-9202-4842-A310-146C70E652AB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4BB2-E9C3-933A-4DF9-2AB6DC1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F7682-2FF9-A205-5966-56633696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3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4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74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3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75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0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F218-8E61-450D-DC96-089BB38D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F47D-3B4A-8050-0006-25FBDB20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B20A-7E55-2B40-F2B2-597A5871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B0AA-F004-4AF5-910B-58A4A7EB22F0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A66B-376F-07B4-9C06-C111DCA8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8F9-19A9-DFDA-8EB1-F2F9442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078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63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ABD0-B3DD-A2E9-67A9-782D0A53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0544-363D-EDF8-29F0-68F81DBC4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85DB-47AF-A57B-6FED-FD00AE2B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E4B9-4897-4337-85CC-FD76BD1414BE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4723-7197-E583-8A10-1E3CCC4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2455-671B-E863-4197-BB1C2785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4B1D-E259-86EB-E213-D4FBFF83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3D56-4C76-191F-C6C8-3CF4451D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B9436-DB9A-C3EC-6B49-72C18D0F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4F09C-106F-8C2B-43E5-EBF75BA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F88D-3FD2-4F80-8C5A-4CE3F1BBD4FC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C232D-B7A4-A464-D5A5-F91EB579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4240-BCC3-ACE6-67F2-84013FD7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DD72-B0ED-ED64-BE5D-C888F202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97000-2561-E9AF-C718-F0A50279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698C-1E14-C5D5-C04C-BE1C11B59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D61A0-DBAB-8A3B-F1BD-8CF6B79B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2A8B8-1651-4F02-CDC7-189C8CDD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B1679-0B17-F91E-D064-FBDECEF0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084-F673-4849-AE9B-0B988E0E4489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E8DC-3AF9-1EA6-380A-34FECA85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BE304-B9D1-2F6A-8BA5-4F6C31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B129-59D5-8C71-1050-349D6542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F76-274F-A577-CB22-105086080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659-6E7E-4E76-BB2E-B8E23691C1C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D26F-F662-44BC-520F-00D6A530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AFA7-9E3C-F933-610A-91DAF319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794C-3C8C-7F0E-787E-9B90D47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4850-4D5C-4122-8C78-51B6BD680E06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8E781-3CB2-94BB-2469-4797E0AA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4FABF-80F0-9D37-2C91-1DD8669E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893C-9651-A653-57BF-A6A359CF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21C1-8494-D922-5EAB-DCF076A1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F423-1260-0B7A-485C-B58C61F08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178B1-6462-586E-5786-D5BC8A3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8430-C305-42E8-B85F-CE66FAD39942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02CE-3534-D5A8-3CA0-B14A6A52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3D2EE-11B4-316E-E0D7-012D81F1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35F-163B-5BDC-B2E9-74E677A1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B7D69-64D8-D609-8F70-BE83DAE1A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E058-B6AA-5E65-9C85-262824FA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F6401-99B1-DD2E-0A93-CF22D16F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EA13-0E81-4349-BB80-372CE6E10FF1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C04D-99FB-1CBF-11D0-6FBBFC31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F822E-8AAD-3257-073D-63D064FC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EF48-D0D3-1BAD-E095-4E5710B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774BC-FA02-19E3-65E1-8B425D34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59A72-913D-9585-7538-D0918B34F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925-166F-4FA2-B079-A4F5424F7359}" type="datetime1">
              <a:rPr lang="en-US" smtClean="0"/>
              <a:t>10/25/2023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2F51-AFEC-D635-67E4-EFD2D126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81BF-5D75-E5DC-02D8-24760641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16AD2-8006-DBEA-43F3-1D130899A672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F3FEA3-A049-EC43-2CDD-0BBCB8E12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0" y="-20538"/>
            <a:ext cx="9144000" cy="5092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99D435-C936-19EA-AA64-9FC5B278899F}"/>
              </a:ext>
            </a:extLst>
          </p:cNvPr>
          <p:cNvSpPr/>
          <p:nvPr userDrawn="1"/>
        </p:nvSpPr>
        <p:spPr>
          <a:xfrm>
            <a:off x="0" y="4948014"/>
            <a:ext cx="9144000" cy="195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AFE-B865-4966-BE0C-ABEE545ACED4}" type="datetimeFigureOut">
              <a:rPr lang="nl-NL" smtClean="0"/>
              <a:t>25-10-2023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1EA-4D2B-4B93-AEEB-49C8AB6027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18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2" y="-28340"/>
            <a:ext cx="9156481" cy="5171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67544" y="3345835"/>
            <a:ext cx="2563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Period ending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October 8, 2023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4" y="1059582"/>
            <a:ext cx="2258194" cy="8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9F85-ECA0-86EE-ACC8-5C08DC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2266" y="4222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5998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61484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w.e.10/8/2023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+7.0%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$13.71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+4.2%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272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w.e. 10/8/2023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7303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crimini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forest, lion’s mane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52742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w.e. 10/8/2023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+7.2%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$2.66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+6.5%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$4.79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+9.8%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Year-over-year patterns are starting to look similar with inflation having turned into more stable/deflationary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w.e. 10/8/2023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$89.7M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(lbs)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19.2M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189" y="4688661"/>
            <a:ext cx="1279663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225" y="170765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-4.8%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6616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-4.1%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1019" y="174637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-3.7%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3040089" y="3518120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-5.8%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11516" y="3528253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-12.1%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-20.4%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27741" y="3526904"/>
            <a:ext cx="171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-12.0% </a:t>
            </a:r>
            <a:r>
              <a:rPr lang="en-US" dirty="0">
                <a:solidFill>
                  <a:schemeClr val="accent4"/>
                </a:solidFill>
              </a:rPr>
              <a:t>vs. ’21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-20.2%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061373"/>
              </p:ext>
            </p:extLst>
          </p:nvPr>
        </p:nvGraphicFramePr>
        <p:xfrm>
          <a:off x="382266" y="1131590"/>
          <a:ext cx="8294190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349994"/>
            <a:ext cx="8640960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gap between mushrooms and vegetables remained 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08025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10/8/2023</a:t>
            </a:r>
          </a:p>
        </p:txBody>
      </p:sp>
    </p:spTree>
    <p:extLst>
      <p:ext uri="{BB962C8B-B14F-4D97-AF65-F5344CB8AC3E}">
        <p14:creationId xmlns:p14="http://schemas.microsoft.com/office/powerpoint/2010/main" val="2394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191715"/>
              </p:ext>
            </p:extLst>
          </p:nvPr>
        </p:nvGraphicFramePr>
        <p:xfrm>
          <a:off x="467544" y="1131590"/>
          <a:ext cx="8208912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22002"/>
            <a:ext cx="8779858" cy="493564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vegetable and mushroom pounds trended below year-ago levels, the volume pressure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mushroom sales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9061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10/8/2023</a:t>
            </a:r>
          </a:p>
        </p:txBody>
      </p:sp>
    </p:spTree>
    <p:extLst>
      <p:ext uri="{BB962C8B-B14F-4D97-AF65-F5344CB8AC3E}">
        <p14:creationId xmlns:p14="http://schemas.microsoft.com/office/powerpoint/2010/main" val="16627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7" y="281272"/>
            <a:ext cx="7820999" cy="994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Share of dollars sold on merchandising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Promotions are gearing up fast in mushrooms and most areas of the store. In some cases, promotions are now exceeding 2019 levels.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72530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4395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weeks ending 10/8/2023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82C67-3A9D-9A57-2DFF-26D94431E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59251"/>
              </p:ext>
            </p:extLst>
          </p:nvPr>
        </p:nvGraphicFramePr>
        <p:xfrm>
          <a:off x="528918" y="1851670"/>
          <a:ext cx="8096130" cy="10113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46938">
                  <a:extLst>
                    <a:ext uri="{9D8B030D-6E8A-4147-A177-3AD203B41FA5}">
                      <a16:colId xmlns:a16="http://schemas.microsoft.com/office/drawing/2014/main" val="1121281052"/>
                    </a:ext>
                  </a:extLst>
                </a:gridCol>
                <a:gridCol w="1434909">
                  <a:extLst>
                    <a:ext uri="{9D8B030D-6E8A-4147-A177-3AD203B41FA5}">
                      <a16:colId xmlns:a16="http://schemas.microsoft.com/office/drawing/2014/main" val="2325490195"/>
                    </a:ext>
                  </a:extLst>
                </a:gridCol>
                <a:gridCol w="869347">
                  <a:extLst>
                    <a:ext uri="{9D8B030D-6E8A-4147-A177-3AD203B41FA5}">
                      <a16:colId xmlns:a16="http://schemas.microsoft.com/office/drawing/2014/main" val="3231842084"/>
                    </a:ext>
                  </a:extLst>
                </a:gridCol>
                <a:gridCol w="2021617">
                  <a:extLst>
                    <a:ext uri="{9D8B030D-6E8A-4147-A177-3AD203B41FA5}">
                      <a16:colId xmlns:a16="http://schemas.microsoft.com/office/drawing/2014/main" val="989750643"/>
                    </a:ext>
                  </a:extLst>
                </a:gridCol>
                <a:gridCol w="1023319">
                  <a:extLst>
                    <a:ext uri="{9D8B030D-6E8A-4147-A177-3AD203B41FA5}">
                      <a16:colId xmlns:a16="http://schemas.microsoft.com/office/drawing/2014/main" val="57151810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w.e. </a:t>
                      </a:r>
                    </a:p>
                    <a:p>
                      <a:pPr algn="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10/8/2023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Latest 52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w.e.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10/8/2023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Vs. 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49470"/>
                  </a:ext>
                </a:extLst>
              </a:tr>
              <a:tr h="435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dollars sold on promotion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+26.3%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+15.8%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2" y="347166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sales remain a very small part of the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5941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572000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20562"/>
              </p:ext>
            </p:extLst>
          </p:nvPr>
        </p:nvGraphicFramePr>
        <p:xfrm>
          <a:off x="4716016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58139"/>
              </p:ext>
            </p:extLst>
          </p:nvPr>
        </p:nvGraphicFramePr>
        <p:xfrm>
          <a:off x="359993" y="1255201"/>
          <a:ext cx="41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68923"/>
            <a:ext cx="800031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Mid-South and Southeast remain interesting areas for growth, as is the West, which has above-average sales and a strong growth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474" y="466992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13467"/>
              </p:ext>
            </p:extLst>
          </p:nvPr>
        </p:nvGraphicFramePr>
        <p:xfrm>
          <a:off x="4804190" y="1468801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L-52 w.e. 10/8/2023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-1.8%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-2.1%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-2.5%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-1.2%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-2.4%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-2.2%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-2.4%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13.6%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-1.0%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60853" y="1344217"/>
            <a:ext cx="716720" cy="276421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4858717" y="1131590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653612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599641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364636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4108433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426104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998902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666244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813622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778560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5" y="4303937"/>
            <a:ext cx="1638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= Above-average</a:t>
            </a:r>
            <a:br>
              <a:rPr lang="en-US" sz="1000" dirty="0"/>
            </a:br>
            <a:r>
              <a:rPr lang="en-US" sz="1000" dirty="0"/>
              <a:t>   performance vs. total US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 vs. veg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through 10/8/2023 | Total fresh vegetables and total fresh mushrooms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378444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F3870A8-AC9F-EDF7-613F-F6876C5BF1A6}"/>
              </a:ext>
            </a:extLst>
          </p:cNvPr>
          <p:cNvSpPr/>
          <p:nvPr/>
        </p:nvSpPr>
        <p:spPr>
          <a:xfrm>
            <a:off x="7109290" y="2186067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34328" y="378444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7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2624725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9" name="Isosceles Triangle 9">
            <a:extLst>
              <a:ext uri="{FF2B5EF4-FFF2-40B4-BE49-F238E27FC236}">
                <a16:creationId xmlns:a16="http://schemas.microsoft.com/office/drawing/2014/main" id="{52551D85-87FF-AF2C-323E-2862F2E65B4F}"/>
              </a:ext>
            </a:extLst>
          </p:cNvPr>
          <p:cNvSpPr/>
          <p:nvPr/>
        </p:nvSpPr>
        <p:spPr>
          <a:xfrm>
            <a:off x="8244408" y="3543568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0" name="Isosceles Triangle 5">
            <a:extLst>
              <a:ext uri="{FF2B5EF4-FFF2-40B4-BE49-F238E27FC236}">
                <a16:creationId xmlns:a16="http://schemas.microsoft.com/office/drawing/2014/main" id="{B8D9407D-4E2E-B97D-220B-F6B6F131D670}"/>
              </a:ext>
            </a:extLst>
          </p:cNvPr>
          <p:cNvSpPr/>
          <p:nvPr/>
        </p:nvSpPr>
        <p:spPr>
          <a:xfrm>
            <a:off x="7109290" y="2412344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4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496396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specialty</a:t>
            </a:r>
            <a:br>
              <a:rPr lang="en-US" dirty="0"/>
            </a:b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Specialty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mushrooms are outperforming white and brown mushrooms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dollars and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096" y="470523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39544"/>
              </p:ext>
            </p:extLst>
          </p:nvPr>
        </p:nvGraphicFramePr>
        <p:xfrm>
          <a:off x="457305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10/8/2023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(lbs)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 vs. 2020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$89.7M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$47.0M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11.3M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-23.1%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$37.2M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-16.8%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10/8/2023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521496"/>
              </p:ext>
            </p:extLst>
          </p:nvPr>
        </p:nvGraphicFramePr>
        <p:xfrm>
          <a:off x="2771800" y="1025207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013078"/>
            <a:ext cx="3322712" cy="3607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6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5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35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2225">
              <a:buFont typeface="Wingdings" panose="05000000000000000000" pitchFamily="2" charset="2"/>
              <a:buNone/>
            </a:pPr>
            <a:r>
              <a:rPr lang="en-US" sz="2100" dirty="0"/>
              <a:t>Dollars L-52 </a:t>
            </a:r>
            <a:br>
              <a:rPr lang="en-US" sz="2100" dirty="0"/>
            </a:br>
            <a:r>
              <a:rPr lang="en-US" sz="2100" dirty="0"/>
              <a:t>w.e. 10/8/2023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b="1" dirty="0">
                <a:solidFill>
                  <a:schemeClr val="accent2"/>
                </a:solidFill>
              </a:rPr>
              <a:t>$663.1M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-3.3% vs. YA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Average price/unit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$2.67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100" dirty="0"/>
              <a:t>+2.8% vs. YA</a:t>
            </a:r>
          </a:p>
        </p:txBody>
      </p:sp>
    </p:spTree>
    <p:extLst>
      <p:ext uri="{BB962C8B-B14F-4D97-AF65-F5344CB8AC3E}">
        <p14:creationId xmlns:p14="http://schemas.microsoft.com/office/powerpoint/2010/main" val="208688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10/8/2023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161.5M</a:t>
            </a:r>
          </a:p>
          <a:p>
            <a:pPr>
              <a:buNone/>
            </a:pPr>
            <a:r>
              <a:rPr lang="en-US" dirty="0"/>
              <a:t>-5.9% vs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$4.11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+2.7%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9096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10/8/2023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137637"/>
              </p:ext>
            </p:extLst>
          </p:nvPr>
        </p:nvGraphicFramePr>
        <p:xfrm>
          <a:off x="2699792" y="1041047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58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277152"/>
            <a:ext cx="7886700" cy="71373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66" y="1075658"/>
            <a:ext cx="8761734" cy="354446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report covers the </a:t>
            </a:r>
            <a:r>
              <a:rPr lang="en-US" sz="1800" b="1" dirty="0"/>
              <a:t>four weeks ending 8 October, 2023 </a:t>
            </a:r>
            <a:r>
              <a:rPr lang="en-US" sz="1800" dirty="0"/>
              <a:t>with week endings:</a:t>
            </a:r>
            <a:endParaRPr lang="en-US" sz="1800" b="1" dirty="0"/>
          </a:p>
          <a:p>
            <a:pPr lvl="1"/>
            <a:r>
              <a:rPr lang="en-US" dirty="0"/>
              <a:t>September 17, 2023</a:t>
            </a:r>
          </a:p>
          <a:p>
            <a:pPr lvl="1"/>
            <a:r>
              <a:rPr lang="en-US" dirty="0"/>
              <a:t>September 24, 2023</a:t>
            </a:r>
          </a:p>
          <a:p>
            <a:pPr lvl="1"/>
            <a:r>
              <a:rPr lang="en-US" dirty="0"/>
              <a:t>October 1, 2023</a:t>
            </a:r>
          </a:p>
          <a:p>
            <a:pPr lvl="1"/>
            <a:r>
              <a:rPr lang="en-US" dirty="0"/>
              <a:t>October 8, 2023</a:t>
            </a:r>
          </a:p>
          <a:p>
            <a:r>
              <a:rPr lang="en-US" sz="1800" dirty="0"/>
              <a:t>Dollar references are the retail value, volume is reflected in pounds and units (packages)</a:t>
            </a:r>
          </a:p>
          <a:p>
            <a:r>
              <a:rPr lang="en-US" sz="1800" dirty="0"/>
              <a:t>Data is based on the Circana total multi-outlet (MULO) universe, which includes supermarkets, supercenters, club, commissaries, etc. </a:t>
            </a:r>
          </a:p>
          <a:p>
            <a:pPr lvl="1"/>
            <a:r>
              <a:rPr lang="en-US" sz="1400" dirty="0"/>
              <a:t>It excludes specialty stores  (Whole Foods, Sprouts, etc.), ALDI and Costco</a:t>
            </a:r>
          </a:p>
          <a:p>
            <a:r>
              <a:rPr lang="en-US" sz="1800" dirty="0"/>
              <a:t>Package size, organic, fixed/random weight and value-added have been updated to reflect the total market rather than being SKU-based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8149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773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L-52 </a:t>
            </a:r>
            <a:br>
              <a:rPr lang="en-US" dirty="0"/>
            </a:br>
            <a:r>
              <a:rPr lang="en-US" dirty="0"/>
              <a:t>w.e. 10/8/2023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$428.6M</a:t>
            </a:r>
          </a:p>
          <a:p>
            <a:pPr>
              <a:buNone/>
            </a:pPr>
            <a:r>
              <a:rPr lang="en-US" dirty="0"/>
              <a:t>+5.8%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$3.22</a:t>
            </a:r>
          </a:p>
          <a:p>
            <a:pPr>
              <a:buNone/>
            </a:pPr>
            <a:r>
              <a:rPr lang="en-US" dirty="0"/>
              <a:t>+3.6%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0417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10/8/2023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684065"/>
              </p:ext>
            </p:extLst>
          </p:nvPr>
        </p:nvGraphicFramePr>
        <p:xfrm>
          <a:off x="2699792" y="1059582"/>
          <a:ext cx="5976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3848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Crimini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9283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L-52</a:t>
            </a:r>
            <a:br>
              <a:rPr lang="en-US" dirty="0"/>
            </a:br>
            <a:r>
              <a:rPr lang="en-US" dirty="0"/>
              <a:t>w.e. 10/8/2023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87.6M</a:t>
            </a:r>
          </a:p>
          <a:p>
            <a:pPr>
              <a:buNone/>
            </a:pPr>
            <a:r>
              <a:rPr lang="en-US" dirty="0"/>
              <a:t>+1.9%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$4.89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+3.8%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2692" y="467460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699792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4294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2021 plus 4 weeks ending 10/8/2023</a:t>
            </a:r>
          </a:p>
        </p:txBody>
      </p:sp>
      <p:graphicFrame>
        <p:nvGraphicFramePr>
          <p:cNvPr id="11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488346"/>
              </p:ext>
            </p:extLst>
          </p:nvPr>
        </p:nvGraphicFramePr>
        <p:xfrm>
          <a:off x="2771800" y="1076359"/>
          <a:ext cx="5976000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93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7813" y="2894522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47170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E7CF-226F-30A6-87DA-8B9FBCEF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1" t="665" b="58371"/>
          <a:stretch/>
        </p:blipFill>
        <p:spPr>
          <a:xfrm>
            <a:off x="6228195" y="-25756"/>
            <a:ext cx="2915805" cy="4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4"/>
            <a:ext cx="7796346" cy="966301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sales, with 8-ounce packages outperforming 16-ounces in the latest four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469727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514988" y="4629785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02830"/>
              </p:ext>
            </p:extLst>
          </p:nvPr>
        </p:nvGraphicFramePr>
        <p:xfrm>
          <a:off x="413345" y="1707654"/>
          <a:ext cx="7956883" cy="129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10441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41592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563809">
                <a:tc>
                  <a:txBody>
                    <a:bodyPr/>
                    <a:lstStyle/>
                    <a:p>
                      <a:r>
                        <a:rPr lang="en-US" sz="1400" dirty="0"/>
                        <a:t>Package size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(per UPC)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Dollars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Pounds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lbs vs. 2YA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3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8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$47.5M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-5.6%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-5.7%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4.3M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-9.8%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-20.1%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008579055"/>
                  </a:ext>
                </a:extLst>
              </a:tr>
              <a:tr h="394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u="none" strike="noStrike" dirty="0">
                          <a:effectLst/>
                        </a:rPr>
                        <a:t>16 OZ</a:t>
                      </a:r>
                      <a:endParaRPr lang="en-US" sz="1500" b="0" i="0" u="none" strike="noStrike" dirty="0">
                        <a:effectLst/>
                        <a:latin typeface="+mn-lt"/>
                      </a:endParaRP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$16.4M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-8.4%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-11.7%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effectLst/>
                          <a:latin typeface="+mn-lt"/>
                        </a:rPr>
                        <a:t>9.7M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-10.7%</a:t>
                      </a:r>
                    </a:p>
                  </a:txBody>
                  <a:tcPr marT="7620" marB="0" anchor="ctr"/>
                </a:tc>
                <a:extLst>
                  <a:ext uri="{0D108BD9-81ED-4DB2-BD59-A6C34878D82A}">
                    <a16:rowId xmlns:a16="http://schemas.microsoft.com/office/drawing/2014/main" val="280860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8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2089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05192"/>
              </p:ext>
            </p:extLst>
          </p:nvPr>
        </p:nvGraphicFramePr>
        <p:xfrm>
          <a:off x="46754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-4.7%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-6.7%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95.6%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4.4%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-3.8%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-0.2%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lbs sales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96.1%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Times New Roman"/>
                        </a:rPr>
                        <a:t>3.9%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10/8/2023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0" y="134389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95536" y="4654956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6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Organic mushrooms increased in dollar, unit and volume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128" y="4685266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50683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$77.7M</a:t>
            </a:r>
          </a:p>
        </p:txBody>
      </p:sp>
      <p:sp>
        <p:nvSpPr>
          <p:cNvPr id="28" name="Oval 27"/>
          <p:cNvSpPr/>
          <p:nvPr/>
        </p:nvSpPr>
        <p:spPr>
          <a:xfrm>
            <a:off x="3584128" y="1629613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29" name="Oval 28"/>
          <p:cNvSpPr/>
          <p:nvPr/>
        </p:nvSpPr>
        <p:spPr>
          <a:xfrm>
            <a:off x="49557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-4.6%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$12.0M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-2.0%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+0.2%</a:t>
            </a:r>
          </a:p>
        </p:txBody>
      </p:sp>
      <p:sp>
        <p:nvSpPr>
          <p:cNvPr id="33" name="Oval 32"/>
          <p:cNvSpPr/>
          <p:nvPr/>
        </p:nvSpPr>
        <p:spPr>
          <a:xfrm>
            <a:off x="6403528" y="1618501"/>
            <a:ext cx="12192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-4.5%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+3.2%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95536" y="4653100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10/8/2023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82523" y="33554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7302" y="1957483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71" y="3850465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10.6% </a:t>
            </a:r>
          </a:p>
          <a:p>
            <a:pPr algn="ctr"/>
            <a:r>
              <a:rPr lang="en-US" sz="1400" b="1" dirty="0"/>
              <a:t>of pound sales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974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568952" cy="49356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5828" y="46565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$44.2M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-2.3%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-0.4%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$45.5M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-7.2%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-7.4%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+1.0%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408452" y="4627146"/>
            <a:ext cx="5073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ending 10/8/2023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73321" y="3888482"/>
            <a:ext cx="125386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47.0% </a:t>
            </a:r>
          </a:p>
          <a:p>
            <a:pPr algn="ctr"/>
            <a:r>
              <a:rPr lang="en-US" sz="1400" b="1" dirty="0"/>
              <a:t>of lbs sales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441923" y="183457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564093" y="324937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Cut/Sliced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10/8/2023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21774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764611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trended below year-ago levels in the shorter- and longer-term views but are starting to level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66857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6099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w.e. 10/8/2023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801968"/>
              </p:ext>
            </p:extLst>
          </p:nvPr>
        </p:nvGraphicFramePr>
        <p:xfrm>
          <a:off x="370745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305305"/>
              </p:ext>
            </p:extLst>
          </p:nvPr>
        </p:nvGraphicFramePr>
        <p:xfrm>
          <a:off x="4626966" y="1419622"/>
          <a:ext cx="42480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28092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shorter- and longer-term unit trends reflect the market pressure, being behind prior year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4679611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10/8/2023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803345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377251"/>
              </p:ext>
            </p:extLst>
          </p:nvPr>
        </p:nvGraphicFramePr>
        <p:xfrm>
          <a:off x="4788024" y="1419621"/>
          <a:ext cx="4320008" cy="320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632848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YTD and the quad-week view, pounds continued to trend behind last year’s and prior years’ levels but the gaps are narrowing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0385" y="467917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6490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10/8/2023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303860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003920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0" y="53234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total produce and vegetables remains below average </a:t>
            </a:r>
            <a:b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 has held stable in the past few months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75755"/>
              </p:ext>
            </p:extLst>
          </p:nvPr>
        </p:nvGraphicFramePr>
        <p:xfrm>
          <a:off x="418076" y="1635646"/>
          <a:ext cx="4212000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70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90595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11335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10/8/2023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w.e. 10/8/2023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471648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4 weeks and 52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ending 10/8/2023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323681"/>
              </p:ext>
            </p:extLst>
          </p:nvPr>
        </p:nvGraphicFramePr>
        <p:xfrm>
          <a:off x="4644008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L-52</a:t>
                      </a:r>
                      <a:r>
                        <a:rPr lang="en-US" sz="1600" baseline="0" dirty="0"/>
                        <a:t> w.e.</a:t>
                      </a:r>
                      <a:r>
                        <a:rPr lang="en-US" sz="1600" dirty="0"/>
                        <a:t> 10/8/2023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52 w.e. 10/8/2023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21712"/>
            <a:ext cx="828092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per unit basis, mushroom prices were virtually unchanged from year-ago levels, with inflation below that of total produce and vegetables.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51067" y="4675184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10/8/2023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27815"/>
              </p:ext>
            </p:extLst>
          </p:nvPr>
        </p:nvGraphicFramePr>
        <p:xfrm>
          <a:off x="539552" y="1491630"/>
          <a:ext cx="8136904" cy="270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91452">
                <a:tc>
                  <a:txBody>
                    <a:bodyPr/>
                    <a:lstStyle/>
                    <a:p>
                      <a:r>
                        <a:rPr lang="en-US" sz="1600" dirty="0"/>
                        <a:t>4 w.e. 10/8/2023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289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10/8/2023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$2.65 | +1.5%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$2.36 | -0.6%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$2.93 | -0.8%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871663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below average, with total vegetables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1.7% in the four-week period versus -0.3% for fresh mushrooms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3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04340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4 w.e. 10/8/2023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3YA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w.e. 10/8/2023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$1.85 | +1.5%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$1.90 | +0.3%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$4.67 | -1.1%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942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YTD weeks ending 10/8/2023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rate of inflation on a per pound basis peaked in the middle of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7777" y="4674642"/>
            <a:ext cx="2057400" cy="273844"/>
          </a:xfrm>
        </p:spPr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36873"/>
              </p:ext>
            </p:extLst>
          </p:nvPr>
        </p:nvGraphicFramePr>
        <p:xfrm>
          <a:off x="395536" y="987574"/>
          <a:ext cx="8424936" cy="36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Circana, Integrated Fresh, MULO, 2019-w.e. 10/8/2023</a:t>
            </a:r>
          </a:p>
        </p:txBody>
      </p:sp>
    </p:spTree>
    <p:extLst>
      <p:ext uri="{BB962C8B-B14F-4D97-AF65-F5344CB8AC3E}">
        <p14:creationId xmlns:p14="http://schemas.microsoft.com/office/powerpoint/2010/main" val="46037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62386</TotalTime>
  <Words>2505</Words>
  <Application>Microsoft Office PowerPoint</Application>
  <PresentationFormat>On-screen Show (16:9)</PresentationFormat>
  <Paragraphs>633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Gadugi</vt:lpstr>
      <vt:lpstr>Wingdings</vt:lpstr>
      <vt:lpstr>Office Theme</vt:lpstr>
      <vt:lpstr>Aangepast ontwerp</vt:lpstr>
      <vt:lpstr>PowerPoint Presentation</vt:lpstr>
      <vt:lpstr>Methodology</vt:lpstr>
      <vt:lpstr>Four-year dollar sales trend Sales trended below year-ago levels in the shorter- and longer-term views but are starting to level off</vt:lpstr>
      <vt:lpstr>Four-year unit sales trend The shorter- and longer-term unit trends reflect the market pressure, being behind prior year levels</vt:lpstr>
      <vt:lpstr>Four-year volume (pound) sales trend In the YTD and the quad-week view, pounds continued to trend behind last year’s and prior years’ levels but the gaps are narrowing</vt:lpstr>
      <vt:lpstr>Mushroom contribution to the department and category The mushroom share of total produce and vegetables remains below average  but has held stable in the past few months</vt:lpstr>
      <vt:lpstr>Mushrooms price per unit On a per unit basis, mushroom prices were virtually unchanged from year-ago levels, with inflation below that of total produce and vegetables. </vt:lpstr>
      <vt:lpstr>Mushroom price per volume (pound) On a pound basis, mushroom inflation was below average, with total vegetables increasing 1.7% in the four-week period versus -0.3% for fresh mushrooms</vt:lpstr>
      <vt:lpstr>Price per volume by quarter/month The rate of inflation on a per pound basis peaked in the middle of 2022</vt:lpstr>
      <vt:lpstr>Price per volume and unit by type</vt:lpstr>
      <vt:lpstr>Mushroom dollar, unit, volume sales Year-over-year patterns are starting to look similar with inflation having turned into more stable/deflationary prices</vt:lpstr>
      <vt:lpstr>Vegetables and mushroom dollar sales vs. YA The gap between mushrooms and vegetables remained wide</vt:lpstr>
      <vt:lpstr>Vegetables and mushroom pound sales vs. YA  While both vegetable and mushroom pounds trended below year-ago levels, the volume pressure  on mushroom sales is greater</vt:lpstr>
      <vt:lpstr>Share of dollars sold on merchandising Promotions are gearing up fast in mushrooms and most areas of the store. In some cases, promotions are now exceeding 2019 levels. </vt:lpstr>
      <vt:lpstr>Base and incremental sales Incremental sales remain a very small part of the business</vt:lpstr>
      <vt:lpstr>Over indexing versus under indexing regions The Mid-South and Southeast remain interesting areas for growth, as is the West, which has above-average sales and a strong growth performance</vt:lpstr>
      <vt:lpstr>Performance summary whites, browns and specialty Specialty mushrooms are outperforming white and brown mushrooms  in dollars and volume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Other insights</vt:lpstr>
      <vt:lpstr>Package size analysis 8 and 16 ounces drive the bulk of sales, with 8-ounce packages outperforming 16-ounces in the latest four weeks</vt:lpstr>
      <vt:lpstr>Packaged (fixed weight) versus random weight While both down, fixed weight did better than random weight</vt:lpstr>
      <vt:lpstr>Organic versus conventional mushrooms sales Organic mushrooms increased in dollar, unit and volume sales</vt:lpstr>
      <vt:lpstr>Cut/prepared versus whole mushrooms No preparation (whole) had the better performance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Craig M</cp:lastModifiedBy>
  <cp:revision>789</cp:revision>
  <dcterms:created xsi:type="dcterms:W3CDTF">2018-03-13T20:52:20Z</dcterms:created>
  <dcterms:modified xsi:type="dcterms:W3CDTF">2023-10-25T17:29:10Z</dcterms:modified>
</cp:coreProperties>
</file>