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4"/>
  </p:notesMasterIdLst>
  <p:sldIdLst>
    <p:sldId id="301" r:id="rId3"/>
    <p:sldId id="302" r:id="rId4"/>
    <p:sldId id="304" r:id="rId5"/>
    <p:sldId id="305" r:id="rId6"/>
    <p:sldId id="306" r:id="rId7"/>
    <p:sldId id="307" r:id="rId8"/>
    <p:sldId id="308" r:id="rId9"/>
    <p:sldId id="300" r:id="rId10"/>
    <p:sldId id="298" r:id="rId11"/>
    <p:sldId id="297" r:id="rId12"/>
    <p:sldId id="303" r:id="rId13"/>
    <p:sldId id="309" r:id="rId14"/>
    <p:sldId id="310" r:id="rId15"/>
    <p:sldId id="312" r:id="rId16"/>
    <p:sldId id="2138105694" r:id="rId17"/>
    <p:sldId id="2138105695" r:id="rId18"/>
    <p:sldId id="2138105696" r:id="rId19"/>
    <p:sldId id="2138105697" r:id="rId20"/>
    <p:sldId id="2138105698" r:id="rId21"/>
    <p:sldId id="2138105699" r:id="rId22"/>
    <p:sldId id="2138105700" r:id="rId23"/>
    <p:sldId id="2138106481" r:id="rId24"/>
    <p:sldId id="2138106482" r:id="rId25"/>
    <p:sldId id="2138106483" r:id="rId26"/>
    <p:sldId id="2138106484" r:id="rId27"/>
    <p:sldId id="2138106485" r:id="rId28"/>
    <p:sldId id="2138106486" r:id="rId29"/>
    <p:sldId id="2138106487" r:id="rId30"/>
    <p:sldId id="2138106488" r:id="rId31"/>
    <p:sldId id="2138106489" r:id="rId32"/>
    <p:sldId id="2138106490" r:id="rId33"/>
    <p:sldId id="2138106491" r:id="rId34"/>
    <p:sldId id="2138106492" r:id="rId35"/>
    <p:sldId id="2138106493" r:id="rId36"/>
    <p:sldId id="2138106494" r:id="rId37"/>
    <p:sldId id="2138106495" r:id="rId38"/>
    <p:sldId id="2138106496" r:id="rId39"/>
    <p:sldId id="2138106497" r:id="rId40"/>
    <p:sldId id="2138106498" r:id="rId41"/>
    <p:sldId id="2138106499" r:id="rId42"/>
    <p:sldId id="213810650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8" autoAdjust="0"/>
    <p:restoredTop sz="85268" autoAdjust="0"/>
  </p:normalViewPr>
  <p:slideViewPr>
    <p:cSldViewPr snapToGrid="0">
      <p:cViewPr varScale="1">
        <p:scale>
          <a:sx n="95" d="100"/>
          <a:sy n="95" d="100"/>
        </p:scale>
        <p:origin x="105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D7685D-A117-48A3-94A4-1AC7A9E3A9BC}" type="datetimeFigureOut">
              <a:rPr lang="en-US" smtClean="0"/>
              <a:t>9/25/2023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6B7FB7-F81C-49B7-9F11-1F214739B23D}" type="slidenum">
              <a:rPr lang="en-US" smtClean="0"/>
              <a:t>‹#›</a:t>
            </a:fld>
            <a:endParaRPr lang="en-US"/>
          </a:p>
        </p:txBody>
      </p:sp>
    </p:spTree>
    <p:extLst>
      <p:ext uri="{BB962C8B-B14F-4D97-AF65-F5344CB8AC3E}">
        <p14:creationId xmlns:p14="http://schemas.microsoft.com/office/powerpoint/2010/main" val="1545576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When shoppers buy mushrooms, they spend an average of $93 on the trip. This means fresh mushrooms tend to be bought during the stock up trip, with meals in mind. Mushrooms’ versatility makes it an ideal candidate for all meal occasions and cuisines. When shoppers purchase </a:t>
            </a:r>
            <a:r>
              <a:rPr lang="en-US" dirty="0" err="1">
                <a:solidFill>
                  <a:schemeClr val="tx1"/>
                </a:solidFill>
              </a:rPr>
              <a:t>crimini</a:t>
            </a:r>
            <a:r>
              <a:rPr lang="en-US" dirty="0">
                <a:solidFill>
                  <a:schemeClr val="tx1"/>
                </a:solidFill>
              </a:rPr>
              <a:t> mushrooms, often referred to as baby </a:t>
            </a:r>
            <a:r>
              <a:rPr lang="en-US" dirty="0" err="1">
                <a:solidFill>
                  <a:schemeClr val="tx1"/>
                </a:solidFill>
              </a:rPr>
              <a:t>bellas</a:t>
            </a:r>
            <a:r>
              <a:rPr lang="en-US" dirty="0">
                <a:solidFill>
                  <a:schemeClr val="tx1"/>
                </a:solidFill>
              </a:rPr>
              <a:t>, the average trip basket is even higher, at an average of $105.98. </a:t>
            </a:r>
            <a:r>
              <a:rPr lang="en-US" dirty="0" err="1">
                <a:solidFill>
                  <a:schemeClr val="tx1"/>
                </a:solidFill>
              </a:rPr>
              <a:t>Crimini</a:t>
            </a:r>
            <a:r>
              <a:rPr lang="en-US" dirty="0">
                <a:solidFill>
                  <a:schemeClr val="tx1"/>
                </a:solidFill>
              </a:rPr>
              <a:t> mushroom shoppers, along with people who purchase specialty mushrooms, such as shiitake and oyster mushrooms, are higher on the foodie scale. This means recipes involving these types of mushrooms can be a bit more adventurous. </a:t>
            </a:r>
            <a:r>
              <a:rPr lang="en-US" dirty="0"/>
              <a:t>For more insights and merchandising inspiration, visit www.mushroomcouncil.org!</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7F6B7FB7-F81C-49B7-9F11-1F214739B23D}" type="slidenum">
              <a:rPr lang="en-US" smtClean="0"/>
              <a:t>1</a:t>
            </a:fld>
            <a:endParaRPr lang="en-US"/>
          </a:p>
        </p:txBody>
      </p:sp>
    </p:spTree>
    <p:extLst>
      <p:ext uri="{BB962C8B-B14F-4D97-AF65-F5344CB8AC3E}">
        <p14:creationId xmlns:p14="http://schemas.microsoft.com/office/powerpoint/2010/main" val="4255094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With fewer retailers carrying bulk mushrooms, their share of dollars hovers around 5%. Retailers often leverage bulk to merchandise specialty mushrooms as evidenced by an above-average 7.2% of specialty mushrooms being generated by bulk. Bulk displays…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Can be of interest to drive trial as consumers can buy a limited amount to see if they are up for more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Can be useful for smaller households that may not need a full 8 or 16 ounces and want to prevent food waste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Bulk can also be an answer to inflationary pressure on the food budget to still purchase some mushrooms but adapt the purchase size</a:t>
            </a:r>
          </a:p>
          <a:p>
            <a:endParaRPr lang="en-US" dirty="0"/>
          </a:p>
          <a:p>
            <a:r>
              <a:rPr lang="en-US" dirty="0"/>
              <a:t>For more insights and merchandising inspiration, visit www.mushroomcouncil.org!</a:t>
            </a:r>
          </a:p>
        </p:txBody>
      </p:sp>
      <p:sp>
        <p:nvSpPr>
          <p:cNvPr id="4" name="Slide Number Placeholder 3"/>
          <p:cNvSpPr>
            <a:spLocks noGrp="1"/>
          </p:cNvSpPr>
          <p:nvPr>
            <p:ph type="sldNum" sz="quarter" idx="5"/>
          </p:nvPr>
        </p:nvSpPr>
        <p:spPr/>
        <p:txBody>
          <a:bodyPr/>
          <a:lstStyle/>
          <a:p>
            <a:fld id="{7F6B7FB7-F81C-49B7-9F11-1F214739B23D}" type="slidenum">
              <a:rPr lang="en-US" smtClean="0"/>
              <a:t>10</a:t>
            </a:fld>
            <a:endParaRPr lang="en-US"/>
          </a:p>
        </p:txBody>
      </p:sp>
    </p:spTree>
    <p:extLst>
      <p:ext uri="{BB962C8B-B14F-4D97-AF65-F5344CB8AC3E}">
        <p14:creationId xmlns:p14="http://schemas.microsoft.com/office/powerpoint/2010/main" val="790885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mushrooms home being the produce department, it comes as no surprise that many other fruits and vegetables land in the same shopping basket as fresh mushrooms. These include cooking vegetables such as onions, snacking and salad vegetables such as tomatoes and cucumbers and various fruit. But also in the top 10 items are specialty cheeses and with the great popularity of charcuterie boards, cross-merchandising mushrooms and deli cheeses is the solution for the foodies’ heart, as shown beautifully here at Central Market in Texas. For more insights and merchandising inspiration, visit www.mushroomcouncil.org!</a:t>
            </a:r>
          </a:p>
        </p:txBody>
      </p:sp>
      <p:sp>
        <p:nvSpPr>
          <p:cNvPr id="4" name="Slide Number Placeholder 3"/>
          <p:cNvSpPr>
            <a:spLocks noGrp="1"/>
          </p:cNvSpPr>
          <p:nvPr>
            <p:ph type="sldNum" sz="quarter" idx="5"/>
          </p:nvPr>
        </p:nvSpPr>
        <p:spPr/>
        <p:txBody>
          <a:bodyPr/>
          <a:lstStyle/>
          <a:p>
            <a:fld id="{7F6B7FB7-F81C-49B7-9F11-1F214739B23D}" type="slidenum">
              <a:rPr lang="en-US" smtClean="0"/>
              <a:t>11</a:t>
            </a:fld>
            <a:endParaRPr lang="en-US"/>
          </a:p>
        </p:txBody>
      </p:sp>
    </p:spTree>
    <p:extLst>
      <p:ext uri="{BB962C8B-B14F-4D97-AF65-F5344CB8AC3E}">
        <p14:creationId xmlns:p14="http://schemas.microsoft.com/office/powerpoint/2010/main" val="2326721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shoppers carefully navigate the balancing act between budget, time and health, ready-to-cook stuffed #mushrooms are a winner. In the 52 weeks ending mid-April, stuffed mushrooms sold in the #meat department generated $6.6 million, up 82.9% versus their year ago levels. While this is a fraction of the sales sold in fresh mushrooms out the produce department, the high growth rate signals that shoppers are increasingly enjoying stuffed mushrooms as a true plant-based meat alternative or blended meat/produce item whether as the center-of-plate protein or a little appetizer.  These mushrooms stuffed with Italian sausage as seen at Cubs in Minneapolis are clearly moving fast! For more insights and merchandising inspiration, visit www.mushroomcouncil.org!</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B7FB7-F81C-49B7-9F11-1F214739B2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372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Deli-prepared foods were a growth engine prior to the pandemic and after a brief slump in sales have picked up where they left off. Very few areas of the store have accomplished true unit or volume growth over the past year but prepared foods are one of them. Retailers are investing in grab-and-go items in particular in addition to the more traditional offerings of rotisserie and fried chicken, pizza and sandwiches. Stuffed mushrooms are increasingly making it into the deli department and with great success. Sales, while small, are growing rapidly. Retailers are taking advantage of new packaging technology that is oven, air fryer or microwave ready, for easy preparation and cleanup, as seen with this wonderful @Nugget Market offering. For more insights and merchandising inspiration, visit www.mushroomcouncil.org!</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B7FB7-F81C-49B7-9F11-1F214739B2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353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making a grocery list and sticking to it is among the top money-saving measures in these times of high #inflation, there is still ample room for impulse purchases. Produce’s visual beauty can create eye-catching displays that prompt unplanned purchases among 46% of Americans. This beautiful and elaborate mushroom display at @Central Market in Austin certainly caught our eye. The investment in education along with the wide variety of exotic mushrooms is sure to drive some incremental purchases. For more insights and merchandising inspiration, visit www.mushroomcouncil.org!</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B7FB7-F81C-49B7-9F11-1F214739B2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257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Bahnschrift SemiCondensed" panose="020B0502040204020203" pitchFamily="34" charset="0"/>
              </a:rPr>
              <a:t>Routine meals are out and shoppers browse YouTube, Instagram, Pinterest and more to figure out what’s for dinner. Other times, they walk around the store, looking for meal inspiration. Mushroom’s versatility can help spark that meal idea, selling not just mushrooms but an entire meal’s worth. Inspiration can be as simple as meal icons as done here by @Lidl in the Netherlands, showing icons of pizza, steak, pasta and casseroles. After all, when mushrooms are in the basket, the total trip spend averages nearly $94. Consider secondary locations with frequent co-purchases that include salad fixings, all ingredients for spaghetti as well as omelet fixings such as eggs, shredded cheese and bacon. </a:t>
            </a:r>
            <a:r>
              <a:rPr lang="en-US" dirty="0"/>
              <a:t>For more insights and merchandising inspiration, visit www.mushroomcouncil.org!</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Bahnschrift SemiCondensed"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B7FB7-F81C-49B7-9F11-1F214739B2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574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The cross-purchase index shows what types of other items a mushroom household may be purchasing at a greater rate than the general population. Fresh mushroom consumers love fresh </a:t>
            </a:r>
            <a:r>
              <a:rPr kumimoji="0" lang="en-US" sz="1200" b="0" i="0" u="none" strike="noStrike" kern="1200" cap="none" spc="0" normalizeH="0" baseline="0" noProof="0" dirty="0" err="1">
                <a:ln>
                  <a:noFill/>
                </a:ln>
                <a:solidFill>
                  <a:prstClr val="black"/>
                </a:solidFill>
                <a:effectLst/>
                <a:uLnTx/>
                <a:uFillTx/>
                <a:latin typeface="Bahnschrift SemiCondensed" panose="020B0502040204020203" pitchFamily="34" charset="0"/>
                <a:ea typeface="+mn-ea"/>
                <a:cs typeface="+mn-cs"/>
              </a:rPr>
              <a:t>fresh</a:t>
            </a:r>
            <a:r>
              <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 asparagus as well. While 18.8% of the total population bought fresh herbs in the past year, 31.8% of fresh mushroom consumers did, resulting in a 170 cross-purchase index. Creating a mushroom with asparagus mix, as done here by @Publix supermarkets, is just the way to catch these shoppers’ eyes! </a:t>
            </a:r>
            <a:r>
              <a:rPr lang="en-US" dirty="0"/>
              <a:t>For more insights and merchandising inspiration, visit www.mushroomcouncil.org! For more insights and merchandising inspiration, visit www.mushroomcouncil.org!</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Bahnschrift SemiCondensed"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B7FB7-F81C-49B7-9F11-1F214739B2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418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Bahnschrift SemiCondensed" panose="020B0502040204020203" pitchFamily="34" charset="0"/>
              </a:rPr>
              <a:t>Grilling remains popular but is no longer just for meat and poultry. Produce departments have taken a cue from restaurant chefs experimenting with nontraditional foods on the grill, from lemons to lettuce and pound cake to doughnuts. We found this innovative kebab kit at </a:t>
            </a:r>
            <a:r>
              <a:rPr lang="en-US" sz="1200" dirty="0" err="1">
                <a:solidFill>
                  <a:prstClr val="black"/>
                </a:solidFill>
                <a:latin typeface="Bahnschrift SemiCondensed" panose="020B0502040204020203" pitchFamily="34" charset="0"/>
              </a:rPr>
              <a:t>Marriano’s</a:t>
            </a:r>
            <a:r>
              <a:rPr lang="en-US" sz="1200" dirty="0">
                <a:solidFill>
                  <a:prstClr val="black"/>
                </a:solidFill>
                <a:latin typeface="Bahnschrift SemiCondensed" panose="020B0502040204020203" pitchFamily="34" charset="0"/>
              </a:rPr>
              <a:t> in Chicago. With pre-cut and washed mushrooms, peppers and onions, shoppers have maximum flexibility to create their favorite kebab configurations, with or without pre-cubed meat and poultry sourced from the meat department. Adding fruits and veggies to the grilling lineup is encouraged by many grocery retailers and manufacturers. </a:t>
            </a:r>
            <a:r>
              <a:rPr lang="en-US" b="0" i="0" dirty="0">
                <a:solidFill>
                  <a:srgbClr val="222222"/>
                </a:solidFill>
                <a:effectLst/>
                <a:latin typeface="Lora" pitchFamily="2" charset="0"/>
              </a:rPr>
              <a:t>Pittsburgh-based Giant Eagle shares recipes on its website for making fruits and desserts on the grill, such as a grilled banana split. On Brandt Beef’s recipe pages, Chef Rodgers provides a recipe for grilled romaine lettuce. </a:t>
            </a:r>
            <a:r>
              <a:rPr lang="en-US" sz="1200" b="0" i="0" dirty="0">
                <a:solidFill>
                  <a:prstClr val="black"/>
                </a:solidFill>
                <a:effectLst/>
                <a:latin typeface="Bahnschrift SemiCondensed" panose="020B0502040204020203" pitchFamily="34" charset="0"/>
              </a:rPr>
              <a:t>Rochester-based Wegmans also encourages shoppers to put veggies on the grill with in-store recipes and merchandising. </a:t>
            </a:r>
            <a:r>
              <a:rPr lang="en-US" dirty="0"/>
              <a:t>For more insights and merchandising inspiration, visit www.mushroomcouncil.org! </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Bahnschrift SemiCondensed" panose="020B0502040204020203"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7F6B7FB7-F81C-49B7-9F11-1F214739B23D}" type="slidenum">
              <a:rPr lang="en-US" smtClean="0"/>
              <a:t>17</a:t>
            </a:fld>
            <a:endParaRPr lang="en-US"/>
          </a:p>
        </p:txBody>
      </p:sp>
    </p:spTree>
    <p:extLst>
      <p:ext uri="{BB962C8B-B14F-4D97-AF65-F5344CB8AC3E}">
        <p14:creationId xmlns:p14="http://schemas.microsoft.com/office/powerpoint/2010/main" val="830372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The cross-purchase index shows what types of other items a mushroom household may be purchasing at a greater rate than the general population. Fresh mushroom consumers love onions and fresh herbs as well. For instance, while 35.8% of the total population bought fresh herbs in the past year, 45.7% of fresh mushroom consumers did, resulting in a 126 cross-purchase index. And onions are the single most common produce item that is purchased in the same shopping trip as fresh mushrooms. Creating a mushroom with onions and fresh herb mix, as done here by @Marriano’s is just the way to catch these shoppers’ eyes! </a:t>
            </a:r>
            <a:r>
              <a:rPr lang="en-US" dirty="0"/>
              <a:t>For more insights and merchandising inspiration, visit www.mushroomcouncil.org! </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Bahnschrift SemiCondensed" panose="020B0502040204020203" pitchFamily="34" charset="0"/>
            </a:endParaRPr>
          </a:p>
        </p:txBody>
      </p:sp>
      <p:sp>
        <p:nvSpPr>
          <p:cNvPr id="4" name="Slide Number Placeholder 3"/>
          <p:cNvSpPr>
            <a:spLocks noGrp="1"/>
          </p:cNvSpPr>
          <p:nvPr>
            <p:ph type="sldNum" sz="quarter" idx="5"/>
          </p:nvPr>
        </p:nvSpPr>
        <p:spPr/>
        <p:txBody>
          <a:bodyPr/>
          <a:lstStyle/>
          <a:p>
            <a:fld id="{7F6B7FB7-F81C-49B7-9F11-1F214739B23D}" type="slidenum">
              <a:rPr lang="en-US" smtClean="0"/>
              <a:t>18</a:t>
            </a:fld>
            <a:endParaRPr lang="en-US"/>
          </a:p>
        </p:txBody>
      </p:sp>
    </p:spTree>
    <p:extLst>
      <p:ext uri="{BB962C8B-B14F-4D97-AF65-F5344CB8AC3E}">
        <p14:creationId xmlns:p14="http://schemas.microsoft.com/office/powerpoint/2010/main" val="2807418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Oven or air fryer-ready stuffed mushrooms are a fast-growing offering in the produce, deli and meat departments. Stuffed mushrooms are incredibly versatile and can be made into a center-of-plate protein alternative for vegans, vegetarians or those looking for some protein variety. But combined with ground meat or sausage, stuffed mushrooms can also combine the best of both worlds, such as seen here at Bel Air, a Raley’s banner, in the Sacramento, California area.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The cross-purchase index shows what types of other items a mushroom household may be purchasing at a greater rate than the general population. Fresh mushroom consumers are more likely to purchase ground sausage: while 13.3% of the total population bought random weight Italian sausage in the past year, 16.2% of fresh mushroom consumers did, resulting in a 122 cross-purchase index. </a:t>
            </a:r>
            <a:r>
              <a:rPr lang="en-US" dirty="0"/>
              <a:t>For more insights and merchandising inspiration, visit www.mushroomcouncil.org! </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7F6B7FB7-F81C-49B7-9F11-1F214739B23D}" type="slidenum">
              <a:rPr lang="en-US" smtClean="0"/>
              <a:t>19</a:t>
            </a:fld>
            <a:endParaRPr lang="en-US"/>
          </a:p>
        </p:txBody>
      </p:sp>
    </p:spTree>
    <p:extLst>
      <p:ext uri="{BB962C8B-B14F-4D97-AF65-F5344CB8AC3E}">
        <p14:creationId xmlns:p14="http://schemas.microsoft.com/office/powerpoint/2010/main" val="3880958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half of all U.S. households purchase mushrooms at retail at least once a year. That equates to some 63 million households being engaged in the category. Mushroom sales peak in the winter and the holiday months, with the average shopping spending nearly $23 on fresh mushrooms per year. Add to that the mushrooms on pizzas, burgers, salads and more bought from restaurants, and the nation’s love for the mushroom is clear! For more insights and merchandising inspiration, visit www.mushroomcouncil.org!</a:t>
            </a:r>
          </a:p>
        </p:txBody>
      </p:sp>
      <p:sp>
        <p:nvSpPr>
          <p:cNvPr id="4" name="Slide Number Placeholder 3"/>
          <p:cNvSpPr>
            <a:spLocks noGrp="1"/>
          </p:cNvSpPr>
          <p:nvPr>
            <p:ph type="sldNum" sz="quarter" idx="5"/>
          </p:nvPr>
        </p:nvSpPr>
        <p:spPr/>
        <p:txBody>
          <a:bodyPr/>
          <a:lstStyle/>
          <a:p>
            <a:fld id="{7F6B7FB7-F81C-49B7-9F11-1F214739B23D}" type="slidenum">
              <a:rPr lang="en-US" smtClean="0"/>
              <a:t>2</a:t>
            </a:fld>
            <a:endParaRPr lang="en-US"/>
          </a:p>
        </p:txBody>
      </p:sp>
    </p:spTree>
    <p:extLst>
      <p:ext uri="{BB962C8B-B14F-4D97-AF65-F5344CB8AC3E}">
        <p14:creationId xmlns:p14="http://schemas.microsoft.com/office/powerpoint/2010/main" val="1036021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Averaging nearly $55 per person, WIC, t</a:t>
            </a:r>
            <a:r>
              <a:rPr lang="en-US" b="0" i="0" dirty="0">
                <a:solidFill>
                  <a:srgbClr val="1B1B1B"/>
                </a:solidFill>
                <a:effectLst/>
                <a:latin typeface="Source Sans Pro Web"/>
              </a:rPr>
              <a:t>he Special Supplemental Nutrition Program for Women, Infants, and Children (WIC) provides federal grants to states for supplemental foods, health care referrals, and nutrition education to safeguard the health of low-income women, infants and children up to age five. WIC serves about half of all infants born in the United States, according to USDA. Fresh mushrooms, both organic and conventional types, are WIC-eligible items. Mushrooms are a great way to add key vitamins and nutrients to the diet. </a:t>
            </a:r>
            <a:r>
              <a:rPr lang="en-US" dirty="0"/>
              <a:t>For more nutrition insights and merchandising inspiration, visit www.mushroomcouncil.org!</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7F6B7FB7-F81C-49B7-9F11-1F214739B23D}" type="slidenum">
              <a:rPr lang="en-US" smtClean="0"/>
              <a:t>20</a:t>
            </a:fld>
            <a:endParaRPr lang="en-US"/>
          </a:p>
        </p:txBody>
      </p:sp>
    </p:spTree>
    <p:extLst>
      <p:ext uri="{BB962C8B-B14F-4D97-AF65-F5344CB8AC3E}">
        <p14:creationId xmlns:p14="http://schemas.microsoft.com/office/powerpoint/2010/main" val="239989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pressure on America’s pocket books is real. Between continued inflation, the expiration of the additional SNAP dollars and a host of other economic indicators pointing to higher debt and eroded savings, 85% of grocery shoppers are applying one or more money-saving measures. Following looking for sales specials and avoiding nonessentials, buying store-brand items more often ranks in third in the list of popular ways to save. This has resulted in above-average performances of private-brand items across the store and mushrooms are no exception. In the latest 52 weeks ending mid-May, sales of private brand mushrooms have increased 19.1%. Mushrooms can also help stretch the meat dollar by blending eight ounces of mushrooms with a pound of ground beef or pork. For more insights and merchandising inspiration, visit www.mushroomcouncil.org!</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7F6B7FB7-F81C-49B7-9F11-1F214739B23D}" type="slidenum">
              <a:rPr lang="en-US" smtClean="0"/>
              <a:t>21</a:t>
            </a:fld>
            <a:endParaRPr lang="en-US"/>
          </a:p>
        </p:txBody>
      </p:sp>
    </p:spTree>
    <p:extLst>
      <p:ext uri="{BB962C8B-B14F-4D97-AF65-F5344CB8AC3E}">
        <p14:creationId xmlns:p14="http://schemas.microsoft.com/office/powerpoint/2010/main" val="215975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‘What’s for dinner?’ is the age-old question. Between pressure on time and budget in today’s challenging marketplace, this is not always an easy one to answer. @Safeway is coming to the rescue by combining various meal components into one easy-to-shop display </a:t>
            </a:r>
            <a:r>
              <a:rPr lang="en-US" i="1" dirty="0"/>
              <a:t>and </a:t>
            </a:r>
            <a:r>
              <a:rPr lang="en-US" dirty="0"/>
              <a:t>providing mix-and-match discounts featuring four items for $19.99. This includes various animal protein options, asparagus, baked potatoes and stuffed mushrooms that can serve as an appetizer, side or center-of-plate protein replacement. For more insights and merchandising inspiration, visit www.mushroomcouncil.org!</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7F6B7FB7-F81C-49B7-9F11-1F214739B23D}" type="slidenum">
              <a:rPr lang="en-US" smtClean="0"/>
              <a:t>22</a:t>
            </a:fld>
            <a:endParaRPr lang="en-US"/>
          </a:p>
        </p:txBody>
      </p:sp>
    </p:spTree>
    <p:extLst>
      <p:ext uri="{BB962C8B-B14F-4D97-AF65-F5344CB8AC3E}">
        <p14:creationId xmlns:p14="http://schemas.microsoft.com/office/powerpoint/2010/main" val="4270341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prstClr val="black"/>
                </a:solidFill>
                <a:effectLst/>
                <a:latin typeface="Bahnschrift SemiCondensed" panose="020B0502040204020203" pitchFamily="34" charset="0"/>
              </a:rPr>
              <a:t>White or button mushrooms have long been the majority sales driver in grocery retailing. They account for 60.8% of pounds, but given their slightly lower price point, account for 53.6% of dollars. However, there has been a distinct shift toward more </a:t>
            </a:r>
            <a:r>
              <a:rPr lang="en-US" sz="1200" b="0" i="0" dirty="0" err="1">
                <a:solidFill>
                  <a:prstClr val="black"/>
                </a:solidFill>
                <a:effectLst/>
                <a:latin typeface="Bahnschrift SemiCondensed" panose="020B0502040204020203" pitchFamily="34" charset="0"/>
              </a:rPr>
              <a:t>crimini</a:t>
            </a:r>
            <a:r>
              <a:rPr lang="en-US" sz="1200" b="0" i="0" dirty="0">
                <a:solidFill>
                  <a:prstClr val="black"/>
                </a:solidFill>
                <a:effectLst/>
                <a:latin typeface="Bahnschrift SemiCondensed" panose="020B0502040204020203" pitchFamily="34" charset="0"/>
              </a:rPr>
              <a:t> mushrooms, also referred to as baby </a:t>
            </a:r>
            <a:r>
              <a:rPr lang="en-US" sz="1200" b="0" i="0" dirty="0" err="1">
                <a:solidFill>
                  <a:prstClr val="black"/>
                </a:solidFill>
                <a:effectLst/>
                <a:latin typeface="Bahnschrift SemiCondensed" panose="020B0502040204020203" pitchFamily="34" charset="0"/>
              </a:rPr>
              <a:t>bellas</a:t>
            </a:r>
            <a:r>
              <a:rPr lang="en-US" sz="1200" b="0" i="0" dirty="0">
                <a:solidFill>
                  <a:prstClr val="black"/>
                </a:solidFill>
                <a:effectLst/>
                <a:latin typeface="Bahnschrift SemiCondensed" panose="020B0502040204020203" pitchFamily="34" charset="0"/>
              </a:rPr>
              <a:t>, along with portabellas. They now represent 40.8% of total mushrooms sold at retail. Specialty mushrooms make up less than 2% of pounds, but given their far above average price point, they represent nearly 6% of dollar sales. Specialty mushrooms are a favorite among foodies but new and light mushrooms buyers tend to stick to white button mushrooms. Having point-of-sales materials explaining the flavor profile along with some usage ideas can be a great way to have these consumers explore something different. @Winn Dixie is doing a great job educating consumers on button, portobello and oyster mushrooms in the picture. </a:t>
            </a:r>
            <a:r>
              <a:rPr lang="en-US" dirty="0"/>
              <a:t>For more insights and merchandising inspiration, visit www.mushroomcouncil.org! </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Bahnschrift SemiCondensed" panose="020B0502040204020203"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7F6B7FB7-F81C-49B7-9F11-1F214739B23D}" type="slidenum">
              <a:rPr lang="en-US" smtClean="0"/>
              <a:t>23</a:t>
            </a:fld>
            <a:endParaRPr lang="en-US"/>
          </a:p>
        </p:txBody>
      </p:sp>
    </p:spTree>
    <p:extLst>
      <p:ext uri="{BB962C8B-B14F-4D97-AF65-F5344CB8AC3E}">
        <p14:creationId xmlns:p14="http://schemas.microsoft.com/office/powerpoint/2010/main" val="8303720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Mushrooms are incredibly versatile and a great way to add nutrients and flavor to #pizza, #soup and more. @Winn Dixie reminds shoppers of the many usage occasions and cuisines that are a perfect match for the mighty mushroom and we can think of a few more: a breakfast omelet, a hearty spaghetti sauce, a veggie or meat kabob when firing up the grill or, increasingly popular, stuffed mushrooms served as appetizers or center of plate.  For more insights and merchandising inspiration, visit www.mushroomcouncil.org! </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Bahnschrift SemiCondensed" panose="020B0502040204020203" pitchFamily="34" charset="0"/>
            </a:endParaRPr>
          </a:p>
        </p:txBody>
      </p:sp>
      <p:sp>
        <p:nvSpPr>
          <p:cNvPr id="4" name="Slide Number Placeholder 3"/>
          <p:cNvSpPr>
            <a:spLocks noGrp="1"/>
          </p:cNvSpPr>
          <p:nvPr>
            <p:ph type="sldNum" sz="quarter" idx="5"/>
          </p:nvPr>
        </p:nvSpPr>
        <p:spPr/>
        <p:txBody>
          <a:bodyPr/>
          <a:lstStyle/>
          <a:p>
            <a:fld id="{7F6B7FB7-F81C-49B7-9F11-1F214739B23D}" type="slidenum">
              <a:rPr lang="en-US" smtClean="0"/>
              <a:t>24</a:t>
            </a:fld>
            <a:endParaRPr lang="en-US"/>
          </a:p>
        </p:txBody>
      </p:sp>
    </p:spTree>
    <p:extLst>
      <p:ext uri="{BB962C8B-B14F-4D97-AF65-F5344CB8AC3E}">
        <p14:creationId xmlns:p14="http://schemas.microsoft.com/office/powerpoint/2010/main" val="2807418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the season! Fall means everything from pies to lattes becomes pumpkin flavored. But the fall and winter months bring so many more opportunities. Check out these displays focused on a variety of fall and winter favorites, including mushrooms</a:t>
            </a:r>
            <a:r>
              <a:rPr lang="en-US" b="0" i="0" dirty="0">
                <a:solidFill>
                  <a:srgbClr val="1B1B1B"/>
                </a:solidFill>
                <a:effectLst/>
                <a:latin typeface="Source Sans Pro Web"/>
              </a:rPr>
              <a:t>. The eye-catching display inspires and educates with recipes included. </a:t>
            </a:r>
            <a:r>
              <a:rPr lang="en-US" dirty="0"/>
              <a:t>For more nutrition insights and merchandising inspiration, visit www.mushroomcouncil.org!</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7F6B7FB7-F81C-49B7-9F11-1F214739B23D}" type="slidenum">
              <a:rPr lang="en-US" smtClean="0"/>
              <a:t>25</a:t>
            </a:fld>
            <a:endParaRPr lang="en-US"/>
          </a:p>
        </p:txBody>
      </p:sp>
    </p:spTree>
    <p:extLst>
      <p:ext uri="{BB962C8B-B14F-4D97-AF65-F5344CB8AC3E}">
        <p14:creationId xmlns:p14="http://schemas.microsoft.com/office/powerpoint/2010/main" val="239989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While the rate of inflation has decelerated to single digits in the past few months, consumers are paying 27.1% more for food and beverages now than they did pre-pandemic. With life significantly more expensive, 39% of consumers are putting the brakes on restaurant spending to balance their budgets. Dinner is most often on the chopping block, but also the biggest meal occasion for restaurants. Many retailers have expanded their deli prepared offerings in the past few years, with additional focus on cost-effective family dinners. Check out this $30 family dinner, featuring two freshly baked pizzas and a family Caesar salad. And of course we love this week’s special: Italian sausage with </a:t>
            </a:r>
            <a:r>
              <a:rPr kumimoji="0" lang="en-US" sz="1200" b="0" i="0" u="none" strike="noStrike" kern="1200" cap="none" spc="0" normalizeH="0" baseline="0" noProof="0" dirty="0" err="1">
                <a:ln>
                  <a:noFill/>
                </a:ln>
                <a:solidFill>
                  <a:prstClr val="black"/>
                </a:solidFill>
                <a:effectLst/>
                <a:uLnTx/>
                <a:uFillTx/>
                <a:latin typeface="Bahnschrift SemiCondensed" panose="020B0502040204020203" pitchFamily="34" charset="0"/>
                <a:ea typeface="+mn-ea"/>
                <a:cs typeface="+mn-cs"/>
              </a:rPr>
              <a:t>crimini</a:t>
            </a:r>
            <a:r>
              <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 mushrooms! Mushrooms are among the most popular toppings in foodservice. </a:t>
            </a:r>
            <a:r>
              <a:rPr lang="en-US" dirty="0"/>
              <a:t>For more insights and merchandising inspiration, visit www.mushroomcouncil.org! </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7F6B7FB7-F81C-49B7-9F11-1F214739B23D}" type="slidenum">
              <a:rPr lang="en-US" smtClean="0"/>
              <a:t>26</a:t>
            </a:fld>
            <a:endParaRPr lang="en-US"/>
          </a:p>
        </p:txBody>
      </p:sp>
    </p:spTree>
    <p:extLst>
      <p:ext uri="{BB962C8B-B14F-4D97-AF65-F5344CB8AC3E}">
        <p14:creationId xmlns:p14="http://schemas.microsoft.com/office/powerpoint/2010/main" val="38809587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prstClr val="black"/>
                </a:solidFill>
                <a:effectLst/>
                <a:latin typeface="Bahnschrift SemiCondensed" panose="020B0502040204020203" pitchFamily="34" charset="0"/>
              </a:rPr>
              <a:t>Slice, the technology platform powering America’s largest network of pizzerias, named mushrooms the “topping of the year.” Slice crunched the data from millions of orders across nearly 19,000 independent pizza shops and found that mushrooms appeared on nearly 9% more pizzas in 2022 — becoming the fastest growing topping. Want a piece of the pie? According to Slice, pizza and football go hand-in-hand: more people ordered pizza on game days than during any other major league sporting events. </a:t>
            </a:r>
            <a:r>
              <a:rPr lang="en-US" dirty="0"/>
              <a:t>For more insights and merchandising inspiration, visit www.mushroomcouncil.org! </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Bahnschrift SemiCondensed" panose="020B0502040204020203"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7F6B7FB7-F81C-49B7-9F11-1F214739B23D}" type="slidenum">
              <a:rPr lang="en-US" smtClean="0"/>
              <a:t>27</a:t>
            </a:fld>
            <a:endParaRPr lang="en-US"/>
          </a:p>
        </p:txBody>
      </p:sp>
    </p:spTree>
    <p:extLst>
      <p:ext uri="{BB962C8B-B14F-4D97-AF65-F5344CB8AC3E}">
        <p14:creationId xmlns:p14="http://schemas.microsoft.com/office/powerpoint/2010/main" val="8303720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rPr>
              <a:t>“Amid widespread unit and volume pressure in departments and categories across the entire grocery store, the deli prepared aisle is largely holding its own,” said Jonna Parker, Team Lead, Fresh at </a:t>
            </a:r>
            <a:r>
              <a:rPr lang="en-US" sz="1800" dirty="0" err="1">
                <a:effectLst/>
                <a:latin typeface="Arial" panose="020B0604020202020204" pitchFamily="34" charset="0"/>
                <a:ea typeface="Calibri" panose="020F0502020204030204" pitchFamily="34" charset="0"/>
              </a:rPr>
              <a:t>Circana</a:t>
            </a:r>
            <a:r>
              <a:rPr lang="en-US" sz="1800" dirty="0">
                <a:effectLst/>
                <a:latin typeface="Arial" panose="020B0604020202020204" pitchFamily="34" charset="0"/>
                <a:ea typeface="Calibri" panose="020F0502020204030204" pitchFamily="34" charset="0"/>
              </a:rPr>
              <a:t> (formerly IRI). Deli-prepared foods generated $24.4 billion in the past year and only had mild unit pressure of -0.9%, according to </a:t>
            </a:r>
            <a:r>
              <a:rPr lang="en-US" sz="1800" dirty="0" err="1">
                <a:effectLst/>
                <a:latin typeface="Arial" panose="020B0604020202020204" pitchFamily="34" charset="0"/>
                <a:ea typeface="Calibri" panose="020F0502020204030204" pitchFamily="34" charset="0"/>
              </a:rPr>
              <a:t>Circana</a:t>
            </a:r>
            <a:r>
              <a:rPr lang="en-US" sz="1800" dirty="0">
                <a:effectLst/>
                <a:latin typeface="Arial" panose="020B0604020202020204" pitchFamily="34" charset="0"/>
                <a:ea typeface="Calibri" panose="020F0502020204030204" pitchFamily="34" charset="0"/>
              </a:rPr>
              <a:t>. One of the standout performers within grocery deli prepared are pizzas. Whether sold hot by the slice or the whole pie, or ready to be baked, grocery deli prepared pizzas have grown to become a $854 million business that is growing in both dollars and units. In fact, unit sales increased 10.4% over the past year — ahead of all other categories. Ride the growth train, but don’t forget the mushrooms! </a:t>
            </a:r>
            <a:r>
              <a:rPr lang="en-US" dirty="0"/>
              <a:t>For more insights and merchandising inspiration, visit www.mushroomcouncil.org! </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Bahnschrift SemiCondensed" panose="020B0502040204020203" pitchFamily="34" charset="0"/>
            </a:endParaRPr>
          </a:p>
        </p:txBody>
      </p:sp>
      <p:sp>
        <p:nvSpPr>
          <p:cNvPr id="4" name="Slide Number Placeholder 3"/>
          <p:cNvSpPr>
            <a:spLocks noGrp="1"/>
          </p:cNvSpPr>
          <p:nvPr>
            <p:ph type="sldNum" sz="quarter" idx="5"/>
          </p:nvPr>
        </p:nvSpPr>
        <p:spPr/>
        <p:txBody>
          <a:bodyPr/>
          <a:lstStyle/>
          <a:p>
            <a:fld id="{7F6B7FB7-F81C-49B7-9F11-1F214739B23D}" type="slidenum">
              <a:rPr lang="en-US" smtClean="0"/>
              <a:t>28</a:t>
            </a:fld>
            <a:endParaRPr lang="en-US"/>
          </a:p>
        </p:txBody>
      </p:sp>
    </p:spTree>
    <p:extLst>
      <p:ext uri="{BB962C8B-B14F-4D97-AF65-F5344CB8AC3E}">
        <p14:creationId xmlns:p14="http://schemas.microsoft.com/office/powerpoint/2010/main" val="2807418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the slice or a whole pie; from the deli or pizzeria; frozen or fresh, pizzas are popular. Consumers are also making their own as evidenced by ingredient sales numbers, according to </a:t>
            </a:r>
            <a:r>
              <a:rPr lang="en-US" dirty="0" err="1"/>
              <a:t>Circana</a:t>
            </a:r>
            <a:r>
              <a:rPr lang="en-US" dirty="0"/>
              <a:t> (formerly IRI):</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Shelf-stable crust mixes reached $18 million in sales, up 18.2% in dollars and 1.4% in units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Shelf-stable pizza sauce reached $180 million over the past year, up 14.0% in dollars and 1.0% in units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we may be a bit tainted, but what’s a pizza without mushrooms — named the ingredient of the year by Slice. For more nutrition insights and merchandising inspiration, visit www.mushroomcouncil.org!</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7F6B7FB7-F81C-49B7-9F11-1F214739B23D}" type="slidenum">
              <a:rPr lang="en-US" smtClean="0"/>
              <a:t>29</a:t>
            </a:fld>
            <a:endParaRPr lang="en-US"/>
          </a:p>
        </p:txBody>
      </p:sp>
    </p:spTree>
    <p:extLst>
      <p:ext uri="{BB962C8B-B14F-4D97-AF65-F5344CB8AC3E}">
        <p14:creationId xmlns:p14="http://schemas.microsoft.com/office/powerpoint/2010/main" val="239989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Bahnschrift SemiCondensed" panose="020B0502040204020203" pitchFamily="34" charset="0"/>
              </a:rPr>
              <a:t>Consumers are enjoying stuffed mushrooms, whether creating their own at home or buying them already made. Stuffed portabellas span the range of flavors and ingredients — sometimes going vegetarian and plant-based, such as these beauties at Heinen’s Foods in Chicago and other times including items such as Italian sausage, cream cheese, etc. Ready-to-cook stuffed mushrooms can be found in many places around the store. Some retailers keep the stuffed and stuffer mushrooms in a more traditional produce department merchandising set. Other retailers, as showcased in the picture, have brought stuffed mushrooms into the meat department. Yet others are also offering ready-to-cook stuffed mushrooms into the deli department — taking advantage of oven, air fryer and microwave-ready trays. Sales of stuffed and stuffer mushrooms have increased tremendously over the past few years, underscoring the popularity of the stuffed mushroom. </a:t>
            </a:r>
            <a:r>
              <a:rPr lang="en-US" dirty="0"/>
              <a:t>For more insights and merchandising inspiration, visit www.mushroomcouncil.org!</a:t>
            </a:r>
          </a:p>
        </p:txBody>
      </p:sp>
      <p:sp>
        <p:nvSpPr>
          <p:cNvPr id="4" name="Slide Number Placeholder 3"/>
          <p:cNvSpPr>
            <a:spLocks noGrp="1"/>
          </p:cNvSpPr>
          <p:nvPr>
            <p:ph type="sldNum" sz="quarter" idx="5"/>
          </p:nvPr>
        </p:nvSpPr>
        <p:spPr/>
        <p:txBody>
          <a:bodyPr/>
          <a:lstStyle/>
          <a:p>
            <a:fld id="{7F6B7FB7-F81C-49B7-9F11-1F214739B23D}" type="slidenum">
              <a:rPr lang="en-US" smtClean="0"/>
              <a:t>3</a:t>
            </a:fld>
            <a:endParaRPr lang="en-US"/>
          </a:p>
        </p:txBody>
      </p:sp>
    </p:spTree>
    <p:extLst>
      <p:ext uri="{BB962C8B-B14F-4D97-AF65-F5344CB8AC3E}">
        <p14:creationId xmlns:p14="http://schemas.microsoft.com/office/powerpoint/2010/main" val="237155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Out of time to cook from scratch? Not in the mood to cook from scratch? For many of us, frozen pizza is the loyal standby when life gets in the way of best laid plans. Frozen pizzas are a $6.7 billion business, according to </a:t>
            </a:r>
            <a:r>
              <a:rPr kumimoji="0" lang="en-US" sz="1200" b="0" i="0" u="none" strike="noStrike" kern="1200" cap="none" spc="0" normalizeH="0" baseline="0" noProof="0" dirty="0" err="1">
                <a:ln>
                  <a:noFill/>
                </a:ln>
                <a:solidFill>
                  <a:prstClr val="black"/>
                </a:solidFill>
                <a:effectLst/>
                <a:uLnTx/>
                <a:uFillTx/>
                <a:latin typeface="Bahnschrift SemiCondensed" panose="020B0502040204020203" pitchFamily="34" charset="0"/>
                <a:ea typeface="+mn-ea"/>
                <a:cs typeface="+mn-cs"/>
              </a:rPr>
              <a:t>Circana</a:t>
            </a:r>
            <a:r>
              <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 formerly IRI. Much like the vast majority of categories in the frozen food aisle, pizzas have experienced robust dollar gains over the past year, of 10.4% but there is some unit pressure. Frozen pizza units decreased by 3.0% over the past year. Mushrooms were the fastest-growing topping among independent pizzerias in 2022, according to Slice. And mushrooms are the number three topping behind sausage and pepperoni — holding the top honors across all produce toppings,, according to Domino’s. Sliced mushrooms make for an ideal combination with frozen pizzas, to add some extra nutrition and flavor. </a:t>
            </a:r>
            <a:r>
              <a:rPr lang="en-US" dirty="0"/>
              <a:t>For more insights and merchandising inspiration, visit www.mushroomcouncil.org! </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7F6B7FB7-F81C-49B7-9F11-1F214739B23D}" type="slidenum">
              <a:rPr lang="en-US" smtClean="0"/>
              <a:t>30</a:t>
            </a:fld>
            <a:endParaRPr lang="en-US"/>
          </a:p>
        </p:txBody>
      </p:sp>
    </p:spTree>
    <p:extLst>
      <p:ext uri="{BB962C8B-B14F-4D97-AF65-F5344CB8AC3E}">
        <p14:creationId xmlns:p14="http://schemas.microsoft.com/office/powerpoint/2010/main" val="38809587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channels compete to answer America’s love for pizza. From pizza restaurant chains and independents, to frozen, make-your-own and of course grocery deli-prepared pizzas. According to </a:t>
            </a:r>
            <a:r>
              <a:rPr lang="en-US" dirty="0" err="1"/>
              <a:t>Circana</a:t>
            </a:r>
            <a:r>
              <a:rPr lang="en-US" dirty="0"/>
              <a:t> (formerly IRI), grocery deli-prepared pizzas have grown to a $854 million business. The vast majority of sales comes from whole pizzas, accounting for $648 million. They are also the fastest growing side of the business. Dollar sales for whole deli pizza increased 24% over the past year, while units increased 14.7%. Pizza by the slice is the next largest part of the business, accounting for nearly $100 million. Pizza by the slice also increased dollar and unit sales, at  +11.4% and 5.4%, respectively. Hot, ready-to-eat pizza does especially well in urban areas. Make sure you highlight mushrooms — the fastest growing topping in 2022 according to Slice. For more insights and merchandising inspiration, visit www.mushroomcouncil.org! </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7F6B7FB7-F81C-49B7-9F11-1F214739B23D}" type="slidenum">
              <a:rPr lang="en-US" smtClean="0"/>
              <a:t>31</a:t>
            </a:fld>
            <a:endParaRPr lang="en-US"/>
          </a:p>
        </p:txBody>
      </p:sp>
    </p:spTree>
    <p:extLst>
      <p:ext uri="{BB962C8B-B14F-4D97-AF65-F5344CB8AC3E}">
        <p14:creationId xmlns:p14="http://schemas.microsoft.com/office/powerpoint/2010/main" val="19806241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prstClr val="black"/>
                </a:solidFill>
                <a:effectLst/>
                <a:latin typeface="Bahnschrift SemiCondensed" panose="020B0502040204020203" pitchFamily="34" charset="0"/>
              </a:rPr>
              <a:t>Growth continues for stuffed mushrooms — a convenient way to serve up a nutritious and delicious appetizer or center of plate solution. According to data insights firm </a:t>
            </a:r>
            <a:r>
              <a:rPr lang="en-US" sz="1200" b="0" i="0" dirty="0" err="1">
                <a:solidFill>
                  <a:prstClr val="black"/>
                </a:solidFill>
                <a:effectLst/>
                <a:latin typeface="Bahnschrift SemiCondensed" panose="020B0502040204020203" pitchFamily="34" charset="0"/>
              </a:rPr>
              <a:t>Circana</a:t>
            </a:r>
            <a:r>
              <a:rPr lang="en-US" sz="1200" b="0" i="0" dirty="0">
                <a:solidFill>
                  <a:prstClr val="black"/>
                </a:solidFill>
                <a:effectLst/>
                <a:latin typeface="Bahnschrift SemiCondensed" panose="020B0502040204020203" pitchFamily="34" charset="0"/>
              </a:rPr>
              <a:t>, stuffed mushroom dollar sales in the deli department grew 39.3% over the past year. Additionally, unit sales increased 47.9%, signaling deflation for the first time in many months. Keep interest strong with an ever-rotating variety of mushrooms as shown here with some best-in-class examples by @Rouses Markets in New Orleans, LA! From Southwest style to stuffed mushrooms with cheese and bacon, variety is the spice of life. Everything is better with #bacon, well, and #mushrooms. </a:t>
            </a:r>
            <a:r>
              <a:rPr lang="en-US" dirty="0"/>
              <a:t>For more insights and merchandising inspiration, visit www.mushroomcouncil.org! </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Bahnschrift SemiCondensed" panose="020B0502040204020203"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7F6B7FB7-F81C-49B7-9F11-1F214739B23D}" type="slidenum">
              <a:rPr lang="en-US" smtClean="0"/>
              <a:t>32</a:t>
            </a:fld>
            <a:endParaRPr lang="en-US"/>
          </a:p>
        </p:txBody>
      </p:sp>
    </p:spTree>
    <p:extLst>
      <p:ext uri="{BB962C8B-B14F-4D97-AF65-F5344CB8AC3E}">
        <p14:creationId xmlns:p14="http://schemas.microsoft.com/office/powerpoint/2010/main" val="830372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Despite a lot of pressure on income, shoppers still heavily lean on convenient solutions that help them save time, while trying something different. Grocery deli prepared remains one of the strongest performers across the store. Over the past 52 weeks, sales reached $24.4 billion, according to data insights firm </a:t>
            </a:r>
            <a:r>
              <a:rPr lang="en-US" dirty="0" err="1"/>
              <a:t>Circana</a:t>
            </a:r>
            <a:r>
              <a:rPr lang="en-US" dirty="0"/>
              <a:t> (formerly IRI). That makes it the biggest of the four deli areas that include deli meat and cheese and it continues to grow. Dollar sales are up 8.4% over year-ago levels and innovation is a big driver. The average number of items increased by 4.7% over the past year, whereas most areas of the store have streamlined the assortment ever since the start of the pandemic. Don’t miss out on a fast-riser: stuffed mushrooms! Over the past year, stuffed mushrooms increased 39.3% in dollars and 47.9% in units. For more nutrition insights and merchandising inspiration, visit www.mushroomcouncil.org!</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7F6B7FB7-F81C-49B7-9F11-1F214739B23D}" type="slidenum">
              <a:rPr lang="en-US" smtClean="0"/>
              <a:t>33</a:t>
            </a:fld>
            <a:endParaRPr lang="en-US"/>
          </a:p>
        </p:txBody>
      </p:sp>
    </p:spTree>
    <p:extLst>
      <p:ext uri="{BB962C8B-B14F-4D97-AF65-F5344CB8AC3E}">
        <p14:creationId xmlns:p14="http://schemas.microsoft.com/office/powerpoint/2010/main" val="2399893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#Pizza is delivering big for grocery retailers, whether by the slice or a whole pie from the deli or make your own using crusts and sauce from center store. Over the past year, dollar sales increased 20.7% for grocery deli prepared pizza and pizza crust mixes increased by 18.2%. For those watching carbs, cauliflower crusts have been the stand-in. At the Mushroom Council, we believe we can do even better! Using portabella #mushrooms as the base, you can make an excellent pizza complete with mozzarella, basil and pepperoni as shown by this best-in-class example by @Rouses Markets in New Orleans, LA.  For more insights and merchandising inspiration, visit www.mushroomcouncil.org! </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Bahnschrift SemiCondensed" panose="020B0502040204020203" pitchFamily="34" charset="0"/>
            </a:endParaRPr>
          </a:p>
        </p:txBody>
      </p:sp>
      <p:sp>
        <p:nvSpPr>
          <p:cNvPr id="4" name="Slide Number Placeholder 3"/>
          <p:cNvSpPr>
            <a:spLocks noGrp="1"/>
          </p:cNvSpPr>
          <p:nvPr>
            <p:ph type="sldNum" sz="quarter" idx="5"/>
          </p:nvPr>
        </p:nvSpPr>
        <p:spPr/>
        <p:txBody>
          <a:bodyPr/>
          <a:lstStyle/>
          <a:p>
            <a:fld id="{7F6B7FB7-F81C-49B7-9F11-1F214739B23D}" type="slidenum">
              <a:rPr lang="en-US" smtClean="0"/>
              <a:t>34</a:t>
            </a:fld>
            <a:endParaRPr lang="en-US"/>
          </a:p>
        </p:txBody>
      </p:sp>
    </p:spTree>
    <p:extLst>
      <p:ext uri="{BB962C8B-B14F-4D97-AF65-F5344CB8AC3E}">
        <p14:creationId xmlns:p14="http://schemas.microsoft.com/office/powerpoint/2010/main" val="2807418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Consumers may not be eating out as much but they are not giving up the gourmet touch to their meals. While white and </a:t>
            </a:r>
            <a:r>
              <a:rPr kumimoji="0" lang="en-US" sz="1200" b="0" i="0" u="none" strike="noStrike" kern="1200" cap="none" spc="0" normalizeH="0" baseline="0" noProof="0" dirty="0" err="1">
                <a:ln>
                  <a:noFill/>
                </a:ln>
                <a:solidFill>
                  <a:prstClr val="black"/>
                </a:solidFill>
                <a:effectLst/>
                <a:uLnTx/>
                <a:uFillTx/>
                <a:latin typeface="Bahnschrift SemiCondensed" panose="020B0502040204020203" pitchFamily="34" charset="0"/>
                <a:ea typeface="+mn-ea"/>
                <a:cs typeface="+mn-cs"/>
              </a:rPr>
              <a:t>crimini</a:t>
            </a:r>
            <a:r>
              <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 mushrooms make up the bulk of sales, specialty mushrooms like Lion’s Mane, Shiitake and Oyster mushrooms are making inroads in distribution and sales. Over the past year, sales of combined specialty mushrooms reached $73 million across packaged and bulk sales — making it one of the few areas within produce that experienced growth in dollars, units and volume! Restaurant chefs have used mushrooms to </a:t>
            </a:r>
            <a:r>
              <a:rPr kumimoji="0" lang="en-US" sz="1200" b="0" i="0" u="none" strike="noStrike" kern="1200" cap="none" spc="0" normalizeH="0" baseline="0" noProof="0" dirty="0" err="1">
                <a:ln>
                  <a:noFill/>
                </a:ln>
                <a:solidFill>
                  <a:prstClr val="black"/>
                </a:solidFill>
                <a:effectLst/>
                <a:uLnTx/>
                <a:uFillTx/>
                <a:latin typeface="Bahnschrift SemiCondensed" panose="020B0502040204020203" pitchFamily="34" charset="0"/>
                <a:ea typeface="+mn-ea"/>
                <a:cs typeface="+mn-cs"/>
              </a:rPr>
              <a:t>premiumize</a:t>
            </a:r>
            <a:r>
              <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 meals for years, don’t miss out on the opportunity to upscale the shoppers’ basket! </a:t>
            </a:r>
            <a:r>
              <a:rPr lang="en-US" dirty="0"/>
              <a:t>For more insights and merchandising inspiration, visit www.mushroomcouncil.org! </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7F6B7FB7-F81C-49B7-9F11-1F214739B23D}" type="slidenum">
              <a:rPr lang="en-US" smtClean="0"/>
              <a:t>35</a:t>
            </a:fld>
            <a:endParaRPr lang="en-US"/>
          </a:p>
        </p:txBody>
      </p:sp>
    </p:spTree>
    <p:extLst>
      <p:ext uri="{BB962C8B-B14F-4D97-AF65-F5344CB8AC3E}">
        <p14:creationId xmlns:p14="http://schemas.microsoft.com/office/powerpoint/2010/main" val="38809587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Organic mushrooms are making inroads with annual sales reaching $168 million, according to data insights firm </a:t>
            </a:r>
            <a:r>
              <a:rPr lang="en-US" dirty="0" err="1"/>
              <a:t>Circana</a:t>
            </a:r>
            <a:r>
              <a:rPr lang="en-US" dirty="0"/>
              <a:t> (formerly IRI). The performance for organic mushrooms is showing promise with strong second quarter 2023 sales growth in all three areas of dollars, units and pounds. Organic mushrooms are outperforming the total organic produce category that experienced flat unit and pound sales during the second quarter of the year. For more insights and merchandising inspiration, visit www.mushroomcouncil.org! </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7F6B7FB7-F81C-49B7-9F11-1F214739B23D}" type="slidenum">
              <a:rPr lang="en-US" smtClean="0"/>
              <a:t>36</a:t>
            </a:fld>
            <a:endParaRPr lang="en-US"/>
          </a:p>
        </p:txBody>
      </p:sp>
    </p:spTree>
    <p:extLst>
      <p:ext uri="{BB962C8B-B14F-4D97-AF65-F5344CB8AC3E}">
        <p14:creationId xmlns:p14="http://schemas.microsoft.com/office/powerpoint/2010/main" val="19806241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prstClr val="black"/>
                </a:solidFill>
                <a:effectLst/>
                <a:latin typeface="Bahnschrift SemiCondensed" panose="020B0502040204020203" pitchFamily="34" charset="0"/>
              </a:rPr>
              <a:t>White and </a:t>
            </a:r>
            <a:r>
              <a:rPr lang="en-US" sz="1200" b="0" i="0" dirty="0" err="1">
                <a:solidFill>
                  <a:prstClr val="black"/>
                </a:solidFill>
                <a:effectLst/>
                <a:latin typeface="Bahnschrift SemiCondensed" panose="020B0502040204020203" pitchFamily="34" charset="0"/>
              </a:rPr>
              <a:t>crimini</a:t>
            </a:r>
            <a:r>
              <a:rPr lang="en-US" sz="1200" b="0" i="0" dirty="0">
                <a:solidFill>
                  <a:prstClr val="black"/>
                </a:solidFill>
                <a:effectLst/>
                <a:latin typeface="Bahnschrift SemiCondensed" panose="020B0502040204020203" pitchFamily="34" charset="0"/>
              </a:rPr>
              <a:t> mushrooms represent the bulk of sales, but specialty is expanding its share, led by shiitake. Retailed in bulk, packaged and often featured in specialty blends, shiitake mushrooms are making inroads, now accounting for nearly 5% of total mushroom sales. About 43% of retailers carry shiitake mushrooms in their stores today and they are especially loved by foodies. </a:t>
            </a:r>
            <a:r>
              <a:rPr lang="en-US" dirty="0"/>
              <a:t>For more insights and merchandising inspiration, visit www.mushroomcouncil.org! </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Bahnschrift SemiCondensed" panose="020B0502040204020203"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B7FB7-F81C-49B7-9F11-1F214739B2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3720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34343"/>
                </a:solidFill>
                <a:effectLst/>
                <a:latin typeface="Montserrat" panose="00000500000000000000" pitchFamily="2" charset="0"/>
              </a:rPr>
              <a:t>Baron’s Market is a Southern California-based independent grocer with nine stores featuring a curated selection of grab-and-go fruit and vegetables, produce-rich prepared foods and an attention-grabbing salad bar. Best-in-class deli departments tend to be known for something, much like the specialty item at restaurants. For Baron’s Market, Teriyaki Marinated Mushrooms is a customer favorite – underscoring the versatile nature of mushrooms. Mushroom purchases in one area of the store can drive above-average engagement with fresh mushrooms in the produce department as well. </a:t>
            </a:r>
            <a:r>
              <a:rPr lang="en-US" dirty="0"/>
              <a:t>For more insights and merchandising inspiration, visit www.mushroomcouncil.org! </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B7FB7-F81C-49B7-9F11-1F214739B2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6241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Consumers may not be eating out as much but they are not giving up the gourmet touch to their meals. While white and </a:t>
            </a:r>
            <a:r>
              <a:rPr kumimoji="0" lang="en-US" sz="1200" b="0" i="0" u="none" strike="noStrike" kern="1200" cap="none" spc="0" normalizeH="0" baseline="0" noProof="0" dirty="0" err="1">
                <a:ln>
                  <a:noFill/>
                </a:ln>
                <a:solidFill>
                  <a:prstClr val="black"/>
                </a:solidFill>
                <a:effectLst/>
                <a:uLnTx/>
                <a:uFillTx/>
                <a:latin typeface="Bahnschrift SemiCondensed" panose="020B0502040204020203" pitchFamily="34" charset="0"/>
                <a:ea typeface="+mn-ea"/>
                <a:cs typeface="+mn-cs"/>
              </a:rPr>
              <a:t>crimini</a:t>
            </a:r>
            <a:r>
              <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 mushrooms make up the bulk of sales, specialty mushrooms like Shiitake and Oyster mushrooms are making inroads in distribution and sales. Over the past year, sales of combined specialty mushrooms reached $73 million across packaged and bulk sales — making it one of the few areas within produce that experienced growth in dollars, units and volume! Restaurant chefs have used mushrooms to </a:t>
            </a:r>
            <a:r>
              <a:rPr kumimoji="0" lang="en-US" sz="1200" b="0" i="0" u="none" strike="noStrike" kern="1200" cap="none" spc="0" normalizeH="0" baseline="0" noProof="0" dirty="0" err="1">
                <a:ln>
                  <a:noFill/>
                </a:ln>
                <a:solidFill>
                  <a:prstClr val="black"/>
                </a:solidFill>
                <a:effectLst/>
                <a:uLnTx/>
                <a:uFillTx/>
                <a:latin typeface="Bahnschrift SemiCondensed" panose="020B0502040204020203" pitchFamily="34" charset="0"/>
                <a:ea typeface="+mn-ea"/>
                <a:cs typeface="+mn-cs"/>
              </a:rPr>
              <a:t>premiumize</a:t>
            </a:r>
            <a:r>
              <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 meals for years, don’t miss out on the opportunity to upscale the shoppers’ basket! </a:t>
            </a:r>
            <a:r>
              <a:rPr lang="en-US" dirty="0"/>
              <a:t>For more insights and merchandising inspiration, visit www.mushroomcouncil.org! </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B7FB7-F81C-49B7-9F11-1F214739B2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958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Bahnschrift SemiCondensed" panose="020B0502040204020203" pitchFamily="34" charset="0"/>
              </a:rPr>
              <a:t>Addressing the ever-growing important intersection of health, convenience and great flavor, stuffed mushrooms are a hit with consumers. Looking at stuffed mushroom sales in the produce department only, shows an enormous 192% increase in dollar sales between 2017 and 2022. Sales of ready-to-cook stuffed mushrooms increased from $17M in 2017 to $49M in 2022. Offerings range from smaller stuffed </a:t>
            </a:r>
            <a:r>
              <a:rPr lang="en-US" sz="1200" dirty="0" err="1">
                <a:solidFill>
                  <a:prstClr val="black"/>
                </a:solidFill>
                <a:latin typeface="Bahnschrift SemiCondensed" panose="020B0502040204020203" pitchFamily="34" charset="0"/>
              </a:rPr>
              <a:t>bellas</a:t>
            </a:r>
            <a:r>
              <a:rPr lang="en-US" sz="1200" dirty="0">
                <a:solidFill>
                  <a:prstClr val="black"/>
                </a:solidFill>
                <a:latin typeface="Bahnschrift SemiCondensed" panose="020B0502040204020203" pitchFamily="34" charset="0"/>
              </a:rPr>
              <a:t> providing some options for bite-sized dishes or appetizers to center-of-plate stuffed portabellas. Likewise, items range from vegetarian to vegan options and increasingly meat departments are offering items stuffed with Italian sausage and other grinds. </a:t>
            </a:r>
            <a:r>
              <a:rPr lang="en-US" dirty="0"/>
              <a:t>For more insights and merchandising inspiration, visit www.mushroomcouncil.org!</a:t>
            </a:r>
            <a:endParaRPr lang="en-US" sz="1200" dirty="0">
              <a:solidFill>
                <a:prstClr val="black"/>
              </a:solidFill>
              <a:latin typeface="Bahnschrift SemiCondense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Bahnschrift SemiCondensed" panose="020B0502040204020203" pitchFamily="34" charset="0"/>
            </a:endParaRPr>
          </a:p>
        </p:txBody>
      </p:sp>
      <p:sp>
        <p:nvSpPr>
          <p:cNvPr id="4" name="Slide Number Placeholder 3"/>
          <p:cNvSpPr>
            <a:spLocks noGrp="1"/>
          </p:cNvSpPr>
          <p:nvPr>
            <p:ph type="sldNum" sz="quarter" idx="5"/>
          </p:nvPr>
        </p:nvSpPr>
        <p:spPr/>
        <p:txBody>
          <a:bodyPr/>
          <a:lstStyle/>
          <a:p>
            <a:fld id="{7F6B7FB7-F81C-49B7-9F11-1F214739B23D}" type="slidenum">
              <a:rPr lang="en-US" smtClean="0"/>
              <a:t>4</a:t>
            </a:fld>
            <a:endParaRPr lang="en-US"/>
          </a:p>
        </p:txBody>
      </p:sp>
    </p:spTree>
    <p:extLst>
      <p:ext uri="{BB962C8B-B14F-4D97-AF65-F5344CB8AC3E}">
        <p14:creationId xmlns:p14="http://schemas.microsoft.com/office/powerpoint/2010/main" val="42094395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According to SEPC’s What’s New? 2023 research, the relationship between health and fresh produce is as strong as ever. The study also found that there is an opportunity to go a step further as 76% of consumers will purchase fruits and/or vegetables because of their specific known nutrients. Common examples, according to the study, are oranges for Vitamin C and spinach for iron. Importantly, heavy buyers, who consumer fresh produce virtually every day, are much more likely to purchase fruits and vegetables specifically for their nutrients. They are more educated about nutrition to start, seek out information online and leverage the package label to learn more. </a:t>
            </a:r>
            <a:r>
              <a:rPr lang="en-US" dirty="0"/>
              <a:t>For more nutrition insights and merchandising inspiration, visit www.mushroomcouncil.org!</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B7FB7-F81C-49B7-9F11-1F214739B2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893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Grilling has been meat-centric for many years, but produce is making inroads. Look at these beautiful stuffed mushrooms by @Vons in California with an on-pack callout that “produce is great on the grill.” The versatility of stuffed mushrooms means that they can be consumed as an appetizer, a side or a true plant-based meat </a:t>
            </a:r>
            <a:r>
              <a:rPr lang="en-US" dirty="0" err="1"/>
              <a:t>altenative</a:t>
            </a:r>
            <a:r>
              <a:rPr lang="en-US" dirty="0"/>
              <a:t>. The label folds open for more tips about produce on the grill to encourage consumers to make their own creations for future occasions. For more insights and merchandising inspiration, visit www.mushroomcouncil.org! </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Bahnschrift SemiCondensed"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B7FB7-F81C-49B7-9F11-1F214739B2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418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today’s marketplace, consumers’ money-saving measures are putting enormous pressure on units and volume in departments around the store. But there are still pockets of growth and stuffed mushrooms are one of them. In the produce department alone, retailers are selling nearly 10M stuffed mushroom units, which is up 65% versus the pre-pandemic normal level of 2019 and an astounding 135% over the past five years. More retailers are selling them and the offering is expanding. Stuffed mushrooms make for great bite-sized appetizers or center-of-plate meat alternatives. For more insights and merchandising inspiration, visit www.mushroomcouncil.org!</a:t>
            </a:r>
          </a:p>
        </p:txBody>
      </p:sp>
      <p:sp>
        <p:nvSpPr>
          <p:cNvPr id="4" name="Slide Number Placeholder 3"/>
          <p:cNvSpPr>
            <a:spLocks noGrp="1"/>
          </p:cNvSpPr>
          <p:nvPr>
            <p:ph type="sldNum" sz="quarter" idx="5"/>
          </p:nvPr>
        </p:nvSpPr>
        <p:spPr/>
        <p:txBody>
          <a:bodyPr/>
          <a:lstStyle/>
          <a:p>
            <a:fld id="{7F6B7FB7-F81C-49B7-9F11-1F214739B23D}" type="slidenum">
              <a:rPr lang="en-US" smtClean="0"/>
              <a:t>5</a:t>
            </a:fld>
            <a:endParaRPr lang="en-US"/>
          </a:p>
        </p:txBody>
      </p:sp>
    </p:spTree>
    <p:extLst>
      <p:ext uri="{BB962C8B-B14F-4D97-AF65-F5344CB8AC3E}">
        <p14:creationId xmlns:p14="http://schemas.microsoft.com/office/powerpoint/2010/main" val="385695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Deli-prepared foods were a growth engine prior to the pandemic and continue to generate growing consumer engagement today. Deli-prepared entrees reached $5.9 billion in sales, which was up 12.5% in dollars and 3.7% in unit sales — underscoring that growth is fueled by higher prices and greater demand. Additionally, growth can be seen in deli-prepared appetizers and side dishes. These are all great areas to highlight the versatile mushroom, whether as a topping on deli-prepared pizza, slices mushrooms on the salad bar or stuffed and oven-ready mushrooms in the grab-and-go set as demonstrated by these beauties in the El Dorado Hills, CA Safeway. For more insights and merchandising inspiration, visit www.mushroomcouncil.org!</a:t>
            </a:r>
          </a:p>
        </p:txBody>
      </p:sp>
      <p:sp>
        <p:nvSpPr>
          <p:cNvPr id="4" name="Slide Number Placeholder 3"/>
          <p:cNvSpPr>
            <a:spLocks noGrp="1"/>
          </p:cNvSpPr>
          <p:nvPr>
            <p:ph type="sldNum" sz="quarter" idx="5"/>
          </p:nvPr>
        </p:nvSpPr>
        <p:spPr/>
        <p:txBody>
          <a:bodyPr/>
          <a:lstStyle/>
          <a:p>
            <a:fld id="{7F6B7FB7-F81C-49B7-9F11-1F214739B23D}" type="slidenum">
              <a:rPr lang="en-US" smtClean="0"/>
              <a:t>6</a:t>
            </a:fld>
            <a:endParaRPr lang="en-US"/>
          </a:p>
        </p:txBody>
      </p:sp>
    </p:spTree>
    <p:extLst>
      <p:ext uri="{BB962C8B-B14F-4D97-AF65-F5344CB8AC3E}">
        <p14:creationId xmlns:p14="http://schemas.microsoft.com/office/powerpoint/2010/main" val="2259575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Retail deli sales are nearing $45 billion over the past year, with the vast majority, $23.8 billion, generated by deli-prepared foods. Pizzas, rotisserie chicken, sushi, salads and sandwiches are a sales powerhouses. Deli-prepared sandwiches generated $3.3 billion in the 52-week period. This is up 11.5% versus year ago levels. Deli-prepared foods offer consumers a helping hand on preparation time and ease, but also tend to be a cost-effective alternative to restaurant meals. This hearty beef &amp; mushroom sandwich looks like a winner for lunch or dinner! For more insights and merchandising inspiration, visit www.mushroomcouncil.org!</a:t>
            </a:r>
          </a:p>
        </p:txBody>
      </p:sp>
      <p:sp>
        <p:nvSpPr>
          <p:cNvPr id="4" name="Slide Number Placeholder 3"/>
          <p:cNvSpPr>
            <a:spLocks noGrp="1"/>
          </p:cNvSpPr>
          <p:nvPr>
            <p:ph type="sldNum" sz="quarter" idx="5"/>
          </p:nvPr>
        </p:nvSpPr>
        <p:spPr/>
        <p:txBody>
          <a:bodyPr/>
          <a:lstStyle/>
          <a:p>
            <a:fld id="{7F6B7FB7-F81C-49B7-9F11-1F214739B23D}" type="slidenum">
              <a:rPr lang="en-US" smtClean="0"/>
              <a:t>7</a:t>
            </a:fld>
            <a:endParaRPr lang="en-US"/>
          </a:p>
        </p:txBody>
      </p:sp>
    </p:spTree>
    <p:extLst>
      <p:ext uri="{BB962C8B-B14F-4D97-AF65-F5344CB8AC3E}">
        <p14:creationId xmlns:p14="http://schemas.microsoft.com/office/powerpoint/2010/main" val="1247185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The cross-purchase index shows what types of other items a mushroom household may be purchasing at a greater rate than the general population. Fresh mushroom consumers love fresh herbs as well. While 35.8% of the total population bought fresh herbs in the past year, 45.7% of fresh mushroom consumers did, resulting in a 128 cross-purchase index. Co-merchandising, as done here by Price Chopper, may be a way to drive a bigger basket. The index is even higher for </a:t>
            </a:r>
            <a:r>
              <a:rPr kumimoji="0" lang="en-US" sz="1200" b="0" i="0" u="none" strike="noStrike" kern="1200" cap="none" spc="0" normalizeH="0" baseline="0" noProof="0" dirty="0" err="1">
                <a:ln>
                  <a:noFill/>
                </a:ln>
                <a:solidFill>
                  <a:prstClr val="black"/>
                </a:solidFill>
                <a:effectLst/>
                <a:uLnTx/>
                <a:uFillTx/>
                <a:latin typeface="Bahnschrift SemiCondensed" panose="020B0502040204020203" pitchFamily="34" charset="0"/>
                <a:ea typeface="+mn-ea"/>
                <a:cs typeface="+mn-cs"/>
              </a:rPr>
              <a:t>crimini</a:t>
            </a:r>
            <a:r>
              <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 mushrooms, also called baby </a:t>
            </a:r>
            <a:r>
              <a:rPr kumimoji="0" lang="en-US" sz="1200" b="0" i="0" u="none" strike="noStrike" kern="1200" cap="none" spc="0" normalizeH="0" baseline="0" noProof="0" dirty="0" err="1">
                <a:ln>
                  <a:noFill/>
                </a:ln>
                <a:solidFill>
                  <a:prstClr val="black"/>
                </a:solidFill>
                <a:effectLst/>
                <a:uLnTx/>
                <a:uFillTx/>
                <a:latin typeface="Bahnschrift SemiCondensed" panose="020B0502040204020203" pitchFamily="34" charset="0"/>
                <a:ea typeface="+mn-ea"/>
                <a:cs typeface="+mn-cs"/>
              </a:rPr>
              <a:t>bellas</a:t>
            </a:r>
            <a:r>
              <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 at 143. </a:t>
            </a:r>
            <a:r>
              <a:rPr lang="en-US" dirty="0"/>
              <a:t>For more insights and merchandising inspiration, visit www.mushroomcouncil.org!</a:t>
            </a:r>
            <a:endParaRPr kumimoji="0" lang="en-US" sz="12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7F6B7FB7-F81C-49B7-9F11-1F214739B23D}" type="slidenum">
              <a:rPr lang="en-US" smtClean="0"/>
              <a:t>8</a:t>
            </a:fld>
            <a:endParaRPr lang="en-US"/>
          </a:p>
        </p:txBody>
      </p:sp>
    </p:spTree>
    <p:extLst>
      <p:ext uri="{BB962C8B-B14F-4D97-AF65-F5344CB8AC3E}">
        <p14:creationId xmlns:p14="http://schemas.microsoft.com/office/powerpoint/2010/main" val="323067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Organic mushrooms made up 13% of total fresh mushroom dollar sales in the past year. Despite inflation taking a big bite out of people’s food budgets, organic mushroom sales remained strong. Sales reached $166 million over the past year, which was up 2.4% versus year ago. Not all retailers carry organic mushrooms, but distribution is growing and now up to 62.2%. </a:t>
            </a:r>
            <a:r>
              <a:rPr lang="en-US" dirty="0" err="1"/>
              <a:t>Criminis</a:t>
            </a:r>
            <a:r>
              <a:rPr lang="en-US" dirty="0"/>
              <a:t> and portabellas are the most common organic variety available at retail, with distribution of 58% of total stores, but year-on-year sales growth is highest for organic specialty mushrooms. One-third (33%) of all specialty mushroom sales are organic and sales increased 17.5% over the past year. This is hand-in-hand with an increase in unit sales of 6.5% and an increase in pound sales of 5.8%. </a:t>
            </a:r>
          </a:p>
          <a:p>
            <a:endParaRPr lang="en-US" dirty="0"/>
          </a:p>
          <a:p>
            <a:r>
              <a:rPr lang="en-US" dirty="0"/>
              <a:t>For more insights and merchandising inspiration, visit www.mushroomcouncil.org!</a:t>
            </a:r>
          </a:p>
        </p:txBody>
      </p:sp>
      <p:sp>
        <p:nvSpPr>
          <p:cNvPr id="4" name="Slide Number Placeholder 3"/>
          <p:cNvSpPr>
            <a:spLocks noGrp="1"/>
          </p:cNvSpPr>
          <p:nvPr>
            <p:ph type="sldNum" sz="quarter" idx="5"/>
          </p:nvPr>
        </p:nvSpPr>
        <p:spPr/>
        <p:txBody>
          <a:bodyPr/>
          <a:lstStyle/>
          <a:p>
            <a:fld id="{7F6B7FB7-F81C-49B7-9F11-1F214739B23D}" type="slidenum">
              <a:rPr lang="en-US" smtClean="0"/>
              <a:t>9</a:t>
            </a:fld>
            <a:endParaRPr lang="en-US"/>
          </a:p>
        </p:txBody>
      </p:sp>
    </p:spTree>
    <p:extLst>
      <p:ext uri="{BB962C8B-B14F-4D97-AF65-F5344CB8AC3E}">
        <p14:creationId xmlns:p14="http://schemas.microsoft.com/office/powerpoint/2010/main" val="4276237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1891F-BEC7-476D-8962-8E351D8DA4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60CEE7-3E72-4225-B154-EA728142C1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DC1F2C-1FA9-49A9-A5A6-775383456F22}"/>
              </a:ext>
            </a:extLst>
          </p:cNvPr>
          <p:cNvSpPr>
            <a:spLocks noGrp="1"/>
          </p:cNvSpPr>
          <p:nvPr>
            <p:ph type="dt" sz="half" idx="10"/>
          </p:nvPr>
        </p:nvSpPr>
        <p:spPr/>
        <p:txBody>
          <a:bodyPr/>
          <a:lstStyle/>
          <a:p>
            <a:fld id="{A74200EE-8C19-4D2B-9FB0-6A3A80BE93A5}" type="datetimeFigureOut">
              <a:rPr lang="en-US" smtClean="0"/>
              <a:t>9/25/2023</a:t>
            </a:fld>
            <a:endParaRPr lang="en-US"/>
          </a:p>
        </p:txBody>
      </p:sp>
      <p:sp>
        <p:nvSpPr>
          <p:cNvPr id="5" name="Footer Placeholder 4">
            <a:extLst>
              <a:ext uri="{FF2B5EF4-FFF2-40B4-BE49-F238E27FC236}">
                <a16:creationId xmlns:a16="http://schemas.microsoft.com/office/drawing/2014/main" id="{C2687615-E13B-4CC7-84E1-782BFD211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6627FC-1131-4E78-A0CC-2A7C428F50B5}"/>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267697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E3BD9-6C3F-4F26-99B9-93911C80C1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E2FB8A-32E9-4198-8500-E4F9CDBB14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BAF49-56B0-4F3F-B069-17A85C729901}"/>
              </a:ext>
            </a:extLst>
          </p:cNvPr>
          <p:cNvSpPr>
            <a:spLocks noGrp="1"/>
          </p:cNvSpPr>
          <p:nvPr>
            <p:ph type="dt" sz="half" idx="10"/>
          </p:nvPr>
        </p:nvSpPr>
        <p:spPr/>
        <p:txBody>
          <a:bodyPr/>
          <a:lstStyle/>
          <a:p>
            <a:fld id="{A74200EE-8C19-4D2B-9FB0-6A3A80BE93A5}" type="datetimeFigureOut">
              <a:rPr lang="en-US" smtClean="0"/>
              <a:t>9/25/2023</a:t>
            </a:fld>
            <a:endParaRPr lang="en-US"/>
          </a:p>
        </p:txBody>
      </p:sp>
      <p:sp>
        <p:nvSpPr>
          <p:cNvPr id="5" name="Footer Placeholder 4">
            <a:extLst>
              <a:ext uri="{FF2B5EF4-FFF2-40B4-BE49-F238E27FC236}">
                <a16:creationId xmlns:a16="http://schemas.microsoft.com/office/drawing/2014/main" id="{2003B1D5-A10A-4277-9BCB-221B9B9C57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2791D7-352C-42AB-97DC-60EE000F5E21}"/>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2836660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B0863F-ADE8-46D8-866B-52FF18CB94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A292A1-DE37-4372-9795-D8D873C2CE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124DC2-EE0C-40EF-A669-97C31DF287F2}"/>
              </a:ext>
            </a:extLst>
          </p:cNvPr>
          <p:cNvSpPr>
            <a:spLocks noGrp="1"/>
          </p:cNvSpPr>
          <p:nvPr>
            <p:ph type="dt" sz="half" idx="10"/>
          </p:nvPr>
        </p:nvSpPr>
        <p:spPr/>
        <p:txBody>
          <a:bodyPr/>
          <a:lstStyle/>
          <a:p>
            <a:fld id="{A74200EE-8C19-4D2B-9FB0-6A3A80BE93A5}" type="datetimeFigureOut">
              <a:rPr lang="en-US" smtClean="0"/>
              <a:t>9/25/2023</a:t>
            </a:fld>
            <a:endParaRPr lang="en-US"/>
          </a:p>
        </p:txBody>
      </p:sp>
      <p:sp>
        <p:nvSpPr>
          <p:cNvPr id="5" name="Footer Placeholder 4">
            <a:extLst>
              <a:ext uri="{FF2B5EF4-FFF2-40B4-BE49-F238E27FC236}">
                <a16:creationId xmlns:a16="http://schemas.microsoft.com/office/drawing/2014/main" id="{268BBB60-B912-4257-90C3-CB268C6AB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A0EC4C-AA95-4B6A-826D-47CDBF21618D}"/>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4040464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1891F-BEC7-476D-8962-8E351D8DA4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60CEE7-3E72-4225-B154-EA728142C1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DC1F2C-1FA9-49A9-A5A6-775383456F22}"/>
              </a:ext>
            </a:extLst>
          </p:cNvPr>
          <p:cNvSpPr>
            <a:spLocks noGrp="1"/>
          </p:cNvSpPr>
          <p:nvPr>
            <p:ph type="dt" sz="half" idx="10"/>
          </p:nvPr>
        </p:nvSpPr>
        <p:spPr/>
        <p:txBody>
          <a:bodyPr/>
          <a:lstStyle/>
          <a:p>
            <a:fld id="{A74200EE-8C19-4D2B-9FB0-6A3A80BE93A5}" type="datetimeFigureOut">
              <a:rPr lang="en-US" smtClean="0"/>
              <a:t>9/25/2023</a:t>
            </a:fld>
            <a:endParaRPr lang="en-US"/>
          </a:p>
        </p:txBody>
      </p:sp>
      <p:sp>
        <p:nvSpPr>
          <p:cNvPr id="5" name="Footer Placeholder 4">
            <a:extLst>
              <a:ext uri="{FF2B5EF4-FFF2-40B4-BE49-F238E27FC236}">
                <a16:creationId xmlns:a16="http://schemas.microsoft.com/office/drawing/2014/main" id="{C2687615-E13B-4CC7-84E1-782BFD211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6627FC-1131-4E78-A0CC-2A7C428F50B5}"/>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1133324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9220C-2CC4-4046-B97D-7143AAAEFC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58F297-2F6A-414A-8512-6A5F402791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C7C9C-FBEC-49B5-BC71-E70BD57E63AC}"/>
              </a:ext>
            </a:extLst>
          </p:cNvPr>
          <p:cNvSpPr>
            <a:spLocks noGrp="1"/>
          </p:cNvSpPr>
          <p:nvPr>
            <p:ph type="dt" sz="half" idx="10"/>
          </p:nvPr>
        </p:nvSpPr>
        <p:spPr/>
        <p:txBody>
          <a:bodyPr/>
          <a:lstStyle/>
          <a:p>
            <a:fld id="{A74200EE-8C19-4D2B-9FB0-6A3A80BE93A5}" type="datetimeFigureOut">
              <a:rPr lang="en-US" smtClean="0"/>
              <a:t>9/25/2023</a:t>
            </a:fld>
            <a:endParaRPr lang="en-US"/>
          </a:p>
        </p:txBody>
      </p:sp>
      <p:sp>
        <p:nvSpPr>
          <p:cNvPr id="5" name="Footer Placeholder 4">
            <a:extLst>
              <a:ext uri="{FF2B5EF4-FFF2-40B4-BE49-F238E27FC236}">
                <a16:creationId xmlns:a16="http://schemas.microsoft.com/office/drawing/2014/main" id="{35A84E86-E1D6-4068-A2F4-712BD87989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BA967-764C-4030-AF40-7FD374BC6F96}"/>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3345388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AD84C-C582-4561-90AC-9EC17A6808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B9CB88-5D71-4C1E-8784-45573A06D6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F3E706-B04A-4D17-B531-8CE152688476}"/>
              </a:ext>
            </a:extLst>
          </p:cNvPr>
          <p:cNvSpPr>
            <a:spLocks noGrp="1"/>
          </p:cNvSpPr>
          <p:nvPr>
            <p:ph type="dt" sz="half" idx="10"/>
          </p:nvPr>
        </p:nvSpPr>
        <p:spPr/>
        <p:txBody>
          <a:bodyPr/>
          <a:lstStyle/>
          <a:p>
            <a:fld id="{A74200EE-8C19-4D2B-9FB0-6A3A80BE93A5}" type="datetimeFigureOut">
              <a:rPr lang="en-US" smtClean="0"/>
              <a:t>9/25/2023</a:t>
            </a:fld>
            <a:endParaRPr lang="en-US"/>
          </a:p>
        </p:txBody>
      </p:sp>
      <p:sp>
        <p:nvSpPr>
          <p:cNvPr id="5" name="Footer Placeholder 4">
            <a:extLst>
              <a:ext uri="{FF2B5EF4-FFF2-40B4-BE49-F238E27FC236}">
                <a16:creationId xmlns:a16="http://schemas.microsoft.com/office/drawing/2014/main" id="{C40A4181-8D77-47DF-8054-ADBA1A38D2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2745D5-C9B0-49B5-94C4-20537BF0A1D5}"/>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3264465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CA987-DE5B-4F35-8512-12DEB5FE10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5BD861-35A9-45D5-94D0-A0E3CBF434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F8CD7B-89CE-4381-A1C8-2F1418A60D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1B6E64-DECC-4DB0-8305-DF025761E9F4}"/>
              </a:ext>
            </a:extLst>
          </p:cNvPr>
          <p:cNvSpPr>
            <a:spLocks noGrp="1"/>
          </p:cNvSpPr>
          <p:nvPr>
            <p:ph type="dt" sz="half" idx="10"/>
          </p:nvPr>
        </p:nvSpPr>
        <p:spPr/>
        <p:txBody>
          <a:bodyPr/>
          <a:lstStyle/>
          <a:p>
            <a:fld id="{A74200EE-8C19-4D2B-9FB0-6A3A80BE93A5}" type="datetimeFigureOut">
              <a:rPr lang="en-US" smtClean="0"/>
              <a:t>9/25/2023</a:t>
            </a:fld>
            <a:endParaRPr lang="en-US"/>
          </a:p>
        </p:txBody>
      </p:sp>
      <p:sp>
        <p:nvSpPr>
          <p:cNvPr id="6" name="Footer Placeholder 5">
            <a:extLst>
              <a:ext uri="{FF2B5EF4-FFF2-40B4-BE49-F238E27FC236}">
                <a16:creationId xmlns:a16="http://schemas.microsoft.com/office/drawing/2014/main" id="{DE5A1698-F464-4288-9ED2-05DBD933D9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B8E976-5965-474F-B470-2F2D49E82B85}"/>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3325370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0619D-7F43-415A-A8EF-DBA9030220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635690-B4E9-4C07-ADDD-A91C9AA2C9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C1DC36-8713-4D7F-B421-8D24EC7AB9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B7A339-EF9B-4040-AC02-13944696A0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A16681-71F3-4280-8E21-34E8282803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1B6FAA-7F1F-47D7-8F32-BC9AA9C2D50A}"/>
              </a:ext>
            </a:extLst>
          </p:cNvPr>
          <p:cNvSpPr>
            <a:spLocks noGrp="1"/>
          </p:cNvSpPr>
          <p:nvPr>
            <p:ph type="dt" sz="half" idx="10"/>
          </p:nvPr>
        </p:nvSpPr>
        <p:spPr/>
        <p:txBody>
          <a:bodyPr/>
          <a:lstStyle/>
          <a:p>
            <a:fld id="{A74200EE-8C19-4D2B-9FB0-6A3A80BE93A5}" type="datetimeFigureOut">
              <a:rPr lang="en-US" smtClean="0"/>
              <a:t>9/25/2023</a:t>
            </a:fld>
            <a:endParaRPr lang="en-US"/>
          </a:p>
        </p:txBody>
      </p:sp>
      <p:sp>
        <p:nvSpPr>
          <p:cNvPr id="8" name="Footer Placeholder 7">
            <a:extLst>
              <a:ext uri="{FF2B5EF4-FFF2-40B4-BE49-F238E27FC236}">
                <a16:creationId xmlns:a16="http://schemas.microsoft.com/office/drawing/2014/main" id="{4C6836A0-2AEE-4A10-AF78-1FC3680983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38392A-B263-442F-BC1C-97D9DD9E1E78}"/>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2454139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82C17-945E-4EE5-B9C7-DC72D492D5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64E109-33BE-4739-AD83-9DA1414255F9}"/>
              </a:ext>
            </a:extLst>
          </p:cNvPr>
          <p:cNvSpPr>
            <a:spLocks noGrp="1"/>
          </p:cNvSpPr>
          <p:nvPr>
            <p:ph type="dt" sz="half" idx="10"/>
          </p:nvPr>
        </p:nvSpPr>
        <p:spPr/>
        <p:txBody>
          <a:bodyPr/>
          <a:lstStyle/>
          <a:p>
            <a:fld id="{A74200EE-8C19-4D2B-9FB0-6A3A80BE93A5}" type="datetimeFigureOut">
              <a:rPr lang="en-US" smtClean="0"/>
              <a:t>9/25/2023</a:t>
            </a:fld>
            <a:endParaRPr lang="en-US"/>
          </a:p>
        </p:txBody>
      </p:sp>
      <p:sp>
        <p:nvSpPr>
          <p:cNvPr id="4" name="Footer Placeholder 3">
            <a:extLst>
              <a:ext uri="{FF2B5EF4-FFF2-40B4-BE49-F238E27FC236}">
                <a16:creationId xmlns:a16="http://schemas.microsoft.com/office/drawing/2014/main" id="{38613172-FFE2-4A8F-86B6-F77D44F8DB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B108D7-953F-42EA-A108-0E87E8396273}"/>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1460071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2634AE-7C16-41B4-85E2-315B375DE08A}"/>
              </a:ext>
            </a:extLst>
          </p:cNvPr>
          <p:cNvSpPr>
            <a:spLocks noGrp="1"/>
          </p:cNvSpPr>
          <p:nvPr>
            <p:ph type="dt" sz="half" idx="10"/>
          </p:nvPr>
        </p:nvSpPr>
        <p:spPr/>
        <p:txBody>
          <a:bodyPr/>
          <a:lstStyle/>
          <a:p>
            <a:fld id="{A74200EE-8C19-4D2B-9FB0-6A3A80BE93A5}" type="datetimeFigureOut">
              <a:rPr lang="en-US" smtClean="0"/>
              <a:t>9/25/2023</a:t>
            </a:fld>
            <a:endParaRPr lang="en-US"/>
          </a:p>
        </p:txBody>
      </p:sp>
      <p:sp>
        <p:nvSpPr>
          <p:cNvPr id="3" name="Footer Placeholder 2">
            <a:extLst>
              <a:ext uri="{FF2B5EF4-FFF2-40B4-BE49-F238E27FC236}">
                <a16:creationId xmlns:a16="http://schemas.microsoft.com/office/drawing/2014/main" id="{92D7F8AF-B515-4253-A9A5-738FAF6216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54BC01-F939-4580-B6F2-ED4FB0015ECD}"/>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3761166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64D98-6795-4799-A823-BEAF493B7B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E69EAD-C626-4368-B28A-699F874615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4AA96E-AE7D-4D43-AFF0-CD6B61AD2C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FA08DB-F0FC-482F-A165-FEF65CD06DF1}"/>
              </a:ext>
            </a:extLst>
          </p:cNvPr>
          <p:cNvSpPr>
            <a:spLocks noGrp="1"/>
          </p:cNvSpPr>
          <p:nvPr>
            <p:ph type="dt" sz="half" idx="10"/>
          </p:nvPr>
        </p:nvSpPr>
        <p:spPr/>
        <p:txBody>
          <a:bodyPr/>
          <a:lstStyle/>
          <a:p>
            <a:fld id="{A74200EE-8C19-4D2B-9FB0-6A3A80BE93A5}" type="datetimeFigureOut">
              <a:rPr lang="en-US" smtClean="0"/>
              <a:t>9/25/2023</a:t>
            </a:fld>
            <a:endParaRPr lang="en-US"/>
          </a:p>
        </p:txBody>
      </p:sp>
      <p:sp>
        <p:nvSpPr>
          <p:cNvPr id="6" name="Footer Placeholder 5">
            <a:extLst>
              <a:ext uri="{FF2B5EF4-FFF2-40B4-BE49-F238E27FC236}">
                <a16:creationId xmlns:a16="http://schemas.microsoft.com/office/drawing/2014/main" id="{689D75E0-5D2D-48CF-8C2B-453C47910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3D94FC-AF67-4884-9154-D965491C6B6C}"/>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2037350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9220C-2CC4-4046-B97D-7143AAAEFC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58F297-2F6A-414A-8512-6A5F402791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C7C9C-FBEC-49B5-BC71-E70BD57E63AC}"/>
              </a:ext>
            </a:extLst>
          </p:cNvPr>
          <p:cNvSpPr>
            <a:spLocks noGrp="1"/>
          </p:cNvSpPr>
          <p:nvPr>
            <p:ph type="dt" sz="half" idx="10"/>
          </p:nvPr>
        </p:nvSpPr>
        <p:spPr/>
        <p:txBody>
          <a:bodyPr/>
          <a:lstStyle/>
          <a:p>
            <a:fld id="{A74200EE-8C19-4D2B-9FB0-6A3A80BE93A5}" type="datetimeFigureOut">
              <a:rPr lang="en-US" smtClean="0"/>
              <a:t>9/25/2023</a:t>
            </a:fld>
            <a:endParaRPr lang="en-US"/>
          </a:p>
        </p:txBody>
      </p:sp>
      <p:sp>
        <p:nvSpPr>
          <p:cNvPr id="5" name="Footer Placeholder 4">
            <a:extLst>
              <a:ext uri="{FF2B5EF4-FFF2-40B4-BE49-F238E27FC236}">
                <a16:creationId xmlns:a16="http://schemas.microsoft.com/office/drawing/2014/main" id="{35A84E86-E1D6-4068-A2F4-712BD87989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BA967-764C-4030-AF40-7FD374BC6F96}"/>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2926758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771B3-03CF-4F83-809B-048C52A6C9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6A3911-D2D3-49CD-A22F-82C1BB0253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F95AF6-0505-44CF-8FCB-8F6DB2E7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DCFB87-5148-49D7-9D3E-DE0E036EABC6}"/>
              </a:ext>
            </a:extLst>
          </p:cNvPr>
          <p:cNvSpPr>
            <a:spLocks noGrp="1"/>
          </p:cNvSpPr>
          <p:nvPr>
            <p:ph type="dt" sz="half" idx="10"/>
          </p:nvPr>
        </p:nvSpPr>
        <p:spPr/>
        <p:txBody>
          <a:bodyPr/>
          <a:lstStyle/>
          <a:p>
            <a:fld id="{A74200EE-8C19-4D2B-9FB0-6A3A80BE93A5}" type="datetimeFigureOut">
              <a:rPr lang="en-US" smtClean="0"/>
              <a:t>9/25/2023</a:t>
            </a:fld>
            <a:endParaRPr lang="en-US"/>
          </a:p>
        </p:txBody>
      </p:sp>
      <p:sp>
        <p:nvSpPr>
          <p:cNvPr id="6" name="Footer Placeholder 5">
            <a:extLst>
              <a:ext uri="{FF2B5EF4-FFF2-40B4-BE49-F238E27FC236}">
                <a16:creationId xmlns:a16="http://schemas.microsoft.com/office/drawing/2014/main" id="{FFCEDD12-EB41-4693-879B-7E1C8273EF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E3AA17-CBC0-4A14-AA5A-FEBDA4BCB95E}"/>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2077009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E3BD9-6C3F-4F26-99B9-93911C80C1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E2FB8A-32E9-4198-8500-E4F9CDBB14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BAF49-56B0-4F3F-B069-17A85C729901}"/>
              </a:ext>
            </a:extLst>
          </p:cNvPr>
          <p:cNvSpPr>
            <a:spLocks noGrp="1"/>
          </p:cNvSpPr>
          <p:nvPr>
            <p:ph type="dt" sz="half" idx="10"/>
          </p:nvPr>
        </p:nvSpPr>
        <p:spPr/>
        <p:txBody>
          <a:bodyPr/>
          <a:lstStyle/>
          <a:p>
            <a:fld id="{A74200EE-8C19-4D2B-9FB0-6A3A80BE93A5}" type="datetimeFigureOut">
              <a:rPr lang="en-US" smtClean="0"/>
              <a:t>9/25/2023</a:t>
            </a:fld>
            <a:endParaRPr lang="en-US"/>
          </a:p>
        </p:txBody>
      </p:sp>
      <p:sp>
        <p:nvSpPr>
          <p:cNvPr id="5" name="Footer Placeholder 4">
            <a:extLst>
              <a:ext uri="{FF2B5EF4-FFF2-40B4-BE49-F238E27FC236}">
                <a16:creationId xmlns:a16="http://schemas.microsoft.com/office/drawing/2014/main" id="{2003B1D5-A10A-4277-9BCB-221B9B9C57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2791D7-352C-42AB-97DC-60EE000F5E21}"/>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397497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B0863F-ADE8-46D8-866B-52FF18CB94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A292A1-DE37-4372-9795-D8D873C2CE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124DC2-EE0C-40EF-A669-97C31DF287F2}"/>
              </a:ext>
            </a:extLst>
          </p:cNvPr>
          <p:cNvSpPr>
            <a:spLocks noGrp="1"/>
          </p:cNvSpPr>
          <p:nvPr>
            <p:ph type="dt" sz="half" idx="10"/>
          </p:nvPr>
        </p:nvSpPr>
        <p:spPr/>
        <p:txBody>
          <a:bodyPr/>
          <a:lstStyle/>
          <a:p>
            <a:fld id="{A74200EE-8C19-4D2B-9FB0-6A3A80BE93A5}" type="datetimeFigureOut">
              <a:rPr lang="en-US" smtClean="0"/>
              <a:t>9/25/2023</a:t>
            </a:fld>
            <a:endParaRPr lang="en-US"/>
          </a:p>
        </p:txBody>
      </p:sp>
      <p:sp>
        <p:nvSpPr>
          <p:cNvPr id="5" name="Footer Placeholder 4">
            <a:extLst>
              <a:ext uri="{FF2B5EF4-FFF2-40B4-BE49-F238E27FC236}">
                <a16:creationId xmlns:a16="http://schemas.microsoft.com/office/drawing/2014/main" id="{268BBB60-B912-4257-90C3-CB268C6AB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A0EC4C-AA95-4B6A-826D-47CDBF21618D}"/>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691651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AD84C-C582-4561-90AC-9EC17A6808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B9CB88-5D71-4C1E-8784-45573A06D6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F3E706-B04A-4D17-B531-8CE152688476}"/>
              </a:ext>
            </a:extLst>
          </p:cNvPr>
          <p:cNvSpPr>
            <a:spLocks noGrp="1"/>
          </p:cNvSpPr>
          <p:nvPr>
            <p:ph type="dt" sz="half" idx="10"/>
          </p:nvPr>
        </p:nvSpPr>
        <p:spPr/>
        <p:txBody>
          <a:bodyPr/>
          <a:lstStyle/>
          <a:p>
            <a:fld id="{A74200EE-8C19-4D2B-9FB0-6A3A80BE93A5}" type="datetimeFigureOut">
              <a:rPr lang="en-US" smtClean="0"/>
              <a:t>9/25/2023</a:t>
            </a:fld>
            <a:endParaRPr lang="en-US"/>
          </a:p>
        </p:txBody>
      </p:sp>
      <p:sp>
        <p:nvSpPr>
          <p:cNvPr id="5" name="Footer Placeholder 4">
            <a:extLst>
              <a:ext uri="{FF2B5EF4-FFF2-40B4-BE49-F238E27FC236}">
                <a16:creationId xmlns:a16="http://schemas.microsoft.com/office/drawing/2014/main" id="{C40A4181-8D77-47DF-8054-ADBA1A38D2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2745D5-C9B0-49B5-94C4-20537BF0A1D5}"/>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2722421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CA987-DE5B-4F35-8512-12DEB5FE10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5BD861-35A9-45D5-94D0-A0E3CBF434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F8CD7B-89CE-4381-A1C8-2F1418A60D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1B6E64-DECC-4DB0-8305-DF025761E9F4}"/>
              </a:ext>
            </a:extLst>
          </p:cNvPr>
          <p:cNvSpPr>
            <a:spLocks noGrp="1"/>
          </p:cNvSpPr>
          <p:nvPr>
            <p:ph type="dt" sz="half" idx="10"/>
          </p:nvPr>
        </p:nvSpPr>
        <p:spPr/>
        <p:txBody>
          <a:bodyPr/>
          <a:lstStyle/>
          <a:p>
            <a:fld id="{A74200EE-8C19-4D2B-9FB0-6A3A80BE93A5}" type="datetimeFigureOut">
              <a:rPr lang="en-US" smtClean="0"/>
              <a:t>9/25/2023</a:t>
            </a:fld>
            <a:endParaRPr lang="en-US"/>
          </a:p>
        </p:txBody>
      </p:sp>
      <p:sp>
        <p:nvSpPr>
          <p:cNvPr id="6" name="Footer Placeholder 5">
            <a:extLst>
              <a:ext uri="{FF2B5EF4-FFF2-40B4-BE49-F238E27FC236}">
                <a16:creationId xmlns:a16="http://schemas.microsoft.com/office/drawing/2014/main" id="{DE5A1698-F464-4288-9ED2-05DBD933D9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B8E976-5965-474F-B470-2F2D49E82B85}"/>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1179201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0619D-7F43-415A-A8EF-DBA9030220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635690-B4E9-4C07-ADDD-A91C9AA2C9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C1DC36-8713-4D7F-B421-8D24EC7AB9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B7A339-EF9B-4040-AC02-13944696A0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A16681-71F3-4280-8E21-34E8282803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1B6FAA-7F1F-47D7-8F32-BC9AA9C2D50A}"/>
              </a:ext>
            </a:extLst>
          </p:cNvPr>
          <p:cNvSpPr>
            <a:spLocks noGrp="1"/>
          </p:cNvSpPr>
          <p:nvPr>
            <p:ph type="dt" sz="half" idx="10"/>
          </p:nvPr>
        </p:nvSpPr>
        <p:spPr/>
        <p:txBody>
          <a:bodyPr/>
          <a:lstStyle/>
          <a:p>
            <a:fld id="{A74200EE-8C19-4D2B-9FB0-6A3A80BE93A5}" type="datetimeFigureOut">
              <a:rPr lang="en-US" smtClean="0"/>
              <a:t>9/25/2023</a:t>
            </a:fld>
            <a:endParaRPr lang="en-US"/>
          </a:p>
        </p:txBody>
      </p:sp>
      <p:sp>
        <p:nvSpPr>
          <p:cNvPr id="8" name="Footer Placeholder 7">
            <a:extLst>
              <a:ext uri="{FF2B5EF4-FFF2-40B4-BE49-F238E27FC236}">
                <a16:creationId xmlns:a16="http://schemas.microsoft.com/office/drawing/2014/main" id="{4C6836A0-2AEE-4A10-AF78-1FC3680983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38392A-B263-442F-BC1C-97D9DD9E1E78}"/>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2934100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82C17-945E-4EE5-B9C7-DC72D492D5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64E109-33BE-4739-AD83-9DA1414255F9}"/>
              </a:ext>
            </a:extLst>
          </p:cNvPr>
          <p:cNvSpPr>
            <a:spLocks noGrp="1"/>
          </p:cNvSpPr>
          <p:nvPr>
            <p:ph type="dt" sz="half" idx="10"/>
          </p:nvPr>
        </p:nvSpPr>
        <p:spPr/>
        <p:txBody>
          <a:bodyPr/>
          <a:lstStyle/>
          <a:p>
            <a:fld id="{A74200EE-8C19-4D2B-9FB0-6A3A80BE93A5}" type="datetimeFigureOut">
              <a:rPr lang="en-US" smtClean="0"/>
              <a:t>9/25/2023</a:t>
            </a:fld>
            <a:endParaRPr lang="en-US"/>
          </a:p>
        </p:txBody>
      </p:sp>
      <p:sp>
        <p:nvSpPr>
          <p:cNvPr id="4" name="Footer Placeholder 3">
            <a:extLst>
              <a:ext uri="{FF2B5EF4-FFF2-40B4-BE49-F238E27FC236}">
                <a16:creationId xmlns:a16="http://schemas.microsoft.com/office/drawing/2014/main" id="{38613172-FFE2-4A8F-86B6-F77D44F8DB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B108D7-953F-42EA-A108-0E87E8396273}"/>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1296570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2634AE-7C16-41B4-85E2-315B375DE08A}"/>
              </a:ext>
            </a:extLst>
          </p:cNvPr>
          <p:cNvSpPr>
            <a:spLocks noGrp="1"/>
          </p:cNvSpPr>
          <p:nvPr>
            <p:ph type="dt" sz="half" idx="10"/>
          </p:nvPr>
        </p:nvSpPr>
        <p:spPr/>
        <p:txBody>
          <a:bodyPr/>
          <a:lstStyle/>
          <a:p>
            <a:fld id="{A74200EE-8C19-4D2B-9FB0-6A3A80BE93A5}" type="datetimeFigureOut">
              <a:rPr lang="en-US" smtClean="0"/>
              <a:t>9/25/2023</a:t>
            </a:fld>
            <a:endParaRPr lang="en-US"/>
          </a:p>
        </p:txBody>
      </p:sp>
      <p:sp>
        <p:nvSpPr>
          <p:cNvPr id="3" name="Footer Placeholder 2">
            <a:extLst>
              <a:ext uri="{FF2B5EF4-FFF2-40B4-BE49-F238E27FC236}">
                <a16:creationId xmlns:a16="http://schemas.microsoft.com/office/drawing/2014/main" id="{92D7F8AF-B515-4253-A9A5-738FAF6216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54BC01-F939-4580-B6F2-ED4FB0015ECD}"/>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344433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64D98-6795-4799-A823-BEAF493B7B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E69EAD-C626-4368-B28A-699F874615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4AA96E-AE7D-4D43-AFF0-CD6B61AD2C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FA08DB-F0FC-482F-A165-FEF65CD06DF1}"/>
              </a:ext>
            </a:extLst>
          </p:cNvPr>
          <p:cNvSpPr>
            <a:spLocks noGrp="1"/>
          </p:cNvSpPr>
          <p:nvPr>
            <p:ph type="dt" sz="half" idx="10"/>
          </p:nvPr>
        </p:nvSpPr>
        <p:spPr/>
        <p:txBody>
          <a:bodyPr/>
          <a:lstStyle/>
          <a:p>
            <a:fld id="{A74200EE-8C19-4D2B-9FB0-6A3A80BE93A5}" type="datetimeFigureOut">
              <a:rPr lang="en-US" smtClean="0"/>
              <a:t>9/25/2023</a:t>
            </a:fld>
            <a:endParaRPr lang="en-US"/>
          </a:p>
        </p:txBody>
      </p:sp>
      <p:sp>
        <p:nvSpPr>
          <p:cNvPr id="6" name="Footer Placeholder 5">
            <a:extLst>
              <a:ext uri="{FF2B5EF4-FFF2-40B4-BE49-F238E27FC236}">
                <a16:creationId xmlns:a16="http://schemas.microsoft.com/office/drawing/2014/main" id="{689D75E0-5D2D-48CF-8C2B-453C47910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3D94FC-AF67-4884-9154-D965491C6B6C}"/>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2185130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771B3-03CF-4F83-809B-048C52A6C9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6A3911-D2D3-49CD-A22F-82C1BB0253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F95AF6-0505-44CF-8FCB-8F6DB2E7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DCFB87-5148-49D7-9D3E-DE0E036EABC6}"/>
              </a:ext>
            </a:extLst>
          </p:cNvPr>
          <p:cNvSpPr>
            <a:spLocks noGrp="1"/>
          </p:cNvSpPr>
          <p:nvPr>
            <p:ph type="dt" sz="half" idx="10"/>
          </p:nvPr>
        </p:nvSpPr>
        <p:spPr/>
        <p:txBody>
          <a:bodyPr/>
          <a:lstStyle/>
          <a:p>
            <a:fld id="{A74200EE-8C19-4D2B-9FB0-6A3A80BE93A5}" type="datetimeFigureOut">
              <a:rPr lang="en-US" smtClean="0"/>
              <a:t>9/25/2023</a:t>
            </a:fld>
            <a:endParaRPr lang="en-US"/>
          </a:p>
        </p:txBody>
      </p:sp>
      <p:sp>
        <p:nvSpPr>
          <p:cNvPr id="6" name="Footer Placeholder 5">
            <a:extLst>
              <a:ext uri="{FF2B5EF4-FFF2-40B4-BE49-F238E27FC236}">
                <a16:creationId xmlns:a16="http://schemas.microsoft.com/office/drawing/2014/main" id="{FFCEDD12-EB41-4693-879B-7E1C8273EF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E3AA17-CBC0-4A14-AA5A-FEBDA4BCB95E}"/>
              </a:ext>
            </a:extLst>
          </p:cNvPr>
          <p:cNvSpPr>
            <a:spLocks noGrp="1"/>
          </p:cNvSpPr>
          <p:nvPr>
            <p:ph type="sldNum" sz="quarter" idx="12"/>
          </p:nvPr>
        </p:nvSpPr>
        <p:spPr/>
        <p:txBody>
          <a:bodyPr/>
          <a:lstStyle/>
          <a:p>
            <a:fld id="{E2333858-7AFC-472D-9508-41EBEC0212C8}" type="slidenum">
              <a:rPr lang="en-US" smtClean="0"/>
              <a:t>‹#›</a:t>
            </a:fld>
            <a:endParaRPr lang="en-US"/>
          </a:p>
        </p:txBody>
      </p:sp>
    </p:spTree>
    <p:extLst>
      <p:ext uri="{BB962C8B-B14F-4D97-AF65-F5344CB8AC3E}">
        <p14:creationId xmlns:p14="http://schemas.microsoft.com/office/powerpoint/2010/main" val="425455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6ACDA0-79AA-44C6-B3DF-3950AED1A0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1AB846-06FA-40C8-A2A9-EAD32CD225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B39268-BA5B-46F7-83A9-0DC07D4EE2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4200EE-8C19-4D2B-9FB0-6A3A80BE93A5}" type="datetimeFigureOut">
              <a:rPr lang="en-US" smtClean="0"/>
              <a:t>9/25/2023</a:t>
            </a:fld>
            <a:endParaRPr lang="en-US"/>
          </a:p>
        </p:txBody>
      </p:sp>
      <p:sp>
        <p:nvSpPr>
          <p:cNvPr id="5" name="Footer Placeholder 4">
            <a:extLst>
              <a:ext uri="{FF2B5EF4-FFF2-40B4-BE49-F238E27FC236}">
                <a16:creationId xmlns:a16="http://schemas.microsoft.com/office/drawing/2014/main" id="{C4B831BA-769A-4455-992D-1714178E99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853B95-7E61-4FF0-A9CB-002D8D91B0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333858-7AFC-472D-9508-41EBEC0212C8}" type="slidenum">
              <a:rPr lang="en-US" smtClean="0"/>
              <a:t>‹#›</a:t>
            </a:fld>
            <a:endParaRPr lang="en-US"/>
          </a:p>
        </p:txBody>
      </p:sp>
      <p:pic>
        <p:nvPicPr>
          <p:cNvPr id="7" name="Content Placeholder 14">
            <a:extLst>
              <a:ext uri="{FF2B5EF4-FFF2-40B4-BE49-F238E27FC236}">
                <a16:creationId xmlns:a16="http://schemas.microsoft.com/office/drawing/2014/main" id="{CF91DA61-8F64-4387-B4A5-AB68A49FBF2B}"/>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3896602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6ACDA0-79AA-44C6-B3DF-3950AED1A0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1AB846-06FA-40C8-A2A9-EAD32CD225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B39268-BA5B-46F7-83A9-0DC07D4EE2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4200EE-8C19-4D2B-9FB0-6A3A80BE93A5}" type="datetimeFigureOut">
              <a:rPr lang="en-US" smtClean="0"/>
              <a:t>9/25/2023</a:t>
            </a:fld>
            <a:endParaRPr lang="en-US"/>
          </a:p>
        </p:txBody>
      </p:sp>
      <p:sp>
        <p:nvSpPr>
          <p:cNvPr id="5" name="Footer Placeholder 4">
            <a:extLst>
              <a:ext uri="{FF2B5EF4-FFF2-40B4-BE49-F238E27FC236}">
                <a16:creationId xmlns:a16="http://schemas.microsoft.com/office/drawing/2014/main" id="{C4B831BA-769A-4455-992D-1714178E99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853B95-7E61-4FF0-A9CB-002D8D91B0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333858-7AFC-472D-9508-41EBEC0212C8}" type="slidenum">
              <a:rPr lang="en-US" smtClean="0"/>
              <a:t>‹#›</a:t>
            </a:fld>
            <a:endParaRPr lang="en-US"/>
          </a:p>
        </p:txBody>
      </p:sp>
      <p:pic>
        <p:nvPicPr>
          <p:cNvPr id="7" name="Content Placeholder 14">
            <a:extLst>
              <a:ext uri="{FF2B5EF4-FFF2-40B4-BE49-F238E27FC236}">
                <a16:creationId xmlns:a16="http://schemas.microsoft.com/office/drawing/2014/main" id="{CF91DA61-8F64-4387-B4A5-AB68A49FBF2B}"/>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30828890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25.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32.jpeg"/><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8.xml"/><Relationship Id="rId5" Type="http://schemas.openxmlformats.org/officeDocument/2006/relationships/image" Target="../media/image34.pn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41.jpeg"/><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E69393-2C47-7ECE-0105-C24C873A899B}"/>
              </a:ext>
            </a:extLst>
          </p:cNvPr>
          <p:cNvSpPr txBox="1"/>
          <p:nvPr/>
        </p:nvSpPr>
        <p:spPr>
          <a:xfrm>
            <a:off x="557055" y="1672728"/>
            <a:ext cx="4540384"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$92.77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Total ring if fresh mushrooms are purchased</a:t>
            </a:r>
          </a:p>
        </p:txBody>
      </p:sp>
      <p:sp>
        <p:nvSpPr>
          <p:cNvPr id="5" name="TextBox 4">
            <a:extLst>
              <a:ext uri="{FF2B5EF4-FFF2-40B4-BE49-F238E27FC236}">
                <a16:creationId xmlns:a16="http://schemas.microsoft.com/office/drawing/2014/main" id="{B62E01F1-D68B-00D1-2193-ECB9E12EA806}"/>
              </a:ext>
            </a:extLst>
          </p:cNvPr>
          <p:cNvSpPr txBox="1"/>
          <p:nvPr/>
        </p:nvSpPr>
        <p:spPr>
          <a:xfrm>
            <a:off x="554176" y="4150972"/>
            <a:ext cx="4276442" cy="195126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b="1" dirty="0">
                <a:solidFill>
                  <a:prstClr val="black"/>
                </a:solidFill>
                <a:latin typeface="Bahnschrift SemiCondensed" panose="020B0502040204020203" pitchFamily="34" charset="0"/>
              </a:rPr>
              <a:t>Total trip spend by mushroom type: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$92.53 </a:t>
            </a:r>
            <a:r>
              <a:rPr lang="en-US" sz="2000" dirty="0">
                <a:solidFill>
                  <a:prstClr val="black"/>
                </a:solidFill>
                <a:latin typeface="Bahnschrift SemiCondensed" panose="020B0502040204020203" pitchFamily="34" charset="0"/>
              </a:rPr>
              <a:t>   White mushrooms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$105.98  </a:t>
            </a:r>
            <a:r>
              <a:rPr kumimoji="0" lang="en-US" sz="2000" b="0" i="0" u="none" strike="noStrike" kern="1200" cap="none" spc="0" normalizeH="0" baseline="0" noProof="0" dirty="0" err="1">
                <a:ln>
                  <a:noFill/>
                </a:ln>
                <a:solidFill>
                  <a:prstClr val="black"/>
                </a:solidFill>
                <a:effectLst/>
                <a:uLnTx/>
                <a:uFillTx/>
                <a:latin typeface="Bahnschrift SemiCondensed" panose="020B0502040204020203" pitchFamily="34" charset="0"/>
                <a:ea typeface="+mn-ea"/>
                <a:cs typeface="+mn-cs"/>
              </a:rPr>
              <a:t>Crimini</a:t>
            </a:r>
            <a:r>
              <a:rPr lang="en-US" sz="2000" dirty="0">
                <a:solidFill>
                  <a:prstClr val="black"/>
                </a:solidFill>
                <a:latin typeface="Bahnschrift SemiCondensed" panose="020B0502040204020203" pitchFamily="34" charset="0"/>
              </a:rPr>
              <a:t> (baby </a:t>
            </a:r>
            <a:r>
              <a:rPr lang="en-US" sz="2000" dirty="0" err="1">
                <a:solidFill>
                  <a:prstClr val="black"/>
                </a:solidFill>
                <a:latin typeface="Bahnschrift SemiCondensed" panose="020B0502040204020203" pitchFamily="34" charset="0"/>
              </a:rPr>
              <a:t>bella</a:t>
            </a:r>
            <a:r>
              <a:rPr lang="en-US" sz="2000" dirty="0">
                <a:solidFill>
                  <a:prstClr val="black"/>
                </a:solidFill>
                <a:latin typeface="Bahnschrift SemiCondensed" panose="020B0502040204020203" pitchFamily="34" charset="0"/>
              </a:rPr>
              <a:t>) mushrooms</a:t>
            </a:r>
          </a:p>
        </p:txBody>
      </p:sp>
      <p:sp>
        <p:nvSpPr>
          <p:cNvPr id="6" name="TextBox 5">
            <a:extLst>
              <a:ext uri="{FF2B5EF4-FFF2-40B4-BE49-F238E27FC236}">
                <a16:creationId xmlns:a16="http://schemas.microsoft.com/office/drawing/2014/main" id="{8EE327E6-71CC-9DBB-5574-2ED07ADAF3A9}"/>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rPr>
              <a:t>Source: IRI, Integrated Fresh, Household Panel data, All outlets, mushrooms, 52 weeks ending 6/12/2022</a:t>
            </a:r>
          </a:p>
        </p:txBody>
      </p:sp>
      <p:pic>
        <p:nvPicPr>
          <p:cNvPr id="7" name="Picture 2">
            <a:extLst>
              <a:ext uri="{FF2B5EF4-FFF2-40B4-BE49-F238E27FC236}">
                <a16:creationId xmlns:a16="http://schemas.microsoft.com/office/drawing/2014/main" id="{126243E5-C8FB-45EB-3D45-42DC994B9D5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C4E7FEB0-565A-188E-3EAB-10B5954427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2691393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C4D2AC-8D37-2ADB-0502-85CF11BF80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6657975" y="1323975"/>
            <a:ext cx="6858000" cy="4210050"/>
          </a:xfrm>
          <a:prstGeom prst="rect">
            <a:avLst/>
          </a:prstGeom>
        </p:spPr>
      </p:pic>
      <p:sp>
        <p:nvSpPr>
          <p:cNvPr id="2" name="TextBox 1">
            <a:extLst>
              <a:ext uri="{FF2B5EF4-FFF2-40B4-BE49-F238E27FC236}">
                <a16:creationId xmlns:a16="http://schemas.microsoft.com/office/drawing/2014/main" id="{0A21D0C3-071F-0B75-7597-6A8309AB2BB2}"/>
              </a:ext>
            </a:extLst>
          </p:cNvPr>
          <p:cNvSpPr txBox="1"/>
          <p:nvPr/>
        </p:nvSpPr>
        <p:spPr>
          <a:xfrm>
            <a:off x="557055" y="1672728"/>
            <a:ext cx="5705200"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4.6%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Bulk mushroom’s share of total mushroom sales</a:t>
            </a:r>
          </a:p>
        </p:txBody>
      </p:sp>
      <p:sp>
        <p:nvSpPr>
          <p:cNvPr id="4" name="TextBox 3">
            <a:extLst>
              <a:ext uri="{FF2B5EF4-FFF2-40B4-BE49-F238E27FC236}">
                <a16:creationId xmlns:a16="http://schemas.microsoft.com/office/drawing/2014/main" id="{259DDA80-1F1F-E25E-F489-38392F88EE42}"/>
              </a:ext>
            </a:extLst>
          </p:cNvPr>
          <p:cNvSpPr txBox="1"/>
          <p:nvPr/>
        </p:nvSpPr>
        <p:spPr>
          <a:xfrm>
            <a:off x="557055" y="3670277"/>
            <a:ext cx="6796245" cy="242234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With fewer retailers carrying bulk mushrooms, their share of dollars hovers around 5%. Retailers often leverage bulk to merchandise specialty mushrooms.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Bulk displays share of sales by mushroom type: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4.8%  White mushrooms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Bahnschrift SemiCondensed" panose="020B0502040204020203" pitchFamily="34" charset="0"/>
              </a:rPr>
              <a:t>4.1%  Brown mushrooms (combined </a:t>
            </a:r>
            <a:r>
              <a:rPr lang="en-US" dirty="0" err="1">
                <a:solidFill>
                  <a:prstClr val="black"/>
                </a:solidFill>
                <a:latin typeface="Bahnschrift SemiCondensed" panose="020B0502040204020203" pitchFamily="34" charset="0"/>
              </a:rPr>
              <a:t>crimini</a:t>
            </a:r>
            <a:r>
              <a:rPr lang="en-US" dirty="0">
                <a:solidFill>
                  <a:prstClr val="black"/>
                </a:solidFill>
                <a:latin typeface="Bahnschrift SemiCondensed" panose="020B0502040204020203" pitchFamily="34" charset="0"/>
              </a:rPr>
              <a:t> and portabellas)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7.2%  Specialty mushrooms, such as shiitake, </a:t>
            </a:r>
            <a:r>
              <a:rPr lang="en-US" dirty="0">
                <a:solidFill>
                  <a:prstClr val="black"/>
                </a:solidFill>
                <a:latin typeface="Bahnschrift SemiCondensed" panose="020B0502040204020203" pitchFamily="34" charset="0"/>
              </a:rPr>
              <a:t>oyster or lion’s mane</a:t>
            </a:r>
            <a:endPar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p:txBody>
      </p:sp>
      <p:sp>
        <p:nvSpPr>
          <p:cNvPr id="5" name="TextBox 4">
            <a:extLst>
              <a:ext uri="{FF2B5EF4-FFF2-40B4-BE49-F238E27FC236}">
                <a16:creationId xmlns:a16="http://schemas.microsoft.com/office/drawing/2014/main" id="{6375E6E8-CB4A-B385-A1ED-E739DEAD9722}"/>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IRI, Integrated Fresh, MULO, YTD weeks ending 3-26-2023</a:t>
            </a:r>
          </a:p>
        </p:txBody>
      </p:sp>
      <p:pic>
        <p:nvPicPr>
          <p:cNvPr id="6" name="Picture 2">
            <a:extLst>
              <a:ext uri="{FF2B5EF4-FFF2-40B4-BE49-F238E27FC236}">
                <a16:creationId xmlns:a16="http://schemas.microsoft.com/office/drawing/2014/main" id="{2CC838EA-FC58-7755-D6E4-F4FB47C332E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682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E7722DE-D4E4-C44E-69CD-C85FFCAE7E0E}"/>
              </a:ext>
            </a:extLst>
          </p:cNvPr>
          <p:cNvSpPr txBox="1"/>
          <p:nvPr/>
        </p:nvSpPr>
        <p:spPr>
          <a:xfrm>
            <a:off x="557055" y="1482228"/>
            <a:ext cx="4938870" cy="177794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Co-purchase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Items bought during the same grocery trip as fresh mushrooms</a:t>
            </a:r>
          </a:p>
        </p:txBody>
      </p:sp>
      <p:sp>
        <p:nvSpPr>
          <p:cNvPr id="6" name="TextBox 5">
            <a:extLst>
              <a:ext uri="{FF2B5EF4-FFF2-40B4-BE49-F238E27FC236}">
                <a16:creationId xmlns:a16="http://schemas.microsoft.com/office/drawing/2014/main" id="{211C930C-205E-AFCF-FA25-EBAA00132EC7}"/>
              </a:ext>
            </a:extLst>
          </p:cNvPr>
          <p:cNvSpPr txBox="1"/>
          <p:nvPr/>
        </p:nvSpPr>
        <p:spPr>
          <a:xfrm>
            <a:off x="554175" y="3141518"/>
            <a:ext cx="4276442" cy="20844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Top 10 </a:t>
            </a:r>
            <a:r>
              <a:rPr kumimoji="0" lang="en-US" sz="2000" b="1"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categories</a:t>
            </a:r>
            <a:r>
              <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 by rank:</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dirty="0">
                <a:solidFill>
                  <a:prstClr val="black"/>
                </a:solidFill>
                <a:latin typeface="Bahnschrift SemiCondensed" panose="020B0502040204020203" pitchFamily="34" charset="0"/>
              </a:rPr>
              <a:t>Cooking vegetables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dirty="0">
                <a:solidFill>
                  <a:prstClr val="black"/>
                </a:solidFill>
                <a:latin typeface="Bahnschrift SemiCondensed" panose="020B0502040204020203" pitchFamily="34" charset="0"/>
              </a:rPr>
              <a:t>Snacking/salad vegetables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dirty="0">
                <a:solidFill>
                  <a:prstClr val="black"/>
                </a:solidFill>
                <a:latin typeface="Bahnschrift SemiCondensed" panose="020B0502040204020203" pitchFamily="34" charset="0"/>
              </a:rPr>
              <a:t>Cruciferous vegetables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dirty="0">
                <a:solidFill>
                  <a:prstClr val="black"/>
                </a:solidFill>
                <a:latin typeface="Bahnschrift SemiCondensed" panose="020B0502040204020203" pitchFamily="34" charset="0"/>
              </a:rPr>
              <a:t>Salads and leafy greens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dirty="0">
                <a:solidFill>
                  <a:prstClr val="black"/>
                </a:solidFill>
                <a:latin typeface="Bahnschrift SemiCondensed" panose="020B0502040204020203" pitchFamily="34" charset="0"/>
              </a:rPr>
              <a:t>Tropical &amp; specialty fruit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dirty="0">
                <a:solidFill>
                  <a:prstClr val="black"/>
                </a:solidFill>
                <a:latin typeface="Bahnschrift SemiCondensed" panose="020B0502040204020203" pitchFamily="34" charset="0"/>
              </a:rPr>
              <a:t>Citrus fruit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dirty="0">
                <a:solidFill>
                  <a:prstClr val="black"/>
                </a:solidFill>
                <a:latin typeface="Bahnschrift SemiCondensed" panose="020B0502040204020203" pitchFamily="34" charset="0"/>
              </a:rPr>
              <a:t>Deli specialty cheese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dirty="0">
                <a:solidFill>
                  <a:prstClr val="black"/>
                </a:solidFill>
                <a:latin typeface="Bahnschrift SemiCondensed" panose="020B0502040204020203" pitchFamily="34" charset="0"/>
              </a:rPr>
              <a:t>Chicken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dirty="0">
                <a:solidFill>
                  <a:prstClr val="black"/>
                </a:solidFill>
                <a:latin typeface="Bahnschrift SemiCondensed" panose="020B0502040204020203" pitchFamily="34" charset="0"/>
              </a:rPr>
              <a:t>Frozen vegetables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dirty="0">
                <a:solidFill>
                  <a:prstClr val="black"/>
                </a:solidFill>
                <a:latin typeface="Bahnschrift SemiCondensed" panose="020B0502040204020203" pitchFamily="34" charset="0"/>
              </a:rPr>
              <a:t>Shelf-stable pasta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p:txBody>
      </p:sp>
      <p:sp>
        <p:nvSpPr>
          <p:cNvPr id="7" name="TextBox 6">
            <a:extLst>
              <a:ext uri="{FF2B5EF4-FFF2-40B4-BE49-F238E27FC236}">
                <a16:creationId xmlns:a16="http://schemas.microsoft.com/office/drawing/2014/main" id="{35796AAA-4CE7-FC14-9305-CCEC84BB4A32}"/>
              </a:ext>
            </a:extLst>
          </p:cNvPr>
          <p:cNvSpPr txBox="1"/>
          <p:nvPr/>
        </p:nvSpPr>
        <p:spPr>
          <a:xfrm>
            <a:off x="554175" y="6457890"/>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rPr>
              <a:t>Source: IRI, Integrated Fresh, Household Panel data, All outlets, mushrooms, 52 weeks ending 6/12/2022</a:t>
            </a:r>
          </a:p>
        </p:txBody>
      </p:sp>
      <p:pic>
        <p:nvPicPr>
          <p:cNvPr id="8" name="Picture 2">
            <a:extLst>
              <a:ext uri="{FF2B5EF4-FFF2-40B4-BE49-F238E27FC236}">
                <a16:creationId xmlns:a16="http://schemas.microsoft.com/office/drawing/2014/main" id="{7A667F1F-0BB4-6614-C589-595357453C6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8430D4C-5C15-D416-F457-611F3433A6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92645" y="0"/>
            <a:ext cx="5899355" cy="6858000"/>
          </a:xfrm>
          <a:prstGeom prst="rect">
            <a:avLst/>
          </a:prstGeom>
        </p:spPr>
      </p:pic>
    </p:spTree>
    <p:extLst>
      <p:ext uri="{BB962C8B-B14F-4D97-AF65-F5344CB8AC3E}">
        <p14:creationId xmlns:p14="http://schemas.microsoft.com/office/powerpoint/2010/main" val="4247802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25E1F5-5EFF-B020-D1ED-0721A34FCAFE}"/>
              </a:ext>
            </a:extLst>
          </p:cNvPr>
          <p:cNvSpPr txBox="1"/>
          <p:nvPr/>
        </p:nvSpPr>
        <p:spPr>
          <a:xfrm>
            <a:off x="557055" y="1672728"/>
            <a:ext cx="5705200"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+82.9%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Dollar sales increase for stuffed mushrooms in the meat department</a:t>
            </a:r>
          </a:p>
        </p:txBody>
      </p:sp>
      <p:sp>
        <p:nvSpPr>
          <p:cNvPr id="5" name="TextBox 4">
            <a:extLst>
              <a:ext uri="{FF2B5EF4-FFF2-40B4-BE49-F238E27FC236}">
                <a16:creationId xmlns:a16="http://schemas.microsoft.com/office/drawing/2014/main" id="{1D743A06-3045-11C2-037F-0B25CB435F8F}"/>
              </a:ext>
            </a:extLst>
          </p:cNvPr>
          <p:cNvSpPr txBox="1"/>
          <p:nvPr/>
        </p:nvSpPr>
        <p:spPr>
          <a:xfrm>
            <a:off x="554174" y="3944412"/>
            <a:ext cx="4681855" cy="242234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Retailers are increasingly adding stuffed mushrooms in secondary locations, including the full-service meat department. Sales of stuffed mushrooms in the meat department reached $6.6 million, up 82.9% versus year ago levels.</a:t>
            </a:r>
          </a:p>
        </p:txBody>
      </p:sp>
      <p:sp>
        <p:nvSpPr>
          <p:cNvPr id="6" name="TextBox 5">
            <a:extLst>
              <a:ext uri="{FF2B5EF4-FFF2-40B4-BE49-F238E27FC236}">
                <a16:creationId xmlns:a16="http://schemas.microsoft.com/office/drawing/2014/main" id="{D662A9A1-980C-7C86-7177-3481ABF4A3E8}"/>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IRI, Integrated Fresh, MULO, YTD weeks ending 4-15-2023</a:t>
            </a:r>
          </a:p>
        </p:txBody>
      </p:sp>
      <p:pic>
        <p:nvPicPr>
          <p:cNvPr id="7" name="Picture 2">
            <a:extLst>
              <a:ext uri="{FF2B5EF4-FFF2-40B4-BE49-F238E27FC236}">
                <a16:creationId xmlns:a16="http://schemas.microsoft.com/office/drawing/2014/main" id="{E55B72C3-D9D9-8C72-D472-2B12AC8DA5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CEDA94B-73D1-7FA1-C5FA-B00069F719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27913" y="0"/>
            <a:ext cx="6564087" cy="6858000"/>
          </a:xfrm>
          <a:prstGeom prst="rect">
            <a:avLst/>
          </a:prstGeom>
        </p:spPr>
      </p:pic>
    </p:spTree>
    <p:extLst>
      <p:ext uri="{BB962C8B-B14F-4D97-AF65-F5344CB8AC3E}">
        <p14:creationId xmlns:p14="http://schemas.microsoft.com/office/powerpoint/2010/main" val="2439757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25E1F5-5EFF-B020-D1ED-0721A34FCAFE}"/>
              </a:ext>
            </a:extLst>
          </p:cNvPr>
          <p:cNvSpPr txBox="1"/>
          <p:nvPr/>
        </p:nvSpPr>
        <p:spPr>
          <a:xfrm>
            <a:off x="557055" y="1672728"/>
            <a:ext cx="5705200"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+63.8%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Dollar sales increase for stuffed mushrooms in the deli department</a:t>
            </a:r>
          </a:p>
        </p:txBody>
      </p:sp>
      <p:sp>
        <p:nvSpPr>
          <p:cNvPr id="5" name="TextBox 4">
            <a:extLst>
              <a:ext uri="{FF2B5EF4-FFF2-40B4-BE49-F238E27FC236}">
                <a16:creationId xmlns:a16="http://schemas.microsoft.com/office/drawing/2014/main" id="{1D743A06-3045-11C2-037F-0B25CB435F8F}"/>
              </a:ext>
            </a:extLst>
          </p:cNvPr>
          <p:cNvSpPr txBox="1"/>
          <p:nvPr/>
        </p:nvSpPr>
        <p:spPr>
          <a:xfrm>
            <a:off x="554174" y="3703781"/>
            <a:ext cx="4823369" cy="242234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Retailers are increasingly adding stuffed mushrooms in secondary locations, including the deli-prepared area of the store.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Sales of stuffed mushrooms in the deli department reached $4.4 million, up 63.8% versus year ago levels.</a:t>
            </a:r>
          </a:p>
        </p:txBody>
      </p:sp>
      <p:sp>
        <p:nvSpPr>
          <p:cNvPr id="6" name="TextBox 5">
            <a:extLst>
              <a:ext uri="{FF2B5EF4-FFF2-40B4-BE49-F238E27FC236}">
                <a16:creationId xmlns:a16="http://schemas.microsoft.com/office/drawing/2014/main" id="{D662A9A1-980C-7C86-7177-3481ABF4A3E8}"/>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IRI, Integrated Fresh, MULO, YTD weeks ending 4-15-2023</a:t>
            </a:r>
          </a:p>
        </p:txBody>
      </p:sp>
      <p:pic>
        <p:nvPicPr>
          <p:cNvPr id="7" name="Picture 2">
            <a:extLst>
              <a:ext uri="{FF2B5EF4-FFF2-40B4-BE49-F238E27FC236}">
                <a16:creationId xmlns:a16="http://schemas.microsoft.com/office/drawing/2014/main" id="{E55B72C3-D9D9-8C72-D472-2B12AC8DA5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F3E877B-F19C-BCE1-959A-9B5D1EBA5B6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93228" y="0"/>
            <a:ext cx="6574972" cy="6858000"/>
          </a:xfrm>
          <a:prstGeom prst="rect">
            <a:avLst/>
          </a:prstGeom>
        </p:spPr>
      </p:pic>
    </p:spTree>
    <p:extLst>
      <p:ext uri="{BB962C8B-B14F-4D97-AF65-F5344CB8AC3E}">
        <p14:creationId xmlns:p14="http://schemas.microsoft.com/office/powerpoint/2010/main" val="1750991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DD6BCC-45D6-1F90-F9F7-4F8FD5951787}"/>
              </a:ext>
            </a:extLst>
          </p:cNvPr>
          <p:cNvSpPr txBox="1"/>
          <p:nvPr/>
        </p:nvSpPr>
        <p:spPr>
          <a:xfrm>
            <a:off x="557056" y="1848218"/>
            <a:ext cx="4831374" cy="133882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42%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Of consumers can be encouraged to make unplanned produce purchases by eye-catching displays</a:t>
            </a:r>
          </a:p>
        </p:txBody>
      </p:sp>
      <p:sp>
        <p:nvSpPr>
          <p:cNvPr id="5" name="TextBox 4">
            <a:extLst>
              <a:ext uri="{FF2B5EF4-FFF2-40B4-BE49-F238E27FC236}">
                <a16:creationId xmlns:a16="http://schemas.microsoft.com/office/drawing/2014/main" id="{592D1385-FE35-6C5F-9038-04A9DB7A06DC}"/>
              </a:ext>
            </a:extLst>
          </p:cNvPr>
          <p:cNvSpPr txBox="1"/>
          <p:nvPr/>
        </p:nvSpPr>
        <p:spPr>
          <a:xfrm>
            <a:off x="554175" y="4760167"/>
            <a:ext cx="4831374" cy="133882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Eye-catching displays are the second-most powerful way to drive unplanned purchases, behind highlighting seasonal items but ahead of locally-grown items. </a:t>
            </a:r>
          </a:p>
        </p:txBody>
      </p:sp>
      <p:sp>
        <p:nvSpPr>
          <p:cNvPr id="6" name="TextBox 5">
            <a:extLst>
              <a:ext uri="{FF2B5EF4-FFF2-40B4-BE49-F238E27FC236}">
                <a16:creationId xmlns:a16="http://schemas.microsoft.com/office/drawing/2014/main" id="{D14FD4E5-F9A3-11AE-4CCC-119D7A50376A}"/>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Power of Produce 2023</a:t>
            </a:r>
          </a:p>
        </p:txBody>
      </p:sp>
      <p:pic>
        <p:nvPicPr>
          <p:cNvPr id="7" name="Picture 2">
            <a:extLst>
              <a:ext uri="{FF2B5EF4-FFF2-40B4-BE49-F238E27FC236}">
                <a16:creationId xmlns:a16="http://schemas.microsoft.com/office/drawing/2014/main" id="{1BA5FAAB-7884-C32D-B126-9627DE79744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5B2377A-959D-0401-A545-94A5F02402B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75515" y="0"/>
            <a:ext cx="6716485" cy="6858000"/>
          </a:xfrm>
          <a:prstGeom prst="rect">
            <a:avLst/>
          </a:prstGeom>
        </p:spPr>
      </p:pic>
      <p:sp>
        <p:nvSpPr>
          <p:cNvPr id="3" name="Rectangle 2">
            <a:extLst>
              <a:ext uri="{FF2B5EF4-FFF2-40B4-BE49-F238E27FC236}">
                <a16:creationId xmlns:a16="http://schemas.microsoft.com/office/drawing/2014/main" id="{E1E970E7-7AF0-3BDD-1CFF-97AE878491DC}"/>
              </a:ext>
            </a:extLst>
          </p:cNvPr>
          <p:cNvSpPr/>
          <p:nvPr/>
        </p:nvSpPr>
        <p:spPr>
          <a:xfrm rot="664319">
            <a:off x="5882331" y="5942318"/>
            <a:ext cx="778529" cy="329835"/>
          </a:xfrm>
          <a:prstGeom prst="rect">
            <a:avLst/>
          </a:prstGeom>
          <a:solidFill>
            <a:schemeClr val="tx1">
              <a:lumMod val="95000"/>
              <a:lumOff val="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615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DD6BCC-45D6-1F90-F9F7-4F8FD5951787}"/>
              </a:ext>
            </a:extLst>
          </p:cNvPr>
          <p:cNvSpPr txBox="1"/>
          <p:nvPr/>
        </p:nvSpPr>
        <p:spPr>
          <a:xfrm>
            <a:off x="557055" y="1848218"/>
            <a:ext cx="5538945" cy="133882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38%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Of consumers can be encouraged to make unplanned produce purchases by an inspiring recipe idea</a:t>
            </a:r>
          </a:p>
        </p:txBody>
      </p:sp>
      <p:sp>
        <p:nvSpPr>
          <p:cNvPr id="5" name="TextBox 4">
            <a:extLst>
              <a:ext uri="{FF2B5EF4-FFF2-40B4-BE49-F238E27FC236}">
                <a16:creationId xmlns:a16="http://schemas.microsoft.com/office/drawing/2014/main" id="{592D1385-FE35-6C5F-9038-04A9DB7A06DC}"/>
              </a:ext>
            </a:extLst>
          </p:cNvPr>
          <p:cNvSpPr txBox="1"/>
          <p:nvPr/>
        </p:nvSpPr>
        <p:spPr>
          <a:xfrm>
            <a:off x="557055" y="4369949"/>
            <a:ext cx="5462745" cy="133882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Mushroom’s versatility means they play a role in virtually all consumption occasions, from a breakfast omelet to being one of the most popular pizza toppings. </a:t>
            </a:r>
          </a:p>
        </p:txBody>
      </p:sp>
      <p:sp>
        <p:nvSpPr>
          <p:cNvPr id="6" name="TextBox 5">
            <a:extLst>
              <a:ext uri="{FF2B5EF4-FFF2-40B4-BE49-F238E27FC236}">
                <a16:creationId xmlns:a16="http://schemas.microsoft.com/office/drawing/2014/main" id="{D14FD4E5-F9A3-11AE-4CCC-119D7A50376A}"/>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Power of Produce 2023</a:t>
            </a:r>
          </a:p>
        </p:txBody>
      </p:sp>
      <p:pic>
        <p:nvPicPr>
          <p:cNvPr id="7" name="Picture 2">
            <a:extLst>
              <a:ext uri="{FF2B5EF4-FFF2-40B4-BE49-F238E27FC236}">
                <a16:creationId xmlns:a16="http://schemas.microsoft.com/office/drawing/2014/main" id="{1BA5FAAB-7884-C32D-B126-9627DE79744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047643C-64E1-B3C3-D4DF-8B94ADFBBC1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5853823" y="519822"/>
            <a:ext cx="6858000" cy="5818355"/>
          </a:xfrm>
          <a:prstGeom prst="rect">
            <a:avLst/>
          </a:prstGeom>
        </p:spPr>
      </p:pic>
    </p:spTree>
    <p:extLst>
      <p:ext uri="{BB962C8B-B14F-4D97-AF65-F5344CB8AC3E}">
        <p14:creationId xmlns:p14="http://schemas.microsoft.com/office/powerpoint/2010/main" val="3565506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1BA5FAAB-7884-C32D-B126-9627DE79744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77CF4FB-2740-D23D-A517-A46DD8E02B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6191249" y="857250"/>
            <a:ext cx="6858002" cy="5143501"/>
          </a:xfrm>
          <a:prstGeom prst="rect">
            <a:avLst/>
          </a:prstGeom>
        </p:spPr>
      </p:pic>
      <p:sp>
        <p:nvSpPr>
          <p:cNvPr id="3" name="TextBox 2">
            <a:extLst>
              <a:ext uri="{FF2B5EF4-FFF2-40B4-BE49-F238E27FC236}">
                <a16:creationId xmlns:a16="http://schemas.microsoft.com/office/drawing/2014/main" id="{37421252-8892-5FDC-9C2D-0EB6535DCE44}"/>
              </a:ext>
            </a:extLst>
          </p:cNvPr>
          <p:cNvSpPr txBox="1"/>
          <p:nvPr/>
        </p:nvSpPr>
        <p:spPr>
          <a:xfrm>
            <a:off x="557055" y="1672728"/>
            <a:ext cx="5741387"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176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Fresh mushroom cross-purchase index with fresh asparagus</a:t>
            </a:r>
          </a:p>
        </p:txBody>
      </p:sp>
      <p:sp>
        <p:nvSpPr>
          <p:cNvPr id="8" name="TextBox 7">
            <a:extLst>
              <a:ext uri="{FF2B5EF4-FFF2-40B4-BE49-F238E27FC236}">
                <a16:creationId xmlns:a16="http://schemas.microsoft.com/office/drawing/2014/main" id="{9EAD1CEB-5049-9DD4-6B4E-10F35502C759}"/>
              </a:ext>
            </a:extLst>
          </p:cNvPr>
          <p:cNvSpPr txBox="1"/>
          <p:nvPr/>
        </p:nvSpPr>
        <p:spPr>
          <a:xfrm>
            <a:off x="557055" y="4267200"/>
            <a:ext cx="5877863" cy="173671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Fresh mushroom consumers also love asparagus!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While 18.8% of the total population bought fresh asparagus in the past year, 31.8% of fresh mushroom consumers did, resulting in a 170 cross-purchase index; the highest of all items around the store. </a:t>
            </a:r>
          </a:p>
        </p:txBody>
      </p:sp>
      <p:sp>
        <p:nvSpPr>
          <p:cNvPr id="9" name="TextBox 8">
            <a:extLst>
              <a:ext uri="{FF2B5EF4-FFF2-40B4-BE49-F238E27FC236}">
                <a16:creationId xmlns:a16="http://schemas.microsoft.com/office/drawing/2014/main" id="{1234EB4F-8DA0-8D6E-186A-BB5AB0E63F7A}"/>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IRI, Integrated Fresh, MULO, Cross-Purchase Index for the 52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w.e</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6-12-2022</a:t>
            </a:r>
          </a:p>
        </p:txBody>
      </p:sp>
    </p:spTree>
    <p:extLst>
      <p:ext uri="{BB962C8B-B14F-4D97-AF65-F5344CB8AC3E}">
        <p14:creationId xmlns:p14="http://schemas.microsoft.com/office/powerpoint/2010/main" val="519193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25E1F5-5EFF-B020-D1ED-0721A34FCAFE}"/>
              </a:ext>
            </a:extLst>
          </p:cNvPr>
          <p:cNvSpPr txBox="1"/>
          <p:nvPr/>
        </p:nvSpPr>
        <p:spPr>
          <a:xfrm>
            <a:off x="557055" y="1672728"/>
            <a:ext cx="5705200"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Of shoppers own a grill (including both indoor or outdoor grills)</a:t>
            </a:r>
          </a:p>
        </p:txBody>
      </p:sp>
      <p:sp>
        <p:nvSpPr>
          <p:cNvPr id="5" name="TextBox 4">
            <a:extLst>
              <a:ext uri="{FF2B5EF4-FFF2-40B4-BE49-F238E27FC236}">
                <a16:creationId xmlns:a16="http://schemas.microsoft.com/office/drawing/2014/main" id="{1D743A06-3045-11C2-037F-0B25CB435F8F}"/>
              </a:ext>
            </a:extLst>
          </p:cNvPr>
          <p:cNvSpPr txBox="1"/>
          <p:nvPr/>
        </p:nvSpPr>
        <p:spPr>
          <a:xfrm>
            <a:off x="554174" y="3944412"/>
            <a:ext cx="5938066" cy="242234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Bahnschrift SemiCondensed" panose="020B0502040204020203" pitchFamily="34" charset="0"/>
              </a:rPr>
              <a:t>Produce departments have long provided grill-ready vegetable solutions for items such as peppers and corn on the cob. But this innovative item caught our eyes:  a kebab kit complete with skewers, fresh mushrooms and pre-cut vegetables — providing shoppers with maximum flexibility to create the kebab of their dreams.</a:t>
            </a:r>
            <a:endPar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p:txBody>
      </p:sp>
      <p:sp>
        <p:nvSpPr>
          <p:cNvPr id="6" name="TextBox 5">
            <a:extLst>
              <a:ext uri="{FF2B5EF4-FFF2-40B4-BE49-F238E27FC236}">
                <a16:creationId xmlns:a16="http://schemas.microsoft.com/office/drawing/2014/main" id="{D662A9A1-980C-7C86-7177-3481ABF4A3E8}"/>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Power of Meat 2023</a:t>
            </a:r>
          </a:p>
        </p:txBody>
      </p:sp>
      <p:pic>
        <p:nvPicPr>
          <p:cNvPr id="7" name="Picture 2">
            <a:extLst>
              <a:ext uri="{FF2B5EF4-FFF2-40B4-BE49-F238E27FC236}">
                <a16:creationId xmlns:a16="http://schemas.microsoft.com/office/drawing/2014/main" id="{E55B72C3-D9D9-8C72-D472-2B12AC8DA5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8526BF7-25F3-E68C-2FCF-C56252FCD4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6435766" y="1101766"/>
            <a:ext cx="6858000" cy="4654468"/>
          </a:xfrm>
          <a:prstGeom prst="rect">
            <a:avLst/>
          </a:prstGeom>
        </p:spPr>
      </p:pic>
    </p:spTree>
    <p:extLst>
      <p:ext uri="{BB962C8B-B14F-4D97-AF65-F5344CB8AC3E}">
        <p14:creationId xmlns:p14="http://schemas.microsoft.com/office/powerpoint/2010/main" val="3883695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1BA5FAAB-7884-C32D-B126-9627DE79744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421252-8892-5FDC-9C2D-0EB6535DCE44}"/>
              </a:ext>
            </a:extLst>
          </p:cNvPr>
          <p:cNvSpPr txBox="1"/>
          <p:nvPr/>
        </p:nvSpPr>
        <p:spPr>
          <a:xfrm>
            <a:off x="557055" y="1672728"/>
            <a:ext cx="5741387"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126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Fresh mushroom cross-purchase index with fresh herbs</a:t>
            </a:r>
          </a:p>
        </p:txBody>
      </p:sp>
      <p:sp>
        <p:nvSpPr>
          <p:cNvPr id="8" name="TextBox 7">
            <a:extLst>
              <a:ext uri="{FF2B5EF4-FFF2-40B4-BE49-F238E27FC236}">
                <a16:creationId xmlns:a16="http://schemas.microsoft.com/office/drawing/2014/main" id="{9EAD1CEB-5049-9DD4-6B4E-10F35502C759}"/>
              </a:ext>
            </a:extLst>
          </p:cNvPr>
          <p:cNvSpPr txBox="1"/>
          <p:nvPr/>
        </p:nvSpPr>
        <p:spPr>
          <a:xfrm>
            <a:off x="554175" y="3711401"/>
            <a:ext cx="5877863" cy="173671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The </a:t>
            </a:r>
            <a:r>
              <a:rPr kumimoji="0" lang="en-US" sz="2000" b="1"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number one </a:t>
            </a:r>
            <a:r>
              <a:rPr lang="en-US" sz="2000" dirty="0">
                <a:solidFill>
                  <a:prstClr val="black"/>
                </a:solidFill>
                <a:latin typeface="Bahnschrift SemiCondensed" panose="020B0502040204020203" pitchFamily="34" charset="0"/>
              </a:rPr>
              <a:t>produce item bought during the same shopping trip as fresh mushrooms are onions.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Bahnschrift SemiCondensed" panose="020B0502040204020203" pitchFamily="34" charset="0"/>
              </a:rPr>
              <a:t>Additionally, mushroom shoppers </a:t>
            </a:r>
            <a:r>
              <a:rPr lang="en-US" sz="2000" b="1" dirty="0">
                <a:solidFill>
                  <a:prstClr val="black"/>
                </a:solidFill>
                <a:latin typeface="Bahnschrift SemiCondensed" panose="020B0502040204020203" pitchFamily="34" charset="0"/>
              </a:rPr>
              <a:t>also love fresh herbs</a:t>
            </a:r>
            <a:r>
              <a:rPr lang="en-US" sz="2000" dirty="0">
                <a:solidFill>
                  <a:prstClr val="black"/>
                </a:solidFill>
                <a:latin typeface="Bahnschrift SemiCondensed" panose="020B0502040204020203" pitchFamily="34" charset="0"/>
              </a:rPr>
              <a:t>. </a:t>
            </a:r>
            <a:r>
              <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While 35.8% of the total population bought fresh herbs in the past year, 45.7% of fresh mushroom consumers did, resulting in a 126 cross-purchase index.</a:t>
            </a:r>
          </a:p>
        </p:txBody>
      </p:sp>
      <p:sp>
        <p:nvSpPr>
          <p:cNvPr id="9" name="TextBox 8">
            <a:extLst>
              <a:ext uri="{FF2B5EF4-FFF2-40B4-BE49-F238E27FC236}">
                <a16:creationId xmlns:a16="http://schemas.microsoft.com/office/drawing/2014/main" id="{1234EB4F-8DA0-8D6E-186A-BB5AB0E63F7A}"/>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Circana</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Integrated Fresh, MULO, Cross-Purchase Index for the 52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w.e</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6-12-2022</a:t>
            </a:r>
          </a:p>
        </p:txBody>
      </p:sp>
      <p:pic>
        <p:nvPicPr>
          <p:cNvPr id="5" name="Picture 4">
            <a:extLst>
              <a:ext uri="{FF2B5EF4-FFF2-40B4-BE49-F238E27FC236}">
                <a16:creationId xmlns:a16="http://schemas.microsoft.com/office/drawing/2014/main" id="{88A1A63C-D10E-5A95-F47D-F37025DC15C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6258703" y="924704"/>
            <a:ext cx="6859163" cy="5007429"/>
          </a:xfrm>
          <a:prstGeom prst="rect">
            <a:avLst/>
          </a:prstGeom>
        </p:spPr>
      </p:pic>
    </p:spTree>
    <p:extLst>
      <p:ext uri="{BB962C8B-B14F-4D97-AF65-F5344CB8AC3E}">
        <p14:creationId xmlns:p14="http://schemas.microsoft.com/office/powerpoint/2010/main" val="716239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8BAD85-F3CA-E553-9E4E-FF2093AF65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8500" y="0"/>
            <a:ext cx="5143500" cy="6858000"/>
          </a:xfrm>
          <a:prstGeom prst="rect">
            <a:avLst/>
          </a:prstGeom>
        </p:spPr>
      </p:pic>
      <p:sp>
        <p:nvSpPr>
          <p:cNvPr id="8" name="Rectangle 7">
            <a:extLst>
              <a:ext uri="{FF2B5EF4-FFF2-40B4-BE49-F238E27FC236}">
                <a16:creationId xmlns:a16="http://schemas.microsoft.com/office/drawing/2014/main" id="{7349F048-714A-44C5-1433-FFEA0737ABDE}"/>
              </a:ext>
            </a:extLst>
          </p:cNvPr>
          <p:cNvSpPr/>
          <p:nvPr/>
        </p:nvSpPr>
        <p:spPr>
          <a:xfrm>
            <a:off x="7024437" y="-1"/>
            <a:ext cx="3426995" cy="25908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06ADA67-0B84-AFE1-4913-F65894C02B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29486" y="0"/>
            <a:ext cx="3315638" cy="2486728"/>
          </a:xfrm>
          <a:prstGeom prst="rect">
            <a:avLst/>
          </a:prstGeom>
          <a:ln w="57150">
            <a:noFill/>
          </a:ln>
        </p:spPr>
      </p:pic>
      <p:pic>
        <p:nvPicPr>
          <p:cNvPr id="4" name="Picture 2">
            <a:extLst>
              <a:ext uri="{FF2B5EF4-FFF2-40B4-BE49-F238E27FC236}">
                <a16:creationId xmlns:a16="http://schemas.microsoft.com/office/drawing/2014/main" id="{7BBBC46A-121D-1FA6-09B3-A4E772EF939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760C150-BE40-D71E-C562-6D7D608C5679}"/>
              </a:ext>
            </a:extLst>
          </p:cNvPr>
          <p:cNvSpPr txBox="1"/>
          <p:nvPr/>
        </p:nvSpPr>
        <p:spPr>
          <a:xfrm>
            <a:off x="557055" y="1672728"/>
            <a:ext cx="5741387"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122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Fresh mushroom cross-purchase index with Italian sausage</a:t>
            </a:r>
          </a:p>
        </p:txBody>
      </p:sp>
      <p:sp>
        <p:nvSpPr>
          <p:cNvPr id="6" name="TextBox 5">
            <a:extLst>
              <a:ext uri="{FF2B5EF4-FFF2-40B4-BE49-F238E27FC236}">
                <a16:creationId xmlns:a16="http://schemas.microsoft.com/office/drawing/2014/main" id="{A56A842A-B751-5EB3-4E1A-5C68C36A8588}"/>
              </a:ext>
            </a:extLst>
          </p:cNvPr>
          <p:cNvSpPr txBox="1"/>
          <p:nvPr/>
        </p:nvSpPr>
        <p:spPr>
          <a:xfrm>
            <a:off x="554175" y="3853214"/>
            <a:ext cx="5877863" cy="173671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Stuffed mushrooms provide endless possibilities, from vegan and vegetarian options to this sausage pairing found at Bel Air (Raley’s) in Sacramento, CA.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While 13.3% of the total population bought random weight Italian sausage in the past year, 16.2% of fresh mushroom consumers did, resulting in a 122 cross-purchase index. </a:t>
            </a:r>
          </a:p>
        </p:txBody>
      </p:sp>
      <p:sp>
        <p:nvSpPr>
          <p:cNvPr id="7" name="TextBox 6">
            <a:extLst>
              <a:ext uri="{FF2B5EF4-FFF2-40B4-BE49-F238E27FC236}">
                <a16:creationId xmlns:a16="http://schemas.microsoft.com/office/drawing/2014/main" id="{F8DC058E-2776-2B25-2010-796F67FFE4EB}"/>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Circana</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Integrated Fresh, MULO, Cross-Purchase Index for the 52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w.e</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6-12-2022</a:t>
            </a:r>
          </a:p>
        </p:txBody>
      </p:sp>
    </p:spTree>
    <p:extLst>
      <p:ext uri="{BB962C8B-B14F-4D97-AF65-F5344CB8AC3E}">
        <p14:creationId xmlns:p14="http://schemas.microsoft.com/office/powerpoint/2010/main" val="2517224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E69393-2C47-7ECE-0105-C24C873A899B}"/>
              </a:ext>
            </a:extLst>
          </p:cNvPr>
          <p:cNvSpPr txBox="1"/>
          <p:nvPr/>
        </p:nvSpPr>
        <p:spPr>
          <a:xfrm>
            <a:off x="557055" y="1672728"/>
            <a:ext cx="4540384" cy="177794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$22.90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Average annual spend per fresh mushroom buyer</a:t>
            </a:r>
          </a:p>
        </p:txBody>
      </p:sp>
      <p:sp>
        <p:nvSpPr>
          <p:cNvPr id="5" name="TextBox 4">
            <a:extLst>
              <a:ext uri="{FF2B5EF4-FFF2-40B4-BE49-F238E27FC236}">
                <a16:creationId xmlns:a16="http://schemas.microsoft.com/office/drawing/2014/main" id="{B62E01F1-D68B-00D1-2193-ECB9E12EA806}"/>
              </a:ext>
            </a:extLst>
          </p:cNvPr>
          <p:cNvSpPr txBox="1"/>
          <p:nvPr/>
        </p:nvSpPr>
        <p:spPr>
          <a:xfrm>
            <a:off x="554176" y="4017818"/>
            <a:ext cx="4276442" cy="20844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Around 63 million households in the U.S. purchase fresh mushrooms, spending nearly $23 a year. </a:t>
            </a:r>
            <a:endParaRPr lang="en-US" sz="2400" dirty="0">
              <a:solidFill>
                <a:prstClr val="black"/>
              </a:solidFill>
              <a:latin typeface="Bahnschrift SemiCondense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p:txBody>
      </p:sp>
      <p:sp>
        <p:nvSpPr>
          <p:cNvPr id="6" name="TextBox 5">
            <a:extLst>
              <a:ext uri="{FF2B5EF4-FFF2-40B4-BE49-F238E27FC236}">
                <a16:creationId xmlns:a16="http://schemas.microsoft.com/office/drawing/2014/main" id="{8EE327E6-71CC-9DBB-5574-2ED07ADAF3A9}"/>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rPr>
              <a:t>Source: IRI, Integrated Fresh, Household Panel data, All outlets, mushrooms, 52 weeks ending 1/1/2023</a:t>
            </a:r>
          </a:p>
        </p:txBody>
      </p:sp>
      <p:pic>
        <p:nvPicPr>
          <p:cNvPr id="7" name="Picture 2">
            <a:extLst>
              <a:ext uri="{FF2B5EF4-FFF2-40B4-BE49-F238E27FC236}">
                <a16:creationId xmlns:a16="http://schemas.microsoft.com/office/drawing/2014/main" id="{126243E5-C8FB-45EB-3D45-42DC994B9D5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7DDE9A6-0902-E32C-068E-0E2065E7D3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49504" y="0"/>
            <a:ext cx="5142496" cy="6858000"/>
          </a:xfrm>
          <a:prstGeom prst="rect">
            <a:avLst/>
          </a:prstGeom>
        </p:spPr>
      </p:pic>
    </p:spTree>
    <p:extLst>
      <p:ext uri="{BB962C8B-B14F-4D97-AF65-F5344CB8AC3E}">
        <p14:creationId xmlns:p14="http://schemas.microsoft.com/office/powerpoint/2010/main" val="2141846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0EB1463-08D2-84B5-38E4-D42D89D1DF4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B434A8B-C5C0-3595-E8F6-33EB71AA85D0}"/>
              </a:ext>
            </a:extLst>
          </p:cNvPr>
          <p:cNvSpPr txBox="1"/>
          <p:nvPr/>
        </p:nvSpPr>
        <p:spPr>
          <a:xfrm>
            <a:off x="557056" y="1672728"/>
            <a:ext cx="5973284"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6.5 million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People in the U.S. are certified to receive WIC benefits as of February 2023</a:t>
            </a:r>
          </a:p>
        </p:txBody>
      </p:sp>
      <p:sp>
        <p:nvSpPr>
          <p:cNvPr id="6" name="TextBox 5">
            <a:extLst>
              <a:ext uri="{FF2B5EF4-FFF2-40B4-BE49-F238E27FC236}">
                <a16:creationId xmlns:a16="http://schemas.microsoft.com/office/drawing/2014/main" id="{E7145078-3C8E-282E-CA7C-30CA32214CBE}"/>
              </a:ext>
            </a:extLst>
          </p:cNvPr>
          <p:cNvSpPr txBox="1"/>
          <p:nvPr/>
        </p:nvSpPr>
        <p:spPr>
          <a:xfrm>
            <a:off x="554175" y="3825240"/>
            <a:ext cx="5793285" cy="1736710"/>
          </a:xfrm>
          <a:prstGeom prst="rect">
            <a:avLst/>
          </a:prstGeom>
          <a:noFill/>
        </p:spPr>
        <p:txBody>
          <a:bodyPr wrap="square" rtlCol="0">
            <a:noAutofit/>
          </a:bodyPr>
          <a:lstStyle/>
          <a:p>
            <a:pPr algn="l"/>
            <a:r>
              <a:rPr lang="en-US" sz="2000" i="0" dirty="0">
                <a:effectLst/>
                <a:latin typeface="Bahnschrift Condensed" panose="020B0502040204020203" pitchFamily="34" charset="0"/>
              </a:rPr>
              <a:t>The WIC program aims to safeguard the health of low-income women, infants, and children up to age 5 who are at nutrition risk by providing nutritious foods to supplement diets, information on healthy eating, and referrals to health care. </a:t>
            </a:r>
          </a:p>
          <a:p>
            <a:pPr algn="l"/>
            <a:endParaRPr lang="en-US" sz="2000" dirty="0">
              <a:latin typeface="Bahnschrift Condensed" panose="020B0502040204020203" pitchFamily="34" charset="0"/>
            </a:endParaRPr>
          </a:p>
          <a:p>
            <a:pPr algn="l"/>
            <a:r>
              <a:rPr lang="en-US" sz="2000" i="0" dirty="0">
                <a:effectLst/>
                <a:latin typeface="Bahnschrift Condensed" panose="020B0502040204020203" pitchFamily="34" charset="0"/>
              </a:rPr>
              <a:t>As shown by Nugget Markets in California, </a:t>
            </a:r>
            <a:r>
              <a:rPr lang="en-US" sz="2000" b="1" i="0" dirty="0">
                <a:effectLst/>
                <a:latin typeface="Bahnschrift Condensed" panose="020B0502040204020203" pitchFamily="34" charset="0"/>
              </a:rPr>
              <a:t>fresh mushrooms are WIC eligible</a:t>
            </a:r>
            <a:r>
              <a:rPr lang="en-US" sz="2000" i="0" dirty="0">
                <a:effectLst/>
                <a:latin typeface="Bahnschrift Condensed" panose="020B0502040204020203" pitchFamily="34" charset="0"/>
              </a:rPr>
              <a:t> and a nutritious and delicious edition to the diet.</a:t>
            </a:r>
          </a:p>
        </p:txBody>
      </p:sp>
      <p:sp>
        <p:nvSpPr>
          <p:cNvPr id="7" name="TextBox 6">
            <a:extLst>
              <a:ext uri="{FF2B5EF4-FFF2-40B4-BE49-F238E27FC236}">
                <a16:creationId xmlns:a16="http://schemas.microsoft.com/office/drawing/2014/main" id="{89DEF35E-2847-1DA6-FD36-E9FA869E5BE4}"/>
              </a:ext>
            </a:extLst>
          </p:cNvPr>
          <p:cNvSpPr txBox="1"/>
          <p:nvPr/>
        </p:nvSpPr>
        <p:spPr>
          <a:xfrm>
            <a:off x="554175" y="6331458"/>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USDA, WIC Data </a:t>
            </a:r>
            <a:r>
              <a:rPr lang="en-US" sz="900" dirty="0">
                <a:solidFill>
                  <a:prstClr val="black"/>
                </a:solidFill>
                <a:latin typeface="Bahnschrift Light" panose="020B0502040204020203" pitchFamily="34" charset="0"/>
              </a:rPr>
              <a:t>Tables, </a:t>
            </a:r>
            <a:r>
              <a:rPr kumimoji="0" lang="en-US" sz="9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Summary of Major Programs for Latest Available Month</a:t>
            </a:r>
          </a:p>
        </p:txBody>
      </p:sp>
      <p:grpSp>
        <p:nvGrpSpPr>
          <p:cNvPr id="8" name="Group 7">
            <a:extLst>
              <a:ext uri="{FF2B5EF4-FFF2-40B4-BE49-F238E27FC236}">
                <a16:creationId xmlns:a16="http://schemas.microsoft.com/office/drawing/2014/main" id="{1AF615CB-F417-8397-E5F8-B048FEAB5E0A}"/>
              </a:ext>
            </a:extLst>
          </p:cNvPr>
          <p:cNvGrpSpPr/>
          <p:nvPr/>
        </p:nvGrpSpPr>
        <p:grpSpPr>
          <a:xfrm>
            <a:off x="7673340" y="0"/>
            <a:ext cx="4518660" cy="6858000"/>
            <a:chOff x="7048500" y="0"/>
            <a:chExt cx="4518660" cy="6858000"/>
          </a:xfrm>
        </p:grpSpPr>
        <p:pic>
          <p:nvPicPr>
            <p:cNvPr id="9" name="Picture 8">
              <a:extLst>
                <a:ext uri="{FF2B5EF4-FFF2-40B4-BE49-F238E27FC236}">
                  <a16:creationId xmlns:a16="http://schemas.microsoft.com/office/drawing/2014/main" id="{14BF7B9C-7550-8506-7580-006419284A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48500" y="0"/>
              <a:ext cx="4518660" cy="6858000"/>
            </a:xfrm>
            <a:prstGeom prst="rect">
              <a:avLst/>
            </a:prstGeom>
          </p:spPr>
        </p:pic>
        <p:pic>
          <p:nvPicPr>
            <p:cNvPr id="10" name="Picture 9">
              <a:extLst>
                <a:ext uri="{FF2B5EF4-FFF2-40B4-BE49-F238E27FC236}">
                  <a16:creationId xmlns:a16="http://schemas.microsoft.com/office/drawing/2014/main" id="{81D13206-CF60-432F-0603-188C79CD9902}"/>
                </a:ext>
              </a:extLst>
            </p:cNvPr>
            <p:cNvPicPr>
              <a:picLocks noChangeAspect="1"/>
            </p:cNvPicPr>
            <p:nvPr/>
          </p:nvPicPr>
          <p:blipFill>
            <a:blip r:embed="rId5"/>
            <a:stretch>
              <a:fillRect/>
            </a:stretch>
          </p:blipFill>
          <p:spPr>
            <a:xfrm>
              <a:off x="9911060" y="3310017"/>
              <a:ext cx="457240" cy="444103"/>
            </a:xfrm>
            <a:prstGeom prst="rect">
              <a:avLst/>
            </a:prstGeom>
          </p:spPr>
        </p:pic>
        <p:pic>
          <p:nvPicPr>
            <p:cNvPr id="11" name="Picture 10">
              <a:extLst>
                <a:ext uri="{FF2B5EF4-FFF2-40B4-BE49-F238E27FC236}">
                  <a16:creationId xmlns:a16="http://schemas.microsoft.com/office/drawing/2014/main" id="{0690D094-8A2E-B1F3-0C28-3435F605E7D8}"/>
                </a:ext>
              </a:extLst>
            </p:cNvPr>
            <p:cNvPicPr>
              <a:picLocks noChangeAspect="1"/>
            </p:cNvPicPr>
            <p:nvPr/>
          </p:nvPicPr>
          <p:blipFill>
            <a:blip r:embed="rId5"/>
            <a:stretch>
              <a:fillRect/>
            </a:stretch>
          </p:blipFill>
          <p:spPr>
            <a:xfrm>
              <a:off x="10067693" y="3436620"/>
              <a:ext cx="457240" cy="215503"/>
            </a:xfrm>
            <a:prstGeom prst="rect">
              <a:avLst/>
            </a:prstGeom>
          </p:spPr>
        </p:pic>
      </p:grpSp>
      <p:pic>
        <p:nvPicPr>
          <p:cNvPr id="2" name="Picture 1">
            <a:extLst>
              <a:ext uri="{FF2B5EF4-FFF2-40B4-BE49-F238E27FC236}">
                <a16:creationId xmlns:a16="http://schemas.microsoft.com/office/drawing/2014/main" id="{22E2DF6A-BFAF-12C1-6B38-EFC3ECE5E95A}"/>
              </a:ext>
            </a:extLst>
          </p:cNvPr>
          <p:cNvPicPr>
            <a:picLocks noChangeAspect="1"/>
          </p:cNvPicPr>
          <p:nvPr/>
        </p:nvPicPr>
        <p:blipFill>
          <a:blip r:embed="rId5"/>
          <a:stretch>
            <a:fillRect/>
          </a:stretch>
        </p:blipFill>
        <p:spPr>
          <a:xfrm>
            <a:off x="11691216" y="6213533"/>
            <a:ext cx="457240" cy="215503"/>
          </a:xfrm>
          <a:prstGeom prst="rect">
            <a:avLst/>
          </a:prstGeom>
        </p:spPr>
      </p:pic>
    </p:spTree>
    <p:extLst>
      <p:ext uri="{BB962C8B-B14F-4D97-AF65-F5344CB8AC3E}">
        <p14:creationId xmlns:p14="http://schemas.microsoft.com/office/powerpoint/2010/main" val="155557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256B13-3C37-1796-3A58-ABEBA8E50A9B}"/>
              </a:ext>
            </a:extLst>
          </p:cNvPr>
          <p:cNvPicPr>
            <a:picLocks noChangeAspect="1"/>
          </p:cNvPicPr>
          <p:nvPr/>
        </p:nvPicPr>
        <p:blipFill>
          <a:blip r:embed="rId3"/>
          <a:stretch>
            <a:fillRect/>
          </a:stretch>
        </p:blipFill>
        <p:spPr>
          <a:xfrm>
            <a:off x="9918680" y="3302397"/>
            <a:ext cx="457240" cy="444103"/>
          </a:xfrm>
          <a:prstGeom prst="rect">
            <a:avLst/>
          </a:prstGeom>
        </p:spPr>
      </p:pic>
      <p:pic>
        <p:nvPicPr>
          <p:cNvPr id="8" name="Picture 7">
            <a:extLst>
              <a:ext uri="{FF2B5EF4-FFF2-40B4-BE49-F238E27FC236}">
                <a16:creationId xmlns:a16="http://schemas.microsoft.com/office/drawing/2014/main" id="{4E4834E6-4FF1-5EDC-E3F8-7E02F14F3416}"/>
              </a:ext>
            </a:extLst>
          </p:cNvPr>
          <p:cNvPicPr>
            <a:picLocks noChangeAspect="1"/>
          </p:cNvPicPr>
          <p:nvPr/>
        </p:nvPicPr>
        <p:blipFill>
          <a:blip r:embed="rId3"/>
          <a:stretch>
            <a:fillRect/>
          </a:stretch>
        </p:blipFill>
        <p:spPr>
          <a:xfrm>
            <a:off x="10075313" y="3429000"/>
            <a:ext cx="457240" cy="215503"/>
          </a:xfrm>
          <a:prstGeom prst="rect">
            <a:avLst/>
          </a:prstGeom>
        </p:spPr>
      </p:pic>
      <p:pic>
        <p:nvPicPr>
          <p:cNvPr id="12" name="Picture 2">
            <a:extLst>
              <a:ext uri="{FF2B5EF4-FFF2-40B4-BE49-F238E27FC236}">
                <a16:creationId xmlns:a16="http://schemas.microsoft.com/office/drawing/2014/main" id="{A3E623E5-C187-3E02-0BF0-AE6D80068AC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7AA45D0-BDFA-5880-57C1-C17DEF0B8155}"/>
              </a:ext>
            </a:extLst>
          </p:cNvPr>
          <p:cNvSpPr txBox="1"/>
          <p:nvPr/>
        </p:nvSpPr>
        <p:spPr>
          <a:xfrm>
            <a:off x="557055" y="1672728"/>
            <a:ext cx="4845525"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+19.1%</a:t>
            </a:r>
          </a:p>
          <a:p>
            <a:pPr lvl="0">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Dollar sales increase for private-brand fresh mushrooms in the latest 52 weeks</a:t>
            </a:r>
          </a:p>
        </p:txBody>
      </p:sp>
      <p:sp>
        <p:nvSpPr>
          <p:cNvPr id="14" name="TextBox 13">
            <a:extLst>
              <a:ext uri="{FF2B5EF4-FFF2-40B4-BE49-F238E27FC236}">
                <a16:creationId xmlns:a16="http://schemas.microsoft.com/office/drawing/2014/main" id="{82536AE2-ABDC-9BD6-9AA8-6CD85E03B3B0}"/>
              </a:ext>
            </a:extLst>
          </p:cNvPr>
          <p:cNvSpPr txBox="1"/>
          <p:nvPr/>
        </p:nvSpPr>
        <p:spPr>
          <a:xfrm>
            <a:off x="554175" y="3966631"/>
            <a:ext cx="4944585" cy="2288624"/>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One-third of grocery shoppers say they are purchasing store-brand or private-label items more often with an eye on inflation.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Bahnschrift SemiCondense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Dollar sales for private-label fresh mushrooms increased 19.1% over the past year, compared with an increase of 8.4% for total vegetables.</a:t>
            </a:r>
          </a:p>
        </p:txBody>
      </p:sp>
      <p:sp>
        <p:nvSpPr>
          <p:cNvPr id="15" name="TextBox 14">
            <a:extLst>
              <a:ext uri="{FF2B5EF4-FFF2-40B4-BE49-F238E27FC236}">
                <a16:creationId xmlns:a16="http://schemas.microsoft.com/office/drawing/2014/main" id="{E473D68D-D5E6-008B-99CE-4296881A1990}"/>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Circana</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Integrated Fresh, MULO, 52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w.e</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5-21-2023</a:t>
            </a:r>
          </a:p>
        </p:txBody>
      </p:sp>
      <p:pic>
        <p:nvPicPr>
          <p:cNvPr id="16" name="Picture 15">
            <a:extLst>
              <a:ext uri="{FF2B5EF4-FFF2-40B4-BE49-F238E27FC236}">
                <a16:creationId xmlns:a16="http://schemas.microsoft.com/office/drawing/2014/main" id="{B66CDA4D-278A-F51E-CDE3-CECA3380567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05795" y="803727"/>
            <a:ext cx="6609348" cy="6858000"/>
          </a:xfrm>
          <a:prstGeom prst="rect">
            <a:avLst/>
          </a:prstGeom>
        </p:spPr>
      </p:pic>
    </p:spTree>
    <p:extLst>
      <p:ext uri="{BB962C8B-B14F-4D97-AF65-F5344CB8AC3E}">
        <p14:creationId xmlns:p14="http://schemas.microsoft.com/office/powerpoint/2010/main" val="3497043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AF543-D20B-6B85-A8C5-BFFB3FB647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86399" y="0"/>
            <a:ext cx="6705601" cy="6858000"/>
          </a:xfrm>
          <a:prstGeom prst="rect">
            <a:avLst/>
          </a:prstGeom>
        </p:spPr>
      </p:pic>
      <p:pic>
        <p:nvPicPr>
          <p:cNvPr id="4" name="Picture 2">
            <a:extLst>
              <a:ext uri="{FF2B5EF4-FFF2-40B4-BE49-F238E27FC236}">
                <a16:creationId xmlns:a16="http://schemas.microsoft.com/office/drawing/2014/main" id="{1D6F45BA-FA2B-B842-AEF7-F4E1B98CE5B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80D8110-ED7E-D1B9-E5B4-31E1B0EAB563}"/>
              </a:ext>
            </a:extLst>
          </p:cNvPr>
          <p:cNvSpPr txBox="1"/>
          <p:nvPr/>
        </p:nvSpPr>
        <p:spPr>
          <a:xfrm>
            <a:off x="557056" y="1672728"/>
            <a:ext cx="4929343"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85%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Of grocery shoppers are applying one or more money-saving measure</a:t>
            </a:r>
          </a:p>
        </p:txBody>
      </p:sp>
      <p:sp>
        <p:nvSpPr>
          <p:cNvPr id="6" name="TextBox 5">
            <a:extLst>
              <a:ext uri="{FF2B5EF4-FFF2-40B4-BE49-F238E27FC236}">
                <a16:creationId xmlns:a16="http://schemas.microsoft.com/office/drawing/2014/main" id="{541C36BB-1C06-7B5E-1FD8-46882668EC08}"/>
              </a:ext>
            </a:extLst>
          </p:cNvPr>
          <p:cNvSpPr txBox="1"/>
          <p:nvPr/>
        </p:nvSpPr>
        <p:spPr>
          <a:xfrm>
            <a:off x="554176" y="4271555"/>
            <a:ext cx="4929344" cy="1736710"/>
          </a:xfrm>
          <a:prstGeom prst="rect">
            <a:avLst/>
          </a:prstGeom>
          <a:noFill/>
        </p:spPr>
        <p:txBody>
          <a:bodyPr wrap="square" rtlCol="0">
            <a:noAutofit/>
          </a:bodyPr>
          <a:lstStyle/>
          <a:p>
            <a:pPr algn="l"/>
            <a:r>
              <a:rPr lang="en-US" sz="2000" dirty="0">
                <a:latin typeface="Bahnschrift Condensed" panose="020B0502040204020203" pitchFamily="34" charset="0"/>
              </a:rPr>
              <a:t>With sustained high levels of food inflation, 53% of Americans are looking for sales or deals more often. Mix-and-match family deals combining protein, sides and veg options are popular with consumers. </a:t>
            </a:r>
            <a:endParaRPr lang="en-US" sz="2000" i="0" dirty="0">
              <a:effectLst/>
              <a:latin typeface="Bahnschrift Condensed" panose="020B0502040204020203" pitchFamily="34" charset="0"/>
            </a:endParaRPr>
          </a:p>
        </p:txBody>
      </p:sp>
      <p:sp>
        <p:nvSpPr>
          <p:cNvPr id="7" name="TextBox 6">
            <a:extLst>
              <a:ext uri="{FF2B5EF4-FFF2-40B4-BE49-F238E27FC236}">
                <a16:creationId xmlns:a16="http://schemas.microsoft.com/office/drawing/2014/main" id="{F4FF02D4-D43D-ECE7-30A9-9F26DDB1B690}"/>
              </a:ext>
            </a:extLst>
          </p:cNvPr>
          <p:cNvSpPr txBox="1"/>
          <p:nvPr/>
        </p:nvSpPr>
        <p:spPr>
          <a:xfrm>
            <a:off x="554175" y="6331458"/>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a:t>
            </a:r>
            <a:r>
              <a:rPr kumimoji="0" lang="en-US" sz="9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Circana</a:t>
            </a:r>
            <a:r>
              <a:rPr lang="en-US" sz="900" dirty="0">
                <a:solidFill>
                  <a:prstClr val="black"/>
                </a:solidFill>
                <a:latin typeface="Bahnschrift Light" panose="020B0502040204020203" pitchFamily="34" charset="0"/>
              </a:rPr>
              <a:t>, Primary Grocery Shopper Survey, April 2023</a:t>
            </a:r>
            <a:endParaRPr kumimoji="0" lang="en-US" sz="9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p:txBody>
      </p:sp>
    </p:spTree>
    <p:extLst>
      <p:ext uri="{BB962C8B-B14F-4D97-AF65-F5344CB8AC3E}">
        <p14:creationId xmlns:p14="http://schemas.microsoft.com/office/powerpoint/2010/main" val="912602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25E1F5-5EFF-B020-D1ED-0721A34FCAFE}"/>
              </a:ext>
            </a:extLst>
          </p:cNvPr>
          <p:cNvSpPr txBox="1"/>
          <p:nvPr/>
        </p:nvSpPr>
        <p:spPr>
          <a:xfrm>
            <a:off x="554175" y="1760960"/>
            <a:ext cx="5705200"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53.6%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Of total mushroom dollar sales are generated by white (button) mushrooms</a:t>
            </a:r>
          </a:p>
        </p:txBody>
      </p:sp>
      <p:sp>
        <p:nvSpPr>
          <p:cNvPr id="6" name="TextBox 5">
            <a:extLst>
              <a:ext uri="{FF2B5EF4-FFF2-40B4-BE49-F238E27FC236}">
                <a16:creationId xmlns:a16="http://schemas.microsoft.com/office/drawing/2014/main" id="{D662A9A1-980C-7C86-7177-3481ABF4A3E8}"/>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Circana</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Integrated Fresh, Total US, MULO, 52 weeks ending 6/18/2023</a:t>
            </a:r>
          </a:p>
        </p:txBody>
      </p:sp>
      <p:pic>
        <p:nvPicPr>
          <p:cNvPr id="7" name="Picture 2">
            <a:extLst>
              <a:ext uri="{FF2B5EF4-FFF2-40B4-BE49-F238E27FC236}">
                <a16:creationId xmlns:a16="http://schemas.microsoft.com/office/drawing/2014/main" id="{E55B72C3-D9D9-8C72-D472-2B12AC8DA5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F254A9B-A42F-22BE-5A47-ACA4529423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191250" y="857250"/>
            <a:ext cx="6858000" cy="5143500"/>
          </a:xfrm>
          <a:prstGeom prst="rect">
            <a:avLst/>
          </a:prstGeom>
        </p:spPr>
      </p:pic>
      <p:graphicFrame>
        <p:nvGraphicFramePr>
          <p:cNvPr id="2" name="Table 2">
            <a:extLst>
              <a:ext uri="{FF2B5EF4-FFF2-40B4-BE49-F238E27FC236}">
                <a16:creationId xmlns:a16="http://schemas.microsoft.com/office/drawing/2014/main" id="{CC382888-6D07-CC56-AD44-65371321F55F}"/>
              </a:ext>
            </a:extLst>
          </p:cNvPr>
          <p:cNvGraphicFramePr>
            <a:graphicFrameLocks noGrp="1"/>
          </p:cNvGraphicFramePr>
          <p:nvPr/>
        </p:nvGraphicFramePr>
        <p:xfrm>
          <a:off x="554175" y="3853214"/>
          <a:ext cx="5918815" cy="2021840"/>
        </p:xfrm>
        <a:graphic>
          <a:graphicData uri="http://schemas.openxmlformats.org/drawingml/2006/table">
            <a:tbl>
              <a:tblPr firstRow="1" bandRow="1">
                <a:tableStyleId>{00A15C55-8517-42AA-B614-E9B94910E393}</a:tableStyleId>
              </a:tblPr>
              <a:tblGrid>
                <a:gridCol w="2822688">
                  <a:extLst>
                    <a:ext uri="{9D8B030D-6E8A-4147-A177-3AD203B41FA5}">
                      <a16:colId xmlns:a16="http://schemas.microsoft.com/office/drawing/2014/main" val="2113552922"/>
                    </a:ext>
                  </a:extLst>
                </a:gridCol>
                <a:gridCol w="1355558">
                  <a:extLst>
                    <a:ext uri="{9D8B030D-6E8A-4147-A177-3AD203B41FA5}">
                      <a16:colId xmlns:a16="http://schemas.microsoft.com/office/drawing/2014/main" val="1407684390"/>
                    </a:ext>
                  </a:extLst>
                </a:gridCol>
                <a:gridCol w="1740569">
                  <a:extLst>
                    <a:ext uri="{9D8B030D-6E8A-4147-A177-3AD203B41FA5}">
                      <a16:colId xmlns:a16="http://schemas.microsoft.com/office/drawing/2014/main" val="3578512834"/>
                    </a:ext>
                  </a:extLst>
                </a:gridCol>
              </a:tblGrid>
              <a:tr h="370840">
                <a:tc>
                  <a:txBody>
                    <a:bodyPr/>
                    <a:lstStyle/>
                    <a:p>
                      <a:endParaRPr lang="en-US" dirty="0">
                        <a:latin typeface="Arial Narrow" panose="020B0606020202030204" pitchFamily="34" charset="0"/>
                      </a:endParaRPr>
                    </a:p>
                  </a:txBody>
                  <a:tcPr>
                    <a:solidFill>
                      <a:srgbClr val="800000"/>
                    </a:solidFill>
                  </a:tcPr>
                </a:tc>
                <a:tc>
                  <a:txBody>
                    <a:bodyPr/>
                    <a:lstStyle/>
                    <a:p>
                      <a:pPr algn="ctr"/>
                      <a:r>
                        <a:rPr lang="en-US" dirty="0"/>
                        <a:t>Share of $ sales</a:t>
                      </a:r>
                      <a:endParaRPr lang="en-US" dirty="0">
                        <a:latin typeface="Arial Narrow" panose="020B0606020202030204" pitchFamily="34" charset="0"/>
                      </a:endParaRPr>
                    </a:p>
                  </a:txBody>
                  <a:tcPr>
                    <a:solidFill>
                      <a:srgbClr val="800000"/>
                    </a:solidFill>
                  </a:tcPr>
                </a:tc>
                <a:tc>
                  <a:txBody>
                    <a:bodyPr/>
                    <a:lstStyle/>
                    <a:p>
                      <a:pPr algn="ctr"/>
                      <a:r>
                        <a:rPr lang="en-US" dirty="0"/>
                        <a:t>Share of pound sales</a:t>
                      </a:r>
                      <a:endParaRPr lang="en-US" dirty="0">
                        <a:latin typeface="Arial Narrow" panose="020B0606020202030204" pitchFamily="34" charset="0"/>
                      </a:endParaRPr>
                    </a:p>
                  </a:txBody>
                  <a:tcPr>
                    <a:solidFill>
                      <a:srgbClr val="800000"/>
                    </a:solidFill>
                  </a:tcPr>
                </a:tc>
                <a:extLst>
                  <a:ext uri="{0D108BD9-81ED-4DB2-BD59-A6C34878D82A}">
                    <a16:rowId xmlns:a16="http://schemas.microsoft.com/office/drawing/2014/main" val="3673043128"/>
                  </a:ext>
                </a:extLst>
              </a:tr>
              <a:tr h="370840">
                <a:tc>
                  <a:txBody>
                    <a:bodyPr/>
                    <a:lstStyle/>
                    <a:p>
                      <a:r>
                        <a:rPr lang="en-US" dirty="0"/>
                        <a:t>White (button) mushrooms</a:t>
                      </a:r>
                      <a:endParaRPr lang="en-US" dirty="0">
                        <a:latin typeface="Arial Narrow" panose="020B0606020202030204" pitchFamily="34" charset="0"/>
                      </a:endParaRPr>
                    </a:p>
                  </a:txBody>
                  <a:tcPr anchor="ctr">
                    <a:solidFill>
                      <a:srgbClr val="F4E8DC"/>
                    </a:solidFill>
                  </a:tcPr>
                </a:tc>
                <a:tc>
                  <a:txBody>
                    <a:bodyPr/>
                    <a:lstStyle/>
                    <a:p>
                      <a:pPr algn="ctr"/>
                      <a:r>
                        <a:rPr lang="en-US" dirty="0">
                          <a:latin typeface="Arial Narrow" panose="020B0606020202030204" pitchFamily="34" charset="0"/>
                        </a:rPr>
                        <a:t>53.6%</a:t>
                      </a:r>
                    </a:p>
                  </a:txBody>
                  <a:tcPr anchor="ctr">
                    <a:solidFill>
                      <a:srgbClr val="F4E8DC"/>
                    </a:solidFill>
                  </a:tcPr>
                </a:tc>
                <a:tc>
                  <a:txBody>
                    <a:bodyPr/>
                    <a:lstStyle/>
                    <a:p>
                      <a:pPr algn="ctr"/>
                      <a:r>
                        <a:rPr lang="en-US" dirty="0">
                          <a:latin typeface="Arial Narrow" panose="020B0606020202030204" pitchFamily="34" charset="0"/>
                        </a:rPr>
                        <a:t>60.8%</a:t>
                      </a:r>
                    </a:p>
                  </a:txBody>
                  <a:tcPr anchor="ctr">
                    <a:solidFill>
                      <a:srgbClr val="F4E8DC"/>
                    </a:solidFill>
                  </a:tcPr>
                </a:tc>
                <a:extLst>
                  <a:ext uri="{0D108BD9-81ED-4DB2-BD59-A6C34878D82A}">
                    <a16:rowId xmlns:a16="http://schemas.microsoft.com/office/drawing/2014/main" val="4122248895"/>
                  </a:ext>
                </a:extLst>
              </a:tr>
              <a:tr h="370840">
                <a:tc>
                  <a:txBody>
                    <a:bodyPr/>
                    <a:lstStyle/>
                    <a:p>
                      <a:r>
                        <a:rPr lang="en-US" dirty="0" err="1"/>
                        <a:t>Crimini</a:t>
                      </a:r>
                      <a:r>
                        <a:rPr lang="en-US" dirty="0"/>
                        <a:t> &amp; portabella mushrooms</a:t>
                      </a:r>
                      <a:endParaRPr lang="en-US" dirty="0">
                        <a:latin typeface="Arial Narrow" panose="020B0606020202030204" pitchFamily="34" charset="0"/>
                      </a:endParaRPr>
                    </a:p>
                  </a:txBody>
                  <a:tcPr anchor="ctr"/>
                </a:tc>
                <a:tc>
                  <a:txBody>
                    <a:bodyPr/>
                    <a:lstStyle/>
                    <a:p>
                      <a:pPr algn="ctr"/>
                      <a:r>
                        <a:rPr lang="en-US" dirty="0">
                          <a:latin typeface="Arial Narrow" panose="020B0606020202030204" pitchFamily="34" charset="0"/>
                        </a:rPr>
                        <a:t>40.8%</a:t>
                      </a:r>
                    </a:p>
                  </a:txBody>
                  <a:tcPr anchor="ctr"/>
                </a:tc>
                <a:tc>
                  <a:txBody>
                    <a:bodyPr/>
                    <a:lstStyle/>
                    <a:p>
                      <a:pPr algn="ctr"/>
                      <a:r>
                        <a:rPr lang="en-US" dirty="0">
                          <a:latin typeface="Arial Narrow" panose="020B0606020202030204" pitchFamily="34" charset="0"/>
                        </a:rPr>
                        <a:t>67.3%</a:t>
                      </a:r>
                    </a:p>
                  </a:txBody>
                  <a:tcPr anchor="ctr"/>
                </a:tc>
                <a:extLst>
                  <a:ext uri="{0D108BD9-81ED-4DB2-BD59-A6C34878D82A}">
                    <a16:rowId xmlns:a16="http://schemas.microsoft.com/office/drawing/2014/main" val="2007392211"/>
                  </a:ext>
                </a:extLst>
              </a:tr>
              <a:tr h="370840">
                <a:tc>
                  <a:txBody>
                    <a:bodyPr/>
                    <a:lstStyle/>
                    <a:p>
                      <a:r>
                        <a:rPr lang="en-US" dirty="0"/>
                        <a:t>Specialty mushrooms</a:t>
                      </a:r>
                      <a:endParaRPr lang="en-US" dirty="0">
                        <a:latin typeface="Arial Narrow" panose="020B0606020202030204" pitchFamily="34" charset="0"/>
                      </a:endParaRPr>
                    </a:p>
                  </a:txBody>
                  <a:tcPr anchor="ctr">
                    <a:solidFill>
                      <a:srgbClr val="F4E8DC"/>
                    </a:solidFill>
                  </a:tcPr>
                </a:tc>
                <a:tc>
                  <a:txBody>
                    <a:bodyPr/>
                    <a:lstStyle/>
                    <a:p>
                      <a:pPr algn="ctr"/>
                      <a:r>
                        <a:rPr lang="en-US" dirty="0">
                          <a:latin typeface="Arial Narrow" panose="020B0606020202030204" pitchFamily="34" charset="0"/>
                        </a:rPr>
                        <a:t>5.7%</a:t>
                      </a:r>
                    </a:p>
                  </a:txBody>
                  <a:tcPr anchor="ctr">
                    <a:solidFill>
                      <a:srgbClr val="F4E8DC"/>
                    </a:solidFill>
                  </a:tcPr>
                </a:tc>
                <a:tc>
                  <a:txBody>
                    <a:bodyPr/>
                    <a:lstStyle/>
                    <a:p>
                      <a:pPr algn="ctr"/>
                      <a:r>
                        <a:rPr lang="en-US" dirty="0">
                          <a:latin typeface="Arial Narrow" panose="020B0606020202030204" pitchFamily="34" charset="0"/>
                        </a:rPr>
                        <a:t>1.9%</a:t>
                      </a:r>
                    </a:p>
                  </a:txBody>
                  <a:tcPr anchor="ctr">
                    <a:solidFill>
                      <a:srgbClr val="F4E8DC"/>
                    </a:solidFill>
                  </a:tcPr>
                </a:tc>
                <a:extLst>
                  <a:ext uri="{0D108BD9-81ED-4DB2-BD59-A6C34878D82A}">
                    <a16:rowId xmlns:a16="http://schemas.microsoft.com/office/drawing/2014/main" val="3955610677"/>
                  </a:ext>
                </a:extLst>
              </a:tr>
            </a:tbl>
          </a:graphicData>
        </a:graphic>
      </p:graphicFrame>
    </p:spTree>
    <p:extLst>
      <p:ext uri="{BB962C8B-B14F-4D97-AF65-F5344CB8AC3E}">
        <p14:creationId xmlns:p14="http://schemas.microsoft.com/office/powerpoint/2010/main" val="4271784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1BA5FAAB-7884-C32D-B126-9627DE79744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421252-8892-5FDC-9C2D-0EB6535DCE44}"/>
              </a:ext>
            </a:extLst>
          </p:cNvPr>
          <p:cNvSpPr txBox="1"/>
          <p:nvPr/>
        </p:nvSpPr>
        <p:spPr>
          <a:xfrm>
            <a:off x="557055" y="1672729"/>
            <a:ext cx="5741387" cy="127099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Versatility</a:t>
            </a:r>
          </a:p>
        </p:txBody>
      </p:sp>
      <p:sp>
        <p:nvSpPr>
          <p:cNvPr id="8" name="TextBox 7">
            <a:extLst>
              <a:ext uri="{FF2B5EF4-FFF2-40B4-BE49-F238E27FC236}">
                <a16:creationId xmlns:a16="http://schemas.microsoft.com/office/drawing/2014/main" id="{9EAD1CEB-5049-9DD4-6B4E-10F35502C759}"/>
              </a:ext>
            </a:extLst>
          </p:cNvPr>
          <p:cNvSpPr txBox="1"/>
          <p:nvPr/>
        </p:nvSpPr>
        <p:spPr>
          <a:xfrm>
            <a:off x="1571642" y="3165197"/>
            <a:ext cx="4850861" cy="173671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How do you eat yours?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prstClr val="black"/>
              </a:solidFill>
              <a:latin typeface="Bahnschrift SemiCondense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Bahnschrift SemiCondensed" panose="020B0502040204020203" pitchFamily="34" charset="0"/>
              </a:rPr>
              <a:t>Chop them, sizzle them and stir fry them. Tumble into salads, eat them raw, top your pizzas or blitz them into soups.</a:t>
            </a:r>
            <a:endParaRPr kumimoji="0" lang="en-US" sz="2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p:txBody>
      </p:sp>
      <p:sp>
        <p:nvSpPr>
          <p:cNvPr id="9" name="TextBox 8">
            <a:extLst>
              <a:ext uri="{FF2B5EF4-FFF2-40B4-BE49-F238E27FC236}">
                <a16:creationId xmlns:a16="http://schemas.microsoft.com/office/drawing/2014/main" id="{1234EB4F-8DA0-8D6E-186A-BB5AB0E63F7A}"/>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Circana</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Integrated Fresh, MULO, Cross-Purchase Index for the 52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w.e</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6-12-2022</a:t>
            </a:r>
          </a:p>
        </p:txBody>
      </p:sp>
      <p:pic>
        <p:nvPicPr>
          <p:cNvPr id="4" name="Picture 3">
            <a:extLst>
              <a:ext uri="{FF2B5EF4-FFF2-40B4-BE49-F238E27FC236}">
                <a16:creationId xmlns:a16="http://schemas.microsoft.com/office/drawing/2014/main" id="{936F687F-F358-3BDB-A312-9E1ADCB2E8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191250" y="857250"/>
            <a:ext cx="6858000" cy="5143500"/>
          </a:xfrm>
          <a:prstGeom prst="rect">
            <a:avLst/>
          </a:prstGeom>
        </p:spPr>
      </p:pic>
      <p:pic>
        <p:nvPicPr>
          <p:cNvPr id="1026" name="Picture 2" descr="Use of Quotation Marks (“ “) | Scientific Editing">
            <a:extLst>
              <a:ext uri="{FF2B5EF4-FFF2-40B4-BE49-F238E27FC236}">
                <a16:creationId xmlns:a16="http://schemas.microsoft.com/office/drawing/2014/main" id="{A1DF8400-1BBA-0058-DE92-0EA5B8A42694}"/>
              </a:ext>
            </a:extLst>
          </p:cNvPr>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54175" y="2855095"/>
            <a:ext cx="1058078" cy="9630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se of Quotation Marks (“ “) | Scientific Editing">
            <a:extLst>
              <a:ext uri="{FF2B5EF4-FFF2-40B4-BE49-F238E27FC236}">
                <a16:creationId xmlns:a16="http://schemas.microsoft.com/office/drawing/2014/main" id="{D1DE9F56-7C93-C097-7E49-34184CFCA500}"/>
              </a:ext>
            </a:extLst>
          </p:cNvPr>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345173" y="5262805"/>
            <a:ext cx="1145725" cy="1052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181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0EB1463-08D2-84B5-38E4-D42D89D1DF4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6590DA2-0396-46FD-FB4C-A00193D4C5D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10744" y="1"/>
            <a:ext cx="4581255" cy="3429000"/>
          </a:xfrm>
          <a:prstGeom prst="rect">
            <a:avLst/>
          </a:prstGeom>
        </p:spPr>
      </p:pic>
      <p:pic>
        <p:nvPicPr>
          <p:cNvPr id="10" name="Picture 9">
            <a:extLst>
              <a:ext uri="{FF2B5EF4-FFF2-40B4-BE49-F238E27FC236}">
                <a16:creationId xmlns:a16="http://schemas.microsoft.com/office/drawing/2014/main" id="{BD6655F2-AB49-A655-EBF4-89C2AED9A2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17937" y="3429000"/>
            <a:ext cx="4574063" cy="3429000"/>
          </a:xfrm>
          <a:prstGeom prst="rect">
            <a:avLst/>
          </a:prstGeom>
        </p:spPr>
      </p:pic>
      <p:sp>
        <p:nvSpPr>
          <p:cNvPr id="11" name="Rectangle 10">
            <a:extLst>
              <a:ext uri="{FF2B5EF4-FFF2-40B4-BE49-F238E27FC236}">
                <a16:creationId xmlns:a16="http://schemas.microsoft.com/office/drawing/2014/main" id="{67A045F6-A3A4-BEAD-EE57-A4F29F4BC0F0}"/>
              </a:ext>
            </a:extLst>
          </p:cNvPr>
          <p:cNvSpPr/>
          <p:nvPr/>
        </p:nvSpPr>
        <p:spPr>
          <a:xfrm>
            <a:off x="7610744" y="3360821"/>
            <a:ext cx="4581256" cy="842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0D0AEC3-5A10-94A2-A5EA-B5747C6BBEF8}"/>
              </a:ext>
            </a:extLst>
          </p:cNvPr>
          <p:cNvSpPr txBox="1"/>
          <p:nvPr/>
        </p:nvSpPr>
        <p:spPr>
          <a:xfrm>
            <a:off x="557055" y="1848218"/>
            <a:ext cx="5396069" cy="133882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42%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Of consumers can be encouraged to make unplanned produce purchases by eye-catching displays</a:t>
            </a:r>
          </a:p>
        </p:txBody>
      </p:sp>
      <p:sp>
        <p:nvSpPr>
          <p:cNvPr id="3" name="TextBox 2">
            <a:extLst>
              <a:ext uri="{FF2B5EF4-FFF2-40B4-BE49-F238E27FC236}">
                <a16:creationId xmlns:a16="http://schemas.microsoft.com/office/drawing/2014/main" id="{BE3086BE-D3BC-6C85-B2F1-C728436DC30F}"/>
              </a:ext>
            </a:extLst>
          </p:cNvPr>
          <p:cNvSpPr txBox="1"/>
          <p:nvPr/>
        </p:nvSpPr>
        <p:spPr>
          <a:xfrm>
            <a:off x="554174" y="4760167"/>
            <a:ext cx="5675175" cy="133882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Eye-catching displays are the second-most powerful way to drive unplanned purchases, behind highlighting seasonal items but ahead of locally-grown items. </a:t>
            </a:r>
          </a:p>
        </p:txBody>
      </p:sp>
      <p:sp>
        <p:nvSpPr>
          <p:cNvPr id="9" name="TextBox 8">
            <a:extLst>
              <a:ext uri="{FF2B5EF4-FFF2-40B4-BE49-F238E27FC236}">
                <a16:creationId xmlns:a16="http://schemas.microsoft.com/office/drawing/2014/main" id="{6336BBB9-BDAD-A669-C24B-8B98CEECF25C}"/>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Power of Produce 2023</a:t>
            </a:r>
          </a:p>
        </p:txBody>
      </p:sp>
    </p:spTree>
    <p:extLst>
      <p:ext uri="{BB962C8B-B14F-4D97-AF65-F5344CB8AC3E}">
        <p14:creationId xmlns:p14="http://schemas.microsoft.com/office/powerpoint/2010/main" val="649180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BBBC46A-121D-1FA6-09B3-A4E772EF939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760C150-BE40-D71E-C562-6D7D608C5679}"/>
              </a:ext>
            </a:extLst>
          </p:cNvPr>
          <p:cNvSpPr txBox="1"/>
          <p:nvPr/>
        </p:nvSpPr>
        <p:spPr>
          <a:xfrm>
            <a:off x="557055" y="1672728"/>
            <a:ext cx="5741387"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39%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Of shoppers eat out at or order in from restaurants less often</a:t>
            </a:r>
          </a:p>
        </p:txBody>
      </p:sp>
      <p:sp>
        <p:nvSpPr>
          <p:cNvPr id="7" name="TextBox 6">
            <a:extLst>
              <a:ext uri="{FF2B5EF4-FFF2-40B4-BE49-F238E27FC236}">
                <a16:creationId xmlns:a16="http://schemas.microsoft.com/office/drawing/2014/main" id="{F8DC058E-2776-2B25-2010-796F67FFE4EB}"/>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IDDBA, What’s In Store 2023</a:t>
            </a:r>
          </a:p>
        </p:txBody>
      </p:sp>
      <p:pic>
        <p:nvPicPr>
          <p:cNvPr id="3" name="Picture 2">
            <a:extLst>
              <a:ext uri="{FF2B5EF4-FFF2-40B4-BE49-F238E27FC236}">
                <a16:creationId xmlns:a16="http://schemas.microsoft.com/office/drawing/2014/main" id="{95823764-0972-C07B-01D2-B143A77722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9434" y="0"/>
            <a:ext cx="5482566" cy="6858000"/>
          </a:xfrm>
          <a:prstGeom prst="rect">
            <a:avLst/>
          </a:prstGeom>
        </p:spPr>
      </p:pic>
      <p:pic>
        <p:nvPicPr>
          <p:cNvPr id="12" name="Picture 11">
            <a:extLst>
              <a:ext uri="{FF2B5EF4-FFF2-40B4-BE49-F238E27FC236}">
                <a16:creationId xmlns:a16="http://schemas.microsoft.com/office/drawing/2014/main" id="{B99997B3-079B-DC1A-89BC-C814739D99A2}"/>
              </a:ext>
            </a:extLst>
          </p:cNvPr>
          <p:cNvPicPr>
            <a:picLocks noChangeAspect="1"/>
          </p:cNvPicPr>
          <p:nvPr/>
        </p:nvPicPr>
        <p:blipFill>
          <a:blip r:embed="rId5"/>
          <a:stretch>
            <a:fillRect/>
          </a:stretch>
        </p:blipFill>
        <p:spPr>
          <a:xfrm>
            <a:off x="708679" y="3668082"/>
            <a:ext cx="5649022" cy="2184008"/>
          </a:xfrm>
          <a:prstGeom prst="rect">
            <a:avLst/>
          </a:prstGeom>
        </p:spPr>
      </p:pic>
    </p:spTree>
    <p:extLst>
      <p:ext uri="{BB962C8B-B14F-4D97-AF65-F5344CB8AC3E}">
        <p14:creationId xmlns:p14="http://schemas.microsoft.com/office/powerpoint/2010/main" val="3617359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25E1F5-5EFF-B020-D1ED-0721A34FCAFE}"/>
              </a:ext>
            </a:extLst>
          </p:cNvPr>
          <p:cNvSpPr txBox="1"/>
          <p:nvPr/>
        </p:nvSpPr>
        <p:spPr>
          <a:xfrm>
            <a:off x="554175" y="1760960"/>
            <a:ext cx="5705200"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+8.9%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300" dirty="0">
                <a:solidFill>
                  <a:prstClr val="black"/>
                </a:solidFill>
                <a:latin typeface="Bahnschrift Light" panose="020B0502040204020203" pitchFamily="34" charset="0"/>
              </a:rPr>
              <a:t>Growth in mushrooms appearing as toppings on pizzas</a:t>
            </a:r>
            <a:endPar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p:txBody>
      </p:sp>
      <p:sp>
        <p:nvSpPr>
          <p:cNvPr id="6" name="TextBox 5">
            <a:extLst>
              <a:ext uri="{FF2B5EF4-FFF2-40B4-BE49-F238E27FC236}">
                <a16:creationId xmlns:a16="http://schemas.microsoft.com/office/drawing/2014/main" id="{D662A9A1-980C-7C86-7177-3481ABF4A3E8}"/>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2023 Slice of the Union Report</a:t>
            </a:r>
          </a:p>
        </p:txBody>
      </p:sp>
      <p:pic>
        <p:nvPicPr>
          <p:cNvPr id="7" name="Picture 2">
            <a:extLst>
              <a:ext uri="{FF2B5EF4-FFF2-40B4-BE49-F238E27FC236}">
                <a16:creationId xmlns:a16="http://schemas.microsoft.com/office/drawing/2014/main" id="{E55B72C3-D9D9-8C72-D472-2B12AC8DA5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E0E0F14-8A7C-1E3F-85AB-CDE7AA8FF3D9}"/>
              </a:ext>
            </a:extLst>
          </p:cNvPr>
          <p:cNvSpPr txBox="1"/>
          <p:nvPr/>
        </p:nvSpPr>
        <p:spPr>
          <a:xfrm>
            <a:off x="554175" y="4074367"/>
            <a:ext cx="5541826" cy="133882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According to the 2023 Slice of the Union report from Slice, mushrooms were the “Topping of the Year” in 2022, appearing on 8.9% more pizzas than in 2021. </a:t>
            </a:r>
          </a:p>
        </p:txBody>
      </p:sp>
      <p:pic>
        <p:nvPicPr>
          <p:cNvPr id="8" name="Picture 7">
            <a:extLst>
              <a:ext uri="{FF2B5EF4-FFF2-40B4-BE49-F238E27FC236}">
                <a16:creationId xmlns:a16="http://schemas.microsoft.com/office/drawing/2014/main" id="{1993F36A-8DF9-CC06-FCD1-93490F2976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3536579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1BA5FAAB-7884-C32D-B126-9627DE79744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421252-8892-5FDC-9C2D-0EB6535DCE44}"/>
              </a:ext>
            </a:extLst>
          </p:cNvPr>
          <p:cNvSpPr txBox="1"/>
          <p:nvPr/>
        </p:nvSpPr>
        <p:spPr>
          <a:xfrm>
            <a:off x="557055" y="1672729"/>
            <a:ext cx="5538945" cy="127099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+20.7%</a:t>
            </a:r>
          </a:p>
          <a:p>
            <a:pPr>
              <a:defRPr/>
            </a:pPr>
            <a:r>
              <a:rPr lang="en-US" sz="2300" dirty="0">
                <a:solidFill>
                  <a:prstClr val="black"/>
                </a:solidFill>
                <a:latin typeface="Bahnschrift Light" panose="020B0502040204020203" pitchFamily="34" charset="0"/>
              </a:rPr>
              <a:t>Dollar growth of grocery deli-prepared pizzas</a:t>
            </a:r>
            <a:endPar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endParaRPr>
          </a:p>
        </p:txBody>
      </p:sp>
      <p:sp>
        <p:nvSpPr>
          <p:cNvPr id="8" name="TextBox 7">
            <a:extLst>
              <a:ext uri="{FF2B5EF4-FFF2-40B4-BE49-F238E27FC236}">
                <a16:creationId xmlns:a16="http://schemas.microsoft.com/office/drawing/2014/main" id="{9EAD1CEB-5049-9DD4-6B4E-10F35502C759}"/>
              </a:ext>
            </a:extLst>
          </p:cNvPr>
          <p:cNvSpPr txBox="1"/>
          <p:nvPr/>
        </p:nvSpPr>
        <p:spPr>
          <a:xfrm>
            <a:off x="554175" y="3767494"/>
            <a:ext cx="5773083" cy="242407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Bahnschrift SemiCondensed" panose="020B0502040204020203" pitchFamily="34" charset="0"/>
              </a:rPr>
              <a:t>Grocery deli-prepared pizzas have grown to a $854 million business.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Dollar sales have increased 20.7% over the latest 52 weeks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prstClr val="black"/>
                </a:solidFill>
                <a:latin typeface="Bahnschrift SemiCondensed" panose="020B0502040204020203" pitchFamily="34" charset="0"/>
              </a:rPr>
              <a:t>Unit sales were up 10.4%</a:t>
            </a:r>
            <a:endParaRPr kumimoji="0" lang="en-US" sz="2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p:txBody>
      </p:sp>
      <p:sp>
        <p:nvSpPr>
          <p:cNvPr id="9" name="TextBox 8">
            <a:extLst>
              <a:ext uri="{FF2B5EF4-FFF2-40B4-BE49-F238E27FC236}">
                <a16:creationId xmlns:a16="http://schemas.microsoft.com/office/drawing/2014/main" id="{1234EB4F-8DA0-8D6E-186A-BB5AB0E63F7A}"/>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Circana</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Integrated Fresh, MULO, 52 weeks ending 7/2/2023</a:t>
            </a:r>
          </a:p>
        </p:txBody>
      </p:sp>
      <p:pic>
        <p:nvPicPr>
          <p:cNvPr id="2" name="Picture 1">
            <a:extLst>
              <a:ext uri="{FF2B5EF4-FFF2-40B4-BE49-F238E27FC236}">
                <a16:creationId xmlns:a16="http://schemas.microsoft.com/office/drawing/2014/main" id="{FCADD625-FDB9-D0ED-73A5-EE376E7B53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3839761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0EB1463-08D2-84B5-38E4-D42D89D1DF4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0D0AEC3-5A10-94A2-A5EA-B5747C6BBEF8}"/>
              </a:ext>
            </a:extLst>
          </p:cNvPr>
          <p:cNvSpPr txBox="1"/>
          <p:nvPr/>
        </p:nvSpPr>
        <p:spPr>
          <a:xfrm>
            <a:off x="557055" y="1848218"/>
            <a:ext cx="5396069" cy="133882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+12.6%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Dollar growth in shelf-stable pizza products, such as crusts/dough, crust mixes and sauce</a:t>
            </a:r>
          </a:p>
        </p:txBody>
      </p:sp>
      <p:sp>
        <p:nvSpPr>
          <p:cNvPr id="3" name="TextBox 2">
            <a:extLst>
              <a:ext uri="{FF2B5EF4-FFF2-40B4-BE49-F238E27FC236}">
                <a16:creationId xmlns:a16="http://schemas.microsoft.com/office/drawing/2014/main" id="{BE3086BE-D3BC-6C85-B2F1-C728436DC30F}"/>
              </a:ext>
            </a:extLst>
          </p:cNvPr>
          <p:cNvSpPr txBox="1"/>
          <p:nvPr/>
        </p:nvSpPr>
        <p:spPr>
          <a:xfrm>
            <a:off x="649420" y="4299850"/>
            <a:ext cx="5675175" cy="133882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Bahnschrift SemiCondensed" panose="020B0502040204020203" pitchFamily="34" charset="0"/>
              </a:rPr>
              <a:t>The love for pizzas comes in many forms, including make-your-own. According to </a:t>
            </a:r>
            <a:r>
              <a:rPr lang="en-US" sz="2400" dirty="0" err="1">
                <a:solidFill>
                  <a:prstClr val="black"/>
                </a:solidFill>
                <a:latin typeface="Bahnschrift SemiCondensed" panose="020B0502040204020203" pitchFamily="34" charset="0"/>
              </a:rPr>
              <a:t>Circana</a:t>
            </a:r>
            <a:r>
              <a:rPr lang="en-US" sz="2400" dirty="0">
                <a:solidFill>
                  <a:prstClr val="black"/>
                </a:solidFill>
                <a:latin typeface="Bahnschrift SemiCondensed" panose="020B0502040204020203" pitchFamily="34" charset="0"/>
              </a:rPr>
              <a:t>, shelf-stable pizza ingredients reached $228 million in sales, up 12.6% in dollars and 0.6% in units. </a:t>
            </a:r>
            <a:endParaRPr kumimoji="0" lang="en-US" sz="24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p:txBody>
      </p:sp>
      <p:sp>
        <p:nvSpPr>
          <p:cNvPr id="9" name="TextBox 8">
            <a:extLst>
              <a:ext uri="{FF2B5EF4-FFF2-40B4-BE49-F238E27FC236}">
                <a16:creationId xmlns:a16="http://schemas.microsoft.com/office/drawing/2014/main" id="{6336BBB9-BDAD-A669-C24B-8B98CEECF25C}"/>
              </a:ext>
            </a:extLst>
          </p:cNvPr>
          <p:cNvSpPr txBox="1"/>
          <p:nvPr/>
        </p:nvSpPr>
        <p:spPr>
          <a:xfrm>
            <a:off x="515132" y="6276027"/>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Circana</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Integrated Fresh, Total US, MULO, 52 weeks ending 7/2/2023 </a:t>
            </a:r>
          </a:p>
        </p:txBody>
      </p:sp>
      <p:pic>
        <p:nvPicPr>
          <p:cNvPr id="5" name="Picture 4">
            <a:extLst>
              <a:ext uri="{FF2B5EF4-FFF2-40B4-BE49-F238E27FC236}">
                <a16:creationId xmlns:a16="http://schemas.microsoft.com/office/drawing/2014/main" id="{4D522FA1-5F6A-54DF-46A0-FD7B8D5BFC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6210750" y="857249"/>
            <a:ext cx="6858000" cy="5143500"/>
          </a:xfrm>
          <a:prstGeom prst="rect">
            <a:avLst/>
          </a:prstGeom>
        </p:spPr>
      </p:pic>
    </p:spTree>
    <p:extLst>
      <p:ext uri="{BB962C8B-B14F-4D97-AF65-F5344CB8AC3E}">
        <p14:creationId xmlns:p14="http://schemas.microsoft.com/office/powerpoint/2010/main" val="3069036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E1CB4D-7303-1792-FDDC-94774C889E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8500" y="0"/>
            <a:ext cx="5143500" cy="6858000"/>
          </a:xfrm>
          <a:prstGeom prst="rect">
            <a:avLst/>
          </a:prstGeom>
        </p:spPr>
      </p:pic>
      <p:sp>
        <p:nvSpPr>
          <p:cNvPr id="3" name="TextBox 2">
            <a:extLst>
              <a:ext uri="{FF2B5EF4-FFF2-40B4-BE49-F238E27FC236}">
                <a16:creationId xmlns:a16="http://schemas.microsoft.com/office/drawing/2014/main" id="{3CF83F93-C99A-3519-C0A3-6C41E444A8DC}"/>
              </a:ext>
            </a:extLst>
          </p:cNvPr>
          <p:cNvSpPr txBox="1"/>
          <p:nvPr/>
        </p:nvSpPr>
        <p:spPr>
          <a:xfrm>
            <a:off x="557055" y="1672728"/>
            <a:ext cx="4540384"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$69M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2022 dollar sales for stuffed and stuffer mushrooms</a:t>
            </a:r>
          </a:p>
        </p:txBody>
      </p:sp>
      <p:sp>
        <p:nvSpPr>
          <p:cNvPr id="4" name="TextBox 3">
            <a:extLst>
              <a:ext uri="{FF2B5EF4-FFF2-40B4-BE49-F238E27FC236}">
                <a16:creationId xmlns:a16="http://schemas.microsoft.com/office/drawing/2014/main" id="{942DD54F-499B-D1D6-69B6-A1220C07A606}"/>
              </a:ext>
            </a:extLst>
          </p:cNvPr>
          <p:cNvSpPr txBox="1"/>
          <p:nvPr/>
        </p:nvSpPr>
        <p:spPr>
          <a:xfrm>
            <a:off x="569621" y="3703781"/>
            <a:ext cx="5541824" cy="195126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dirty="0">
                <a:solidFill>
                  <a:prstClr val="black"/>
                </a:solidFill>
                <a:latin typeface="Bahnschrift SemiCondensed" panose="020B0502040204020203" pitchFamily="34" charset="0"/>
              </a:rPr>
              <a:t>Consumers are enjoying stuffed mushrooms, whether creating their own at home or buying them already made.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dirty="0">
                <a:solidFill>
                  <a:prstClr val="black"/>
                </a:solidFill>
                <a:latin typeface="Bahnschrift SemiCondensed" panose="020B0502040204020203" pitchFamily="34" charset="0"/>
              </a:rPr>
              <a:t>Up from $50 million in 2017, combined sales for stuffed and stuffer mushrooms reached $69M in 2022.</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dirty="0">
                <a:solidFill>
                  <a:prstClr val="black"/>
                </a:solidFill>
                <a:latin typeface="Bahnschrift SemiCondensed" panose="020B0502040204020203" pitchFamily="34" charset="0"/>
              </a:rPr>
              <a:t>This is up 29% from 2019, the pre-pandemic normal</a:t>
            </a:r>
          </a:p>
        </p:txBody>
      </p:sp>
      <p:pic>
        <p:nvPicPr>
          <p:cNvPr id="5" name="Picture 2">
            <a:extLst>
              <a:ext uri="{FF2B5EF4-FFF2-40B4-BE49-F238E27FC236}">
                <a16:creationId xmlns:a16="http://schemas.microsoft.com/office/drawing/2014/main" id="{C624E161-8A0D-C605-CC55-40F54B56668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5C78916-51BE-459A-0660-D7D29EA7B4F1}"/>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rPr>
              <a:t>Source: IRI, Integrated Fresh, Household Panel data, All outlets, mushrooms, 52 weeks ending 1/1/2023</a:t>
            </a:r>
          </a:p>
        </p:txBody>
      </p:sp>
    </p:spTree>
    <p:extLst>
      <p:ext uri="{BB962C8B-B14F-4D97-AF65-F5344CB8AC3E}">
        <p14:creationId xmlns:p14="http://schemas.microsoft.com/office/powerpoint/2010/main" val="5355341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BBBC46A-121D-1FA6-09B3-A4E772EF939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760C150-BE40-D71E-C562-6D7D608C5679}"/>
              </a:ext>
            </a:extLst>
          </p:cNvPr>
          <p:cNvSpPr txBox="1"/>
          <p:nvPr/>
        </p:nvSpPr>
        <p:spPr>
          <a:xfrm>
            <a:off x="557055" y="1672728"/>
            <a:ext cx="5741387"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$6.7 billion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Sales of frozen pizzas</a:t>
            </a:r>
          </a:p>
        </p:txBody>
      </p:sp>
      <p:sp>
        <p:nvSpPr>
          <p:cNvPr id="2" name="TextBox 1">
            <a:extLst>
              <a:ext uri="{FF2B5EF4-FFF2-40B4-BE49-F238E27FC236}">
                <a16:creationId xmlns:a16="http://schemas.microsoft.com/office/drawing/2014/main" id="{259AD08C-45C4-A165-1F85-353C9FA6B7CE}"/>
              </a:ext>
            </a:extLst>
          </p:cNvPr>
          <p:cNvSpPr txBox="1"/>
          <p:nvPr/>
        </p:nvSpPr>
        <p:spPr>
          <a:xfrm>
            <a:off x="554176" y="3770953"/>
            <a:ext cx="5106792" cy="133882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Bahnschrift SemiCondensed" panose="020B0502040204020203" pitchFamily="34" charset="0"/>
              </a:rPr>
              <a:t>The love for pizzas comes in many forms, including the ever-convenient standby, frozen pizza. According to </a:t>
            </a:r>
            <a:r>
              <a:rPr lang="en-US" sz="2400" dirty="0" err="1">
                <a:solidFill>
                  <a:prstClr val="black"/>
                </a:solidFill>
                <a:latin typeface="Bahnschrift SemiCondensed" panose="020B0502040204020203" pitchFamily="34" charset="0"/>
              </a:rPr>
              <a:t>Circana</a:t>
            </a:r>
            <a:r>
              <a:rPr lang="en-US" sz="2400" dirty="0">
                <a:solidFill>
                  <a:prstClr val="black"/>
                </a:solidFill>
                <a:latin typeface="Bahnschrift SemiCondensed" panose="020B0502040204020203" pitchFamily="34" charset="0"/>
              </a:rPr>
              <a:t>, frozen pizza sales reached $6.7 billion, up 10.4% in dollars, though down 3.0% in units. </a:t>
            </a:r>
            <a:endParaRPr kumimoji="0" lang="en-US" sz="24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p:txBody>
      </p:sp>
      <p:sp>
        <p:nvSpPr>
          <p:cNvPr id="3" name="TextBox 2">
            <a:extLst>
              <a:ext uri="{FF2B5EF4-FFF2-40B4-BE49-F238E27FC236}">
                <a16:creationId xmlns:a16="http://schemas.microsoft.com/office/drawing/2014/main" id="{06573DE9-CDE1-3236-8688-DBCF9F9DD1B4}"/>
              </a:ext>
            </a:extLst>
          </p:cNvPr>
          <p:cNvSpPr txBox="1"/>
          <p:nvPr/>
        </p:nvSpPr>
        <p:spPr>
          <a:xfrm>
            <a:off x="554175" y="6176275"/>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Circana</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Integrated Fresh, Total US, MULO, 52 weeks ending 7/2/2023 </a:t>
            </a:r>
          </a:p>
        </p:txBody>
      </p:sp>
      <p:pic>
        <p:nvPicPr>
          <p:cNvPr id="8" name="Picture 7">
            <a:extLst>
              <a:ext uri="{FF2B5EF4-FFF2-40B4-BE49-F238E27FC236}">
                <a16:creationId xmlns:a16="http://schemas.microsoft.com/office/drawing/2014/main" id="{DAA56F21-59D6-0F85-774B-8279D1D38C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65224" y="0"/>
            <a:ext cx="5143500" cy="6858000"/>
          </a:xfrm>
          <a:prstGeom prst="rect">
            <a:avLst/>
          </a:prstGeom>
        </p:spPr>
      </p:pic>
    </p:spTree>
    <p:extLst>
      <p:ext uri="{BB962C8B-B14F-4D97-AF65-F5344CB8AC3E}">
        <p14:creationId xmlns:p14="http://schemas.microsoft.com/office/powerpoint/2010/main" val="875733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93E2409-0F91-2167-8352-7A0A0ED58C7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1351" y="373605"/>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6791F1-0FAA-B9DE-E61F-1DECF3143405}"/>
              </a:ext>
            </a:extLst>
          </p:cNvPr>
          <p:cNvSpPr txBox="1"/>
          <p:nvPr/>
        </p:nvSpPr>
        <p:spPr>
          <a:xfrm>
            <a:off x="448987" y="1839905"/>
            <a:ext cx="4114698" cy="175950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+24.0%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Dollar growth in whole deli-prepared pizzas</a:t>
            </a:r>
          </a:p>
        </p:txBody>
      </p:sp>
      <p:sp>
        <p:nvSpPr>
          <p:cNvPr id="4" name="TextBox 3">
            <a:extLst>
              <a:ext uri="{FF2B5EF4-FFF2-40B4-BE49-F238E27FC236}">
                <a16:creationId xmlns:a16="http://schemas.microsoft.com/office/drawing/2014/main" id="{10159D7B-E388-7956-46FF-F1CF4A151CA4}"/>
              </a:ext>
            </a:extLst>
          </p:cNvPr>
          <p:cNvSpPr txBox="1"/>
          <p:nvPr/>
        </p:nvSpPr>
        <p:spPr>
          <a:xfrm>
            <a:off x="541352" y="4128399"/>
            <a:ext cx="4022334" cy="133882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Bahnschrift SemiCondensed" panose="020B0502040204020203" pitchFamily="34" charset="0"/>
              </a:rPr>
              <a:t>Grocery deli-prepared pizzas have grown to a $854 million business.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Whole pizzas: $648 million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Bahnschrift SemiCondensed" panose="020B0502040204020203" pitchFamily="34" charset="0"/>
              </a:rPr>
              <a:t>Slices: $99 million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Calzones: $47 million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Ingredient sales: $35 million</a:t>
            </a:r>
          </a:p>
        </p:txBody>
      </p:sp>
      <p:sp>
        <p:nvSpPr>
          <p:cNvPr id="5" name="TextBox 4">
            <a:extLst>
              <a:ext uri="{FF2B5EF4-FFF2-40B4-BE49-F238E27FC236}">
                <a16:creationId xmlns:a16="http://schemas.microsoft.com/office/drawing/2014/main" id="{8592EF51-A252-6AE1-B305-6176D48017E9}"/>
              </a:ext>
            </a:extLst>
          </p:cNvPr>
          <p:cNvSpPr txBox="1"/>
          <p:nvPr/>
        </p:nvSpPr>
        <p:spPr>
          <a:xfrm>
            <a:off x="515132" y="6276027"/>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Circana</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Integrated Fresh, Total US, MULO, 52 weeks ending 7/2/2023 </a:t>
            </a:r>
          </a:p>
        </p:txBody>
      </p:sp>
      <p:pic>
        <p:nvPicPr>
          <p:cNvPr id="6" name="Picture 5">
            <a:extLst>
              <a:ext uri="{FF2B5EF4-FFF2-40B4-BE49-F238E27FC236}">
                <a16:creationId xmlns:a16="http://schemas.microsoft.com/office/drawing/2014/main" id="{2BEDCD4A-5A45-D3BE-6F00-6E40ABDABF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59926" y="0"/>
            <a:ext cx="7232074" cy="6858000"/>
          </a:xfrm>
          <a:prstGeom prst="rect">
            <a:avLst/>
          </a:prstGeom>
        </p:spPr>
      </p:pic>
    </p:spTree>
    <p:extLst>
      <p:ext uri="{BB962C8B-B14F-4D97-AF65-F5344CB8AC3E}">
        <p14:creationId xmlns:p14="http://schemas.microsoft.com/office/powerpoint/2010/main" val="20345790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25E1F5-5EFF-B020-D1ED-0721A34FCAFE}"/>
              </a:ext>
            </a:extLst>
          </p:cNvPr>
          <p:cNvSpPr txBox="1"/>
          <p:nvPr/>
        </p:nvSpPr>
        <p:spPr>
          <a:xfrm>
            <a:off x="554175" y="1760960"/>
            <a:ext cx="4250436"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+39.3%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300" dirty="0">
                <a:solidFill>
                  <a:prstClr val="black"/>
                </a:solidFill>
                <a:latin typeface="Bahnschrift Light" panose="020B0502040204020203" pitchFamily="34" charset="0"/>
              </a:rPr>
              <a:t>Dollar growth in stuffed mushrooms deli appetizers</a:t>
            </a:r>
            <a:endPar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p:txBody>
      </p:sp>
      <p:sp>
        <p:nvSpPr>
          <p:cNvPr id="6" name="TextBox 5">
            <a:extLst>
              <a:ext uri="{FF2B5EF4-FFF2-40B4-BE49-F238E27FC236}">
                <a16:creationId xmlns:a16="http://schemas.microsoft.com/office/drawing/2014/main" id="{D662A9A1-980C-7C86-7177-3481ABF4A3E8}"/>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Circana</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MULO, 52 weeks ending 7/16/2023</a:t>
            </a:r>
          </a:p>
        </p:txBody>
      </p:sp>
      <p:pic>
        <p:nvPicPr>
          <p:cNvPr id="7" name="Picture 2">
            <a:extLst>
              <a:ext uri="{FF2B5EF4-FFF2-40B4-BE49-F238E27FC236}">
                <a16:creationId xmlns:a16="http://schemas.microsoft.com/office/drawing/2014/main" id="{E55B72C3-D9D9-8C72-D472-2B12AC8DA5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E0E0F14-8A7C-1E3F-85AB-CDE7AA8FF3D9}"/>
              </a:ext>
            </a:extLst>
          </p:cNvPr>
          <p:cNvSpPr txBox="1"/>
          <p:nvPr/>
        </p:nvSpPr>
        <p:spPr>
          <a:xfrm>
            <a:off x="554176" y="4074367"/>
            <a:ext cx="4418878" cy="133882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Interest in plant-based eating remains high and stuffed mushrooms are delivering big in the produce, meat and deli departments of the grocery store.  </a:t>
            </a:r>
          </a:p>
        </p:txBody>
      </p:sp>
      <p:pic>
        <p:nvPicPr>
          <p:cNvPr id="5" name="Picture 4">
            <a:extLst>
              <a:ext uri="{FF2B5EF4-FFF2-40B4-BE49-F238E27FC236}">
                <a16:creationId xmlns:a16="http://schemas.microsoft.com/office/drawing/2014/main" id="{3D8C75EC-F0C1-EE0A-DEE4-CE268FE1AA5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9825" t="20008" r="7678" b="26087"/>
          <a:stretch/>
        </p:blipFill>
        <p:spPr>
          <a:xfrm rot="5400000">
            <a:off x="7082589" y="1748591"/>
            <a:ext cx="6858001" cy="3360820"/>
          </a:xfrm>
          <a:prstGeom prst="rect">
            <a:avLst/>
          </a:prstGeom>
        </p:spPr>
      </p:pic>
      <p:pic>
        <p:nvPicPr>
          <p:cNvPr id="9" name="Picture 8">
            <a:extLst>
              <a:ext uri="{FF2B5EF4-FFF2-40B4-BE49-F238E27FC236}">
                <a16:creationId xmlns:a16="http://schemas.microsoft.com/office/drawing/2014/main" id="{269D0966-FE18-8A6D-E742-6B27AD3325A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6985" t="10409" r="17675" b="10409"/>
          <a:stretch/>
        </p:blipFill>
        <p:spPr>
          <a:xfrm>
            <a:off x="5182822" y="0"/>
            <a:ext cx="3594798" cy="6858000"/>
          </a:xfrm>
          <a:prstGeom prst="rect">
            <a:avLst/>
          </a:prstGeom>
        </p:spPr>
      </p:pic>
    </p:spTree>
    <p:extLst>
      <p:ext uri="{BB962C8B-B14F-4D97-AF65-F5344CB8AC3E}">
        <p14:creationId xmlns:p14="http://schemas.microsoft.com/office/powerpoint/2010/main" val="4216129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0EB1463-08D2-84B5-38E4-D42D89D1DF4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0D0AEC3-5A10-94A2-A5EA-B5747C6BBEF8}"/>
              </a:ext>
            </a:extLst>
          </p:cNvPr>
          <p:cNvSpPr txBox="1"/>
          <p:nvPr/>
        </p:nvSpPr>
        <p:spPr>
          <a:xfrm>
            <a:off x="557055" y="1848218"/>
            <a:ext cx="5396069" cy="133882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+4.7%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Bahnschrift Light" panose="020B0502040204020203" pitchFamily="34" charset="0"/>
              </a:rPr>
              <a:t>Average number of weekly items in grocery deli-prepared</a:t>
            </a:r>
            <a:endParaRPr kumimoji="0" lang="en-US" sz="24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p:txBody>
      </p:sp>
      <p:sp>
        <p:nvSpPr>
          <p:cNvPr id="3" name="TextBox 2">
            <a:extLst>
              <a:ext uri="{FF2B5EF4-FFF2-40B4-BE49-F238E27FC236}">
                <a16:creationId xmlns:a16="http://schemas.microsoft.com/office/drawing/2014/main" id="{BE3086BE-D3BC-6C85-B2F1-C728436DC30F}"/>
              </a:ext>
            </a:extLst>
          </p:cNvPr>
          <p:cNvSpPr txBox="1"/>
          <p:nvPr/>
        </p:nvSpPr>
        <p:spPr>
          <a:xfrm>
            <a:off x="649420" y="4299850"/>
            <a:ext cx="5675175" cy="133882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Bahnschrift SemiCondensed" panose="020B0502040204020203" pitchFamily="34" charset="0"/>
              </a:rPr>
              <a:t>Retailers are investing in deli-prepared space and items. According to data insights firm </a:t>
            </a:r>
            <a:r>
              <a:rPr lang="en-US" sz="2400" dirty="0" err="1">
                <a:solidFill>
                  <a:prstClr val="black"/>
                </a:solidFill>
                <a:latin typeface="Bahnschrift SemiCondensed" panose="020B0502040204020203" pitchFamily="34" charset="0"/>
              </a:rPr>
              <a:t>Circana</a:t>
            </a:r>
            <a:r>
              <a:rPr lang="en-US" sz="2400" dirty="0">
                <a:solidFill>
                  <a:prstClr val="black"/>
                </a:solidFill>
                <a:latin typeface="Bahnschrift SemiCondensed" panose="020B0502040204020203" pitchFamily="34" charset="0"/>
              </a:rPr>
              <a:t>, the average grocery deli carries 169 items, up 4.7% over year ago levels.  Don’t miss out on a hot seller: stuffed mushrooms.</a:t>
            </a:r>
            <a:endParaRPr kumimoji="0" lang="en-US" sz="24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p:txBody>
      </p:sp>
      <p:sp>
        <p:nvSpPr>
          <p:cNvPr id="9" name="TextBox 8">
            <a:extLst>
              <a:ext uri="{FF2B5EF4-FFF2-40B4-BE49-F238E27FC236}">
                <a16:creationId xmlns:a16="http://schemas.microsoft.com/office/drawing/2014/main" id="{6336BBB9-BDAD-A669-C24B-8B98CEECF25C}"/>
              </a:ext>
            </a:extLst>
          </p:cNvPr>
          <p:cNvSpPr txBox="1"/>
          <p:nvPr/>
        </p:nvSpPr>
        <p:spPr>
          <a:xfrm>
            <a:off x="515132" y="6276027"/>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Circana</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Integrated Fresh, Total US, MULO, 52 weeks ending 7/16/2023 </a:t>
            </a:r>
          </a:p>
        </p:txBody>
      </p:sp>
      <p:pic>
        <p:nvPicPr>
          <p:cNvPr id="7" name="Picture 6">
            <a:extLst>
              <a:ext uri="{FF2B5EF4-FFF2-40B4-BE49-F238E27FC236}">
                <a16:creationId xmlns:a16="http://schemas.microsoft.com/office/drawing/2014/main" id="{908317BE-A5EA-980B-2C62-7DD5F0FD8D2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7466" r="2652"/>
          <a:stretch/>
        </p:blipFill>
        <p:spPr>
          <a:xfrm rot="5400000">
            <a:off x="6568856" y="1251670"/>
            <a:ext cx="6874813" cy="4371474"/>
          </a:xfrm>
          <a:prstGeom prst="rect">
            <a:avLst/>
          </a:prstGeom>
        </p:spPr>
      </p:pic>
    </p:spTree>
    <p:extLst>
      <p:ext uri="{BB962C8B-B14F-4D97-AF65-F5344CB8AC3E}">
        <p14:creationId xmlns:p14="http://schemas.microsoft.com/office/powerpoint/2010/main" val="2401758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1BA5FAAB-7884-C32D-B126-9627DE79744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421252-8892-5FDC-9C2D-0EB6535DCE44}"/>
              </a:ext>
            </a:extLst>
          </p:cNvPr>
          <p:cNvSpPr txBox="1"/>
          <p:nvPr/>
        </p:nvSpPr>
        <p:spPr>
          <a:xfrm>
            <a:off x="557055" y="1672729"/>
            <a:ext cx="5538945" cy="127099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+20.7%</a:t>
            </a:r>
          </a:p>
          <a:p>
            <a:pPr>
              <a:defRPr/>
            </a:pPr>
            <a:r>
              <a:rPr lang="en-US" sz="2300" dirty="0">
                <a:solidFill>
                  <a:prstClr val="black"/>
                </a:solidFill>
                <a:latin typeface="Bahnschrift Light" panose="020B0502040204020203" pitchFamily="34" charset="0"/>
              </a:rPr>
              <a:t>Dollar growth of grocery deli-prepared pizzas</a:t>
            </a:r>
            <a:endPar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endParaRPr>
          </a:p>
        </p:txBody>
      </p:sp>
      <p:sp>
        <p:nvSpPr>
          <p:cNvPr id="8" name="TextBox 7">
            <a:extLst>
              <a:ext uri="{FF2B5EF4-FFF2-40B4-BE49-F238E27FC236}">
                <a16:creationId xmlns:a16="http://schemas.microsoft.com/office/drawing/2014/main" id="{9EAD1CEB-5049-9DD4-6B4E-10F35502C759}"/>
              </a:ext>
            </a:extLst>
          </p:cNvPr>
          <p:cNvSpPr txBox="1"/>
          <p:nvPr/>
        </p:nvSpPr>
        <p:spPr>
          <a:xfrm>
            <a:off x="554175" y="3767494"/>
            <a:ext cx="5773083" cy="242407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Pizza is hot! Deli pizza slices, whole pizzas, ingredients to make your own pizza, you name it, it is growing. Stuffed mushrooms can be an excellent way to enjoy pizza while watching carbs</a:t>
            </a:r>
          </a:p>
        </p:txBody>
      </p:sp>
      <p:sp>
        <p:nvSpPr>
          <p:cNvPr id="9" name="TextBox 8">
            <a:extLst>
              <a:ext uri="{FF2B5EF4-FFF2-40B4-BE49-F238E27FC236}">
                <a16:creationId xmlns:a16="http://schemas.microsoft.com/office/drawing/2014/main" id="{1234EB4F-8DA0-8D6E-186A-BB5AB0E63F7A}"/>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Circana</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Integrated Fresh, MULO, 52 weeks ending 7/2/2023</a:t>
            </a:r>
          </a:p>
        </p:txBody>
      </p:sp>
      <p:pic>
        <p:nvPicPr>
          <p:cNvPr id="5" name="Picture 4">
            <a:extLst>
              <a:ext uri="{FF2B5EF4-FFF2-40B4-BE49-F238E27FC236}">
                <a16:creationId xmlns:a16="http://schemas.microsoft.com/office/drawing/2014/main" id="{F9B84469-EF25-90EB-E274-FB70961C4C5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549" t="9045" r="5965" b="17505"/>
          <a:stretch/>
        </p:blipFill>
        <p:spPr>
          <a:xfrm rot="5400000">
            <a:off x="6586972" y="1279468"/>
            <a:ext cx="6878688" cy="4331368"/>
          </a:xfrm>
          <a:prstGeom prst="rect">
            <a:avLst/>
          </a:prstGeom>
        </p:spPr>
      </p:pic>
    </p:spTree>
    <p:extLst>
      <p:ext uri="{BB962C8B-B14F-4D97-AF65-F5344CB8AC3E}">
        <p14:creationId xmlns:p14="http://schemas.microsoft.com/office/powerpoint/2010/main" val="14676644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BBBC46A-121D-1FA6-09B3-A4E772EF939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760C150-BE40-D71E-C562-6D7D608C5679}"/>
              </a:ext>
            </a:extLst>
          </p:cNvPr>
          <p:cNvSpPr txBox="1"/>
          <p:nvPr/>
        </p:nvSpPr>
        <p:spPr>
          <a:xfrm>
            <a:off x="557055" y="1672728"/>
            <a:ext cx="5741387"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$73 million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Sales of specialty mushrooms at retail in the past year</a:t>
            </a:r>
          </a:p>
        </p:txBody>
      </p:sp>
      <p:sp>
        <p:nvSpPr>
          <p:cNvPr id="2" name="TextBox 1">
            <a:extLst>
              <a:ext uri="{FF2B5EF4-FFF2-40B4-BE49-F238E27FC236}">
                <a16:creationId xmlns:a16="http://schemas.microsoft.com/office/drawing/2014/main" id="{259AD08C-45C4-A165-1F85-353C9FA6B7CE}"/>
              </a:ext>
            </a:extLst>
          </p:cNvPr>
          <p:cNvSpPr txBox="1"/>
          <p:nvPr/>
        </p:nvSpPr>
        <p:spPr>
          <a:xfrm>
            <a:off x="554175" y="3962929"/>
            <a:ext cx="5106792" cy="218066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Bahnschrift SemiCondensed" panose="020B0502040204020203" pitchFamily="34" charset="0"/>
              </a:rPr>
              <a:t>Specialty mushrooms are trending and sales are growing. Growth is quickly accelerating in the past few weeks: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Dollars: +7.0%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Bahnschrift SemiCondensed" panose="020B0502040204020203" pitchFamily="34" charset="0"/>
              </a:rPr>
              <a:t>Units: +4.6%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Volume: +9.7%</a:t>
            </a:r>
          </a:p>
        </p:txBody>
      </p:sp>
      <p:sp>
        <p:nvSpPr>
          <p:cNvPr id="3" name="TextBox 2">
            <a:extLst>
              <a:ext uri="{FF2B5EF4-FFF2-40B4-BE49-F238E27FC236}">
                <a16:creationId xmlns:a16="http://schemas.microsoft.com/office/drawing/2014/main" id="{06573DE9-CDE1-3236-8688-DBCF9F9DD1B4}"/>
              </a:ext>
            </a:extLst>
          </p:cNvPr>
          <p:cNvSpPr txBox="1"/>
          <p:nvPr/>
        </p:nvSpPr>
        <p:spPr>
          <a:xfrm>
            <a:off x="554175" y="6176275"/>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Circana</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Integrated Fresh, Total US, MULO, 4 weeks ending 7/16/2023 </a:t>
            </a:r>
          </a:p>
        </p:txBody>
      </p:sp>
      <p:pic>
        <p:nvPicPr>
          <p:cNvPr id="10" name="Picture 9">
            <a:extLst>
              <a:ext uri="{FF2B5EF4-FFF2-40B4-BE49-F238E27FC236}">
                <a16:creationId xmlns:a16="http://schemas.microsoft.com/office/drawing/2014/main" id="{A19CC136-E42E-E5ED-9975-102D7E555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191250" y="857250"/>
            <a:ext cx="6858000" cy="5143500"/>
          </a:xfrm>
          <a:prstGeom prst="rect">
            <a:avLst/>
          </a:prstGeom>
        </p:spPr>
      </p:pic>
      <p:sp>
        <p:nvSpPr>
          <p:cNvPr id="11" name="Rectangle 10">
            <a:extLst>
              <a:ext uri="{FF2B5EF4-FFF2-40B4-BE49-F238E27FC236}">
                <a16:creationId xmlns:a16="http://schemas.microsoft.com/office/drawing/2014/main" id="{F10581AF-8490-6EDB-9F3F-CEBCA4AA2FAF}"/>
              </a:ext>
            </a:extLst>
          </p:cNvPr>
          <p:cNvSpPr/>
          <p:nvPr/>
        </p:nvSpPr>
        <p:spPr>
          <a:xfrm>
            <a:off x="9994232" y="5053263"/>
            <a:ext cx="810126" cy="32886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CAA6246-EC9F-9312-7AFA-5DF32C8B05F3}"/>
              </a:ext>
            </a:extLst>
          </p:cNvPr>
          <p:cNvSpPr/>
          <p:nvPr/>
        </p:nvSpPr>
        <p:spPr>
          <a:xfrm>
            <a:off x="10988841" y="4796589"/>
            <a:ext cx="553453" cy="1804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9942918-D48E-EAE1-B110-E6B2FA71352F}"/>
              </a:ext>
            </a:extLst>
          </p:cNvPr>
          <p:cNvSpPr txBox="1"/>
          <p:nvPr/>
        </p:nvSpPr>
        <p:spPr>
          <a:xfrm>
            <a:off x="554175" y="3163341"/>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Circana</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Integrated Fresh, Total US, MULO, 52  weeks ending 7/16/2023 </a:t>
            </a:r>
          </a:p>
        </p:txBody>
      </p:sp>
    </p:spTree>
    <p:extLst>
      <p:ext uri="{BB962C8B-B14F-4D97-AF65-F5344CB8AC3E}">
        <p14:creationId xmlns:p14="http://schemas.microsoft.com/office/powerpoint/2010/main" val="4430510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93E2409-0F91-2167-8352-7A0A0ED58C7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1351" y="373605"/>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6791F1-0FAA-B9DE-E61F-1DECF3143405}"/>
              </a:ext>
            </a:extLst>
          </p:cNvPr>
          <p:cNvSpPr txBox="1"/>
          <p:nvPr/>
        </p:nvSpPr>
        <p:spPr>
          <a:xfrm>
            <a:off x="448987" y="1839905"/>
            <a:ext cx="4620318" cy="1759506"/>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Growth of organic mushrooms at retail.</a:t>
            </a:r>
          </a:p>
        </p:txBody>
      </p:sp>
      <p:sp>
        <p:nvSpPr>
          <p:cNvPr id="4" name="TextBox 3">
            <a:extLst>
              <a:ext uri="{FF2B5EF4-FFF2-40B4-BE49-F238E27FC236}">
                <a16:creationId xmlns:a16="http://schemas.microsoft.com/office/drawing/2014/main" id="{10159D7B-E388-7956-46FF-F1CF4A151CA4}"/>
              </a:ext>
            </a:extLst>
          </p:cNvPr>
          <p:cNvSpPr txBox="1"/>
          <p:nvPr/>
        </p:nvSpPr>
        <p:spPr>
          <a:xfrm>
            <a:off x="541351" y="4128399"/>
            <a:ext cx="4527953" cy="133882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Bahnschrift SemiCondensed" panose="020B0502040204020203" pitchFamily="34" charset="0"/>
              </a:rPr>
              <a:t>Organic mushrooms are showing all around growth in the second quarter of 2023: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Dollar sales reached $40 million and increased 3.3%</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Bahnschrift SemiCondensed" panose="020B0502040204020203" pitchFamily="34" charset="0"/>
              </a:rPr>
              <a:t>Unit sales reached 11.6 million, up 2.8%</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Pound sales now </a:t>
            </a:r>
            <a:r>
              <a:rPr lang="en-US" sz="2000" dirty="0">
                <a:solidFill>
                  <a:prstClr val="black"/>
                </a:solidFill>
                <a:latin typeface="Bahnschrift SemiCondensed" panose="020B0502040204020203" pitchFamily="34" charset="0"/>
              </a:rPr>
              <a:t>exceed 6.6 million, an increase of 2.1%</a:t>
            </a:r>
            <a:endPar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p:txBody>
      </p:sp>
      <p:sp>
        <p:nvSpPr>
          <p:cNvPr id="5" name="TextBox 4">
            <a:extLst>
              <a:ext uri="{FF2B5EF4-FFF2-40B4-BE49-F238E27FC236}">
                <a16:creationId xmlns:a16="http://schemas.microsoft.com/office/drawing/2014/main" id="{8592EF51-A252-6AE1-B305-6176D48017E9}"/>
              </a:ext>
            </a:extLst>
          </p:cNvPr>
          <p:cNvSpPr txBox="1"/>
          <p:nvPr/>
        </p:nvSpPr>
        <p:spPr>
          <a:xfrm>
            <a:off x="515132" y="6276027"/>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Circana</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Integrated Fresh, Total US, MULO, 13 weeks ending 7/16/2023 </a:t>
            </a:r>
          </a:p>
        </p:txBody>
      </p:sp>
      <p:pic>
        <p:nvPicPr>
          <p:cNvPr id="7" name="Picture 6">
            <a:extLst>
              <a:ext uri="{FF2B5EF4-FFF2-40B4-BE49-F238E27FC236}">
                <a16:creationId xmlns:a16="http://schemas.microsoft.com/office/drawing/2014/main" id="{D0974906-8196-4FE8-54E4-44CA03F7B43D}"/>
              </a:ext>
            </a:extLst>
          </p:cNvPr>
          <p:cNvPicPr>
            <a:picLocks noChangeAspect="1"/>
          </p:cNvPicPr>
          <p:nvPr/>
        </p:nvPicPr>
        <p:blipFill>
          <a:blip r:embed="rId4"/>
          <a:stretch>
            <a:fillRect/>
          </a:stretch>
        </p:blipFill>
        <p:spPr>
          <a:xfrm>
            <a:off x="5638800" y="0"/>
            <a:ext cx="6553200" cy="6676137"/>
          </a:xfrm>
          <a:prstGeom prst="rect">
            <a:avLst/>
          </a:prstGeom>
        </p:spPr>
      </p:pic>
      <p:sp>
        <p:nvSpPr>
          <p:cNvPr id="8" name="Rectangle 7">
            <a:extLst>
              <a:ext uri="{FF2B5EF4-FFF2-40B4-BE49-F238E27FC236}">
                <a16:creationId xmlns:a16="http://schemas.microsoft.com/office/drawing/2014/main" id="{32EC0C01-DAA2-6E27-38AD-53C3ADE5FF33}"/>
              </a:ext>
            </a:extLst>
          </p:cNvPr>
          <p:cNvSpPr/>
          <p:nvPr/>
        </p:nvSpPr>
        <p:spPr>
          <a:xfrm rot="21066208">
            <a:off x="10948737" y="4652211"/>
            <a:ext cx="609600" cy="9625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B31B5FC-2700-CC17-879C-8A007089F703}"/>
              </a:ext>
            </a:extLst>
          </p:cNvPr>
          <p:cNvSpPr/>
          <p:nvPr/>
        </p:nvSpPr>
        <p:spPr>
          <a:xfrm rot="21066208">
            <a:off x="10416969" y="4578849"/>
            <a:ext cx="326301" cy="193007"/>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2395D0C-F024-038C-68A6-2412A0C0BF43}"/>
              </a:ext>
            </a:extLst>
          </p:cNvPr>
          <p:cNvSpPr/>
          <p:nvPr/>
        </p:nvSpPr>
        <p:spPr>
          <a:xfrm>
            <a:off x="8928362" y="4876800"/>
            <a:ext cx="326301" cy="16777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59390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25E1F5-5EFF-B020-D1ED-0721A34FCAFE}"/>
              </a:ext>
            </a:extLst>
          </p:cNvPr>
          <p:cNvSpPr txBox="1"/>
          <p:nvPr/>
        </p:nvSpPr>
        <p:spPr>
          <a:xfrm>
            <a:off x="554174" y="1760960"/>
            <a:ext cx="4909647"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+4.5%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Dollar growth in shiitake mushrooms sold at retail (fixed and random weight)</a:t>
            </a:r>
          </a:p>
        </p:txBody>
      </p:sp>
      <p:sp>
        <p:nvSpPr>
          <p:cNvPr id="6" name="TextBox 5">
            <a:extLst>
              <a:ext uri="{FF2B5EF4-FFF2-40B4-BE49-F238E27FC236}">
                <a16:creationId xmlns:a16="http://schemas.microsoft.com/office/drawing/2014/main" id="{D662A9A1-980C-7C86-7177-3481ABF4A3E8}"/>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Circana</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Integrated Fresh, MULO, 52 weeks ending 8/3/2023</a:t>
            </a:r>
          </a:p>
        </p:txBody>
      </p:sp>
      <p:pic>
        <p:nvPicPr>
          <p:cNvPr id="7" name="Picture 2">
            <a:extLst>
              <a:ext uri="{FF2B5EF4-FFF2-40B4-BE49-F238E27FC236}">
                <a16:creationId xmlns:a16="http://schemas.microsoft.com/office/drawing/2014/main" id="{E55B72C3-D9D9-8C72-D472-2B12AC8DA5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E0E0F14-8A7C-1E3F-85AB-CDE7AA8FF3D9}"/>
              </a:ext>
            </a:extLst>
          </p:cNvPr>
          <p:cNvSpPr txBox="1"/>
          <p:nvPr/>
        </p:nvSpPr>
        <p:spPr>
          <a:xfrm>
            <a:off x="554175" y="4074366"/>
            <a:ext cx="5933711" cy="225709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Shiitake mushrooms have experienced all around growth in the past year.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Dollars: $56M, up 4.5%</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Units: 11.3M, up 0.6%</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Pounds: 3.5M, up 3.2%</a:t>
            </a:r>
          </a:p>
        </p:txBody>
      </p:sp>
      <p:pic>
        <p:nvPicPr>
          <p:cNvPr id="8" name="Picture 7">
            <a:extLst>
              <a:ext uri="{FF2B5EF4-FFF2-40B4-BE49-F238E27FC236}">
                <a16:creationId xmlns:a16="http://schemas.microsoft.com/office/drawing/2014/main" id="{2DD30C8A-8388-E91E-EB94-D9105D48C3B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48500" y="0"/>
            <a:ext cx="5143500" cy="6858000"/>
          </a:xfrm>
          <a:prstGeom prst="rect">
            <a:avLst/>
          </a:prstGeom>
        </p:spPr>
      </p:pic>
      <p:sp>
        <p:nvSpPr>
          <p:cNvPr id="10" name="Rectangle 9">
            <a:extLst>
              <a:ext uri="{FF2B5EF4-FFF2-40B4-BE49-F238E27FC236}">
                <a16:creationId xmlns:a16="http://schemas.microsoft.com/office/drawing/2014/main" id="{CC421E52-3E7A-8234-BD2B-F3782AD1AE04}"/>
              </a:ext>
            </a:extLst>
          </p:cNvPr>
          <p:cNvSpPr/>
          <p:nvPr/>
        </p:nvSpPr>
        <p:spPr>
          <a:xfrm>
            <a:off x="8082308" y="3157067"/>
            <a:ext cx="890337" cy="206775"/>
          </a:xfrm>
          <a:prstGeom prst="rect">
            <a:avLst/>
          </a:prstGeom>
          <a:solidFill>
            <a:srgbClr val="F4E8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7DEB1487-1D3D-10F4-EC21-EB6769F651F4}"/>
              </a:ext>
            </a:extLst>
          </p:cNvPr>
          <p:cNvPicPr>
            <a:picLocks noChangeAspect="1"/>
          </p:cNvPicPr>
          <p:nvPr/>
        </p:nvPicPr>
        <p:blipFill>
          <a:blip r:embed="rId5"/>
          <a:stretch>
            <a:fillRect/>
          </a:stretch>
        </p:blipFill>
        <p:spPr>
          <a:xfrm rot="21361946">
            <a:off x="8078996" y="4163200"/>
            <a:ext cx="990686" cy="243861"/>
          </a:xfrm>
          <a:prstGeom prst="rect">
            <a:avLst/>
          </a:prstGeom>
        </p:spPr>
      </p:pic>
      <p:pic>
        <p:nvPicPr>
          <p:cNvPr id="15" name="Picture 14">
            <a:extLst>
              <a:ext uri="{FF2B5EF4-FFF2-40B4-BE49-F238E27FC236}">
                <a16:creationId xmlns:a16="http://schemas.microsoft.com/office/drawing/2014/main" id="{AFB4E93E-C6E4-42FB-6082-0FCC12CA7DD1}"/>
              </a:ext>
            </a:extLst>
          </p:cNvPr>
          <p:cNvPicPr>
            <a:picLocks noChangeAspect="1"/>
          </p:cNvPicPr>
          <p:nvPr/>
        </p:nvPicPr>
        <p:blipFill>
          <a:blip r:embed="rId6"/>
          <a:stretch>
            <a:fillRect/>
          </a:stretch>
        </p:blipFill>
        <p:spPr>
          <a:xfrm>
            <a:off x="8685010" y="5413194"/>
            <a:ext cx="861761" cy="269821"/>
          </a:xfrm>
          <a:prstGeom prst="rect">
            <a:avLst/>
          </a:prstGeom>
        </p:spPr>
      </p:pic>
      <p:sp>
        <p:nvSpPr>
          <p:cNvPr id="16" name="Rectangle 15">
            <a:extLst>
              <a:ext uri="{FF2B5EF4-FFF2-40B4-BE49-F238E27FC236}">
                <a16:creationId xmlns:a16="http://schemas.microsoft.com/office/drawing/2014/main" id="{9A104645-3F1A-EDCC-918B-69477CDF2FFA}"/>
              </a:ext>
            </a:extLst>
          </p:cNvPr>
          <p:cNvSpPr/>
          <p:nvPr/>
        </p:nvSpPr>
        <p:spPr>
          <a:xfrm rot="21428696">
            <a:off x="8139051" y="1100753"/>
            <a:ext cx="686943" cy="201436"/>
          </a:xfrm>
          <a:prstGeom prst="rect">
            <a:avLst/>
          </a:prstGeom>
          <a:solidFill>
            <a:srgbClr val="F4E8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1429BF7-BE0F-FCCB-29A8-24DBC8E41800}"/>
              </a:ext>
            </a:extLst>
          </p:cNvPr>
          <p:cNvSpPr/>
          <p:nvPr/>
        </p:nvSpPr>
        <p:spPr>
          <a:xfrm rot="21341902">
            <a:off x="7692858" y="6505714"/>
            <a:ext cx="686943" cy="69809"/>
          </a:xfrm>
          <a:prstGeom prst="rect">
            <a:avLst/>
          </a:prstGeom>
          <a:solidFill>
            <a:srgbClr val="F4E8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3261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93E2409-0F91-2167-8352-7A0A0ED58C7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1351" y="373605"/>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0159D7B-E388-7956-46FF-F1CF4A151CA4}"/>
              </a:ext>
            </a:extLst>
          </p:cNvPr>
          <p:cNvSpPr txBox="1"/>
          <p:nvPr/>
        </p:nvSpPr>
        <p:spPr>
          <a:xfrm>
            <a:off x="457008" y="2203748"/>
            <a:ext cx="5510655" cy="133882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The salad bar at the Southern California-based Barons Market remains one of the most exciting and popular areas in the store, according to Rachel </a:t>
            </a:r>
            <a:r>
              <a:rPr kumimoji="0" lang="en-US" sz="2000" b="0" i="0" u="none" strike="noStrike" kern="1200" cap="none" spc="0" normalizeH="0" baseline="0" noProof="0" dirty="0" err="1">
                <a:ln>
                  <a:noFill/>
                </a:ln>
                <a:solidFill>
                  <a:prstClr val="black"/>
                </a:solidFill>
                <a:effectLst/>
                <a:uLnTx/>
                <a:uFillTx/>
                <a:latin typeface="Bahnschrift SemiCondensed" panose="020B0502040204020203" pitchFamily="34" charset="0"/>
                <a:ea typeface="+mn-ea"/>
                <a:cs typeface="+mn-cs"/>
              </a:rPr>
              <a:t>Shemirani</a:t>
            </a:r>
            <a:r>
              <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 Senior VP.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Bahnschrift Condensed"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a:p>
            <a:pPr marL="401638"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Side dishes and salads that are available in </a:t>
            </a:r>
            <a:br>
              <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br>
            <a:r>
              <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our olive bar rarely change with the season too. For example, if we ever remove our Teriyaki Marinated Mushrooms, we’d have a riot on our hands. </a:t>
            </a:r>
          </a:p>
        </p:txBody>
      </p:sp>
      <p:sp>
        <p:nvSpPr>
          <p:cNvPr id="5" name="TextBox 4">
            <a:extLst>
              <a:ext uri="{FF2B5EF4-FFF2-40B4-BE49-F238E27FC236}">
                <a16:creationId xmlns:a16="http://schemas.microsoft.com/office/drawing/2014/main" id="{8592EF51-A252-6AE1-B305-6176D48017E9}"/>
              </a:ext>
            </a:extLst>
          </p:cNvPr>
          <p:cNvSpPr txBox="1"/>
          <p:nvPr/>
        </p:nvSpPr>
        <p:spPr>
          <a:xfrm>
            <a:off x="515132" y="6276027"/>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https://www.thepacker.com/news/foodservice/top-produce-trends-restaurant-retail-foodservice-salads-juices-fresh-cut</a:t>
            </a:r>
          </a:p>
        </p:txBody>
      </p:sp>
      <p:pic>
        <p:nvPicPr>
          <p:cNvPr id="11" name="Picture 10">
            <a:extLst>
              <a:ext uri="{FF2B5EF4-FFF2-40B4-BE49-F238E27FC236}">
                <a16:creationId xmlns:a16="http://schemas.microsoft.com/office/drawing/2014/main" id="{1B4C114C-3ED5-6D51-B541-DD07FB23857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2630" y="3606745"/>
            <a:ext cx="648209" cy="508056"/>
          </a:xfrm>
          <a:prstGeom prst="rect">
            <a:avLst/>
          </a:prstGeom>
        </p:spPr>
      </p:pic>
      <p:pic>
        <p:nvPicPr>
          <p:cNvPr id="13" name="Picture 12">
            <a:extLst>
              <a:ext uri="{FF2B5EF4-FFF2-40B4-BE49-F238E27FC236}">
                <a16:creationId xmlns:a16="http://schemas.microsoft.com/office/drawing/2014/main" id="{B1683F28-001F-8E8A-9174-1813B7F4A867}"/>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36270" y="5332750"/>
            <a:ext cx="647608" cy="508056"/>
          </a:xfrm>
          <a:prstGeom prst="rect">
            <a:avLst/>
          </a:prstGeom>
        </p:spPr>
      </p:pic>
      <p:pic>
        <p:nvPicPr>
          <p:cNvPr id="15" name="Picture 14">
            <a:extLst>
              <a:ext uri="{FF2B5EF4-FFF2-40B4-BE49-F238E27FC236}">
                <a16:creationId xmlns:a16="http://schemas.microsoft.com/office/drawing/2014/main" id="{7E8C4EF7-3362-DCE6-C31C-A2878E6E31F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71435" y="0"/>
            <a:ext cx="4420565" cy="3315424"/>
          </a:xfrm>
          <a:prstGeom prst="rect">
            <a:avLst/>
          </a:prstGeom>
        </p:spPr>
      </p:pic>
      <p:pic>
        <p:nvPicPr>
          <p:cNvPr id="17" name="Picture 16">
            <a:extLst>
              <a:ext uri="{FF2B5EF4-FFF2-40B4-BE49-F238E27FC236}">
                <a16:creationId xmlns:a16="http://schemas.microsoft.com/office/drawing/2014/main" id="{6DF7AB96-0053-53F8-1BFC-76ECCE44E35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71434" y="3542576"/>
            <a:ext cx="4420566" cy="3315424"/>
          </a:xfrm>
          <a:prstGeom prst="rect">
            <a:avLst/>
          </a:prstGeom>
        </p:spPr>
      </p:pic>
      <p:sp>
        <p:nvSpPr>
          <p:cNvPr id="18" name="TextBox 17">
            <a:extLst>
              <a:ext uri="{FF2B5EF4-FFF2-40B4-BE49-F238E27FC236}">
                <a16:creationId xmlns:a16="http://schemas.microsoft.com/office/drawing/2014/main" id="{7348A458-3C74-E63A-EF25-D03C96C26777}"/>
              </a:ext>
            </a:extLst>
          </p:cNvPr>
          <p:cNvSpPr txBox="1"/>
          <p:nvPr/>
        </p:nvSpPr>
        <p:spPr>
          <a:xfrm>
            <a:off x="11077592" y="2688496"/>
            <a:ext cx="1114408" cy="369332"/>
          </a:xfrm>
          <a:prstGeom prst="rect">
            <a:avLst/>
          </a:prstGeom>
          <a:solidFill>
            <a:srgbClr val="FFFFFF">
              <a:alpha val="70980"/>
            </a:srgb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Ingles, NC</a:t>
            </a:r>
          </a:p>
        </p:txBody>
      </p:sp>
      <p:sp>
        <p:nvSpPr>
          <p:cNvPr id="19" name="TextBox 18">
            <a:extLst>
              <a:ext uri="{FF2B5EF4-FFF2-40B4-BE49-F238E27FC236}">
                <a16:creationId xmlns:a16="http://schemas.microsoft.com/office/drawing/2014/main" id="{19EE4F6A-60FF-1DD2-E107-76E5F5A149FC}"/>
              </a:ext>
            </a:extLst>
          </p:cNvPr>
          <p:cNvSpPr txBox="1"/>
          <p:nvPr/>
        </p:nvSpPr>
        <p:spPr>
          <a:xfrm>
            <a:off x="10670686" y="6372805"/>
            <a:ext cx="1521314" cy="369332"/>
          </a:xfrm>
          <a:prstGeom prst="rect">
            <a:avLst/>
          </a:prstGeom>
          <a:solidFill>
            <a:srgbClr val="FFFFFF">
              <a:alpha val="70980"/>
            </a:srgb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Earth Fare, NC</a:t>
            </a:r>
          </a:p>
        </p:txBody>
      </p:sp>
    </p:spTree>
    <p:extLst>
      <p:ext uri="{BB962C8B-B14F-4D97-AF65-F5344CB8AC3E}">
        <p14:creationId xmlns:p14="http://schemas.microsoft.com/office/powerpoint/2010/main" val="36135361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BBBC46A-121D-1FA6-09B3-A4E772EF939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760C150-BE40-D71E-C562-6D7D608C5679}"/>
              </a:ext>
            </a:extLst>
          </p:cNvPr>
          <p:cNvSpPr txBox="1"/>
          <p:nvPr/>
        </p:nvSpPr>
        <p:spPr>
          <a:xfrm>
            <a:off x="557055" y="1672728"/>
            <a:ext cx="5741387"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$73.7 million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Sales of specialty mushrooms at retail in the past year</a:t>
            </a:r>
          </a:p>
        </p:txBody>
      </p:sp>
      <p:sp>
        <p:nvSpPr>
          <p:cNvPr id="2" name="TextBox 1">
            <a:extLst>
              <a:ext uri="{FF2B5EF4-FFF2-40B4-BE49-F238E27FC236}">
                <a16:creationId xmlns:a16="http://schemas.microsoft.com/office/drawing/2014/main" id="{259AD08C-45C4-A165-1F85-353C9FA6B7CE}"/>
              </a:ext>
            </a:extLst>
          </p:cNvPr>
          <p:cNvSpPr txBox="1"/>
          <p:nvPr/>
        </p:nvSpPr>
        <p:spPr>
          <a:xfrm>
            <a:off x="554175" y="3962929"/>
            <a:ext cx="5106792" cy="218066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Specialty mushrooms are trending and sales are growing. Growth is quickly accelerating in the past quarter: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Dollars: +4.9%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Units: +2.9%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Volume: +6.9%</a:t>
            </a:r>
          </a:p>
        </p:txBody>
      </p:sp>
      <p:sp>
        <p:nvSpPr>
          <p:cNvPr id="3" name="TextBox 2">
            <a:extLst>
              <a:ext uri="{FF2B5EF4-FFF2-40B4-BE49-F238E27FC236}">
                <a16:creationId xmlns:a16="http://schemas.microsoft.com/office/drawing/2014/main" id="{06573DE9-CDE1-3236-8688-DBCF9F9DD1B4}"/>
              </a:ext>
            </a:extLst>
          </p:cNvPr>
          <p:cNvSpPr txBox="1"/>
          <p:nvPr/>
        </p:nvSpPr>
        <p:spPr>
          <a:xfrm>
            <a:off x="554175" y="6176275"/>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Circana</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Integrated Fresh, Total US, MULO, 13 weeks ending 8/13/2023 </a:t>
            </a:r>
          </a:p>
        </p:txBody>
      </p:sp>
      <p:sp>
        <p:nvSpPr>
          <p:cNvPr id="12" name="Rectangle 11">
            <a:extLst>
              <a:ext uri="{FF2B5EF4-FFF2-40B4-BE49-F238E27FC236}">
                <a16:creationId xmlns:a16="http://schemas.microsoft.com/office/drawing/2014/main" id="{6CAA6246-EC9F-9312-7AFA-5DF32C8B05F3}"/>
              </a:ext>
            </a:extLst>
          </p:cNvPr>
          <p:cNvSpPr/>
          <p:nvPr/>
        </p:nvSpPr>
        <p:spPr>
          <a:xfrm>
            <a:off x="10988841" y="4796589"/>
            <a:ext cx="553453" cy="1804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89942918-D48E-EAE1-B110-E6B2FA71352F}"/>
              </a:ext>
            </a:extLst>
          </p:cNvPr>
          <p:cNvSpPr txBox="1"/>
          <p:nvPr/>
        </p:nvSpPr>
        <p:spPr>
          <a:xfrm>
            <a:off x="554175" y="3163341"/>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Circana</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Integrated Fresh, Total US, MULO, 52  weeks ending 7/16/2023 </a:t>
            </a:r>
          </a:p>
        </p:txBody>
      </p:sp>
      <p:pic>
        <p:nvPicPr>
          <p:cNvPr id="10" name="Picture 9">
            <a:extLst>
              <a:ext uri="{FF2B5EF4-FFF2-40B4-BE49-F238E27FC236}">
                <a16:creationId xmlns:a16="http://schemas.microsoft.com/office/drawing/2014/main" id="{E4BEDCF7-F439-32FC-950A-5D23818B762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6191250" y="857250"/>
            <a:ext cx="6858000" cy="5143500"/>
          </a:xfrm>
          <a:prstGeom prst="rect">
            <a:avLst/>
          </a:prstGeom>
        </p:spPr>
      </p:pic>
    </p:spTree>
    <p:extLst>
      <p:ext uri="{BB962C8B-B14F-4D97-AF65-F5344CB8AC3E}">
        <p14:creationId xmlns:p14="http://schemas.microsoft.com/office/powerpoint/2010/main" val="3961755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F83F93-C99A-3519-C0A3-6C41E444A8DC}"/>
              </a:ext>
            </a:extLst>
          </p:cNvPr>
          <p:cNvSpPr txBox="1"/>
          <p:nvPr/>
        </p:nvSpPr>
        <p:spPr>
          <a:xfrm>
            <a:off x="557055" y="1672728"/>
            <a:ext cx="5434170"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+192%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2017-2022 dollar sales increase for stuffed mushrooms sold in the produce department</a:t>
            </a:r>
          </a:p>
        </p:txBody>
      </p:sp>
      <p:sp>
        <p:nvSpPr>
          <p:cNvPr id="4" name="TextBox 3">
            <a:extLst>
              <a:ext uri="{FF2B5EF4-FFF2-40B4-BE49-F238E27FC236}">
                <a16:creationId xmlns:a16="http://schemas.microsoft.com/office/drawing/2014/main" id="{942DD54F-499B-D1D6-69B6-A1220C07A606}"/>
              </a:ext>
            </a:extLst>
          </p:cNvPr>
          <p:cNvSpPr txBox="1"/>
          <p:nvPr/>
        </p:nvSpPr>
        <p:spPr>
          <a:xfrm>
            <a:off x="569621" y="4150971"/>
            <a:ext cx="5541824" cy="150407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dirty="0">
                <a:solidFill>
                  <a:prstClr val="black"/>
                </a:solidFill>
                <a:latin typeface="Bahnschrift SemiCondensed" panose="020B0502040204020203" pitchFamily="34" charset="0"/>
              </a:rPr>
              <a:t>Stuffed mushrooms are a hit, whether sold in the produce, meat or deli departments.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dirty="0">
                <a:solidFill>
                  <a:prstClr val="black"/>
                </a:solidFill>
                <a:latin typeface="Bahnschrift SemiCondensed" panose="020B0502040204020203" pitchFamily="34" charset="0"/>
              </a:rPr>
              <a:t>Stuffed mushrooms sold in the produce department alone reached $49M in sales in 2022.</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dirty="0">
                <a:solidFill>
                  <a:prstClr val="black"/>
                </a:solidFill>
                <a:latin typeface="Bahnschrift SemiCondensed" panose="020B0502040204020203" pitchFamily="34" charset="0"/>
              </a:rPr>
              <a:t>This was up from $17M in 2017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2000" dirty="0">
              <a:solidFill>
                <a:prstClr val="black"/>
              </a:solidFill>
              <a:latin typeface="Bahnschrift SemiCondensed" panose="020B0502040204020203" pitchFamily="34" charset="0"/>
            </a:endParaRPr>
          </a:p>
        </p:txBody>
      </p:sp>
      <p:pic>
        <p:nvPicPr>
          <p:cNvPr id="5" name="Picture 2">
            <a:extLst>
              <a:ext uri="{FF2B5EF4-FFF2-40B4-BE49-F238E27FC236}">
                <a16:creationId xmlns:a16="http://schemas.microsoft.com/office/drawing/2014/main" id="{C624E161-8A0D-C605-CC55-40F54B56668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5C78916-51BE-459A-0660-D7D29EA7B4F1}"/>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rPr>
              <a:t>Source: IRI, Integrated Fresh, Household Panel data, All outlets, mushrooms, 52 weeks ending 1/1/2023</a:t>
            </a:r>
          </a:p>
        </p:txBody>
      </p:sp>
      <p:pic>
        <p:nvPicPr>
          <p:cNvPr id="7" name="Picture 6">
            <a:extLst>
              <a:ext uri="{FF2B5EF4-FFF2-40B4-BE49-F238E27FC236}">
                <a16:creationId xmlns:a16="http://schemas.microsoft.com/office/drawing/2014/main" id="{CF7B20F3-3817-D399-7EDA-7FBBC82B644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57829" y="0"/>
            <a:ext cx="5434171" cy="6858000"/>
          </a:xfrm>
          <a:prstGeom prst="rect">
            <a:avLst/>
          </a:prstGeom>
        </p:spPr>
      </p:pic>
    </p:spTree>
    <p:extLst>
      <p:ext uri="{BB962C8B-B14F-4D97-AF65-F5344CB8AC3E}">
        <p14:creationId xmlns:p14="http://schemas.microsoft.com/office/powerpoint/2010/main" val="11946020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0EB1463-08D2-84B5-38E4-D42D89D1DF4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0D0AEC3-5A10-94A2-A5EA-B5747C6BBEF8}"/>
              </a:ext>
            </a:extLst>
          </p:cNvPr>
          <p:cNvSpPr txBox="1"/>
          <p:nvPr/>
        </p:nvSpPr>
        <p:spPr>
          <a:xfrm>
            <a:off x="557055" y="1848218"/>
            <a:ext cx="5396069" cy="133882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76%</a:t>
            </a:r>
          </a:p>
        </p:txBody>
      </p:sp>
      <p:sp>
        <p:nvSpPr>
          <p:cNvPr id="3" name="TextBox 2">
            <a:extLst>
              <a:ext uri="{FF2B5EF4-FFF2-40B4-BE49-F238E27FC236}">
                <a16:creationId xmlns:a16="http://schemas.microsoft.com/office/drawing/2014/main" id="{BE3086BE-D3BC-6C85-B2F1-C728436DC30F}"/>
              </a:ext>
            </a:extLst>
          </p:cNvPr>
          <p:cNvSpPr txBox="1"/>
          <p:nvPr/>
        </p:nvSpPr>
        <p:spPr>
          <a:xfrm>
            <a:off x="588460" y="2759586"/>
            <a:ext cx="5675175" cy="133882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Purchase fruits and vegetables specifically for their known nutrients. </a:t>
            </a:r>
          </a:p>
        </p:txBody>
      </p:sp>
      <p:sp>
        <p:nvSpPr>
          <p:cNvPr id="9" name="TextBox 8">
            <a:extLst>
              <a:ext uri="{FF2B5EF4-FFF2-40B4-BE49-F238E27FC236}">
                <a16:creationId xmlns:a16="http://schemas.microsoft.com/office/drawing/2014/main" id="{6336BBB9-BDAD-A669-C24B-8B98CEECF25C}"/>
              </a:ext>
            </a:extLst>
          </p:cNvPr>
          <p:cNvSpPr txBox="1"/>
          <p:nvPr/>
        </p:nvSpPr>
        <p:spPr>
          <a:xfrm>
            <a:off x="596504" y="6276027"/>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Southeast Produce Council (SEPC) What’s New? 2023 </a:t>
            </a:r>
          </a:p>
        </p:txBody>
      </p:sp>
      <p:pic>
        <p:nvPicPr>
          <p:cNvPr id="5" name="Picture 4">
            <a:extLst>
              <a:ext uri="{FF2B5EF4-FFF2-40B4-BE49-F238E27FC236}">
                <a16:creationId xmlns:a16="http://schemas.microsoft.com/office/drawing/2014/main" id="{B897F0BB-C12D-DC5E-B37B-D2E30D05250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6191250" y="857250"/>
            <a:ext cx="6858000" cy="5143500"/>
          </a:xfrm>
          <a:prstGeom prst="rect">
            <a:avLst/>
          </a:prstGeom>
        </p:spPr>
      </p:pic>
      <p:sp>
        <p:nvSpPr>
          <p:cNvPr id="6" name="TextBox 5">
            <a:extLst>
              <a:ext uri="{FF2B5EF4-FFF2-40B4-BE49-F238E27FC236}">
                <a16:creationId xmlns:a16="http://schemas.microsoft.com/office/drawing/2014/main" id="{857B9ED1-45AE-F013-29FF-9AF66F9DF961}"/>
              </a:ext>
            </a:extLst>
          </p:cNvPr>
          <p:cNvSpPr txBox="1"/>
          <p:nvPr/>
        </p:nvSpPr>
        <p:spPr>
          <a:xfrm>
            <a:off x="554175" y="3962929"/>
            <a:ext cx="5106792" cy="218066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Consumers strongly associate fruit and vegetables with nutritious, healthful eating overall. But there is also opportunity in calling out specific nutrients to prompt unplanned purchases.</a:t>
            </a:r>
          </a:p>
        </p:txBody>
      </p:sp>
    </p:spTree>
    <p:extLst>
      <p:ext uri="{BB962C8B-B14F-4D97-AF65-F5344CB8AC3E}">
        <p14:creationId xmlns:p14="http://schemas.microsoft.com/office/powerpoint/2010/main" val="36264943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1BA5FAAB-7884-C32D-B126-9627DE79744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421252-8892-5FDC-9C2D-0EB6535DCE44}"/>
              </a:ext>
            </a:extLst>
          </p:cNvPr>
          <p:cNvSpPr txBox="1"/>
          <p:nvPr/>
        </p:nvSpPr>
        <p:spPr>
          <a:xfrm>
            <a:off x="557055" y="1672729"/>
            <a:ext cx="5538945" cy="127099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$2.8 billion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Estimated size of the American barbecue grill market in 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endParaRPr>
          </a:p>
        </p:txBody>
      </p:sp>
      <p:sp>
        <p:nvSpPr>
          <p:cNvPr id="8" name="TextBox 7">
            <a:extLst>
              <a:ext uri="{FF2B5EF4-FFF2-40B4-BE49-F238E27FC236}">
                <a16:creationId xmlns:a16="http://schemas.microsoft.com/office/drawing/2014/main" id="{9EAD1CEB-5049-9DD4-6B4E-10F35502C759}"/>
              </a:ext>
            </a:extLst>
          </p:cNvPr>
          <p:cNvSpPr txBox="1"/>
          <p:nvPr/>
        </p:nvSpPr>
        <p:spPr>
          <a:xfrm>
            <a:off x="554176" y="3767494"/>
            <a:ext cx="5538946" cy="242407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According to Statista, 68% of Americans say do not wait for a special occasion to fire up their barbecue, but July Fourth is the most popular day of the year to grill out. The vast majority of grilling occasions takes place between late spring to early fall. </a:t>
            </a:r>
          </a:p>
        </p:txBody>
      </p:sp>
      <p:sp>
        <p:nvSpPr>
          <p:cNvPr id="9" name="TextBox 8">
            <a:extLst>
              <a:ext uri="{FF2B5EF4-FFF2-40B4-BE49-F238E27FC236}">
                <a16:creationId xmlns:a16="http://schemas.microsoft.com/office/drawing/2014/main" id="{1234EB4F-8DA0-8D6E-186A-BB5AB0E63F7A}"/>
              </a:ext>
            </a:extLst>
          </p:cNvPr>
          <p:cNvSpPr txBox="1"/>
          <p:nvPr/>
        </p:nvSpPr>
        <p:spPr>
          <a:xfrm>
            <a:off x="554175" y="6331458"/>
            <a:ext cx="680113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Statista: https://www.statista.com/topics/4620/grill-and-barbecue-market-in-the-us/#topicOverview</a:t>
            </a:r>
          </a:p>
        </p:txBody>
      </p:sp>
      <p:pic>
        <p:nvPicPr>
          <p:cNvPr id="2" name="Picture 1">
            <a:extLst>
              <a:ext uri="{FF2B5EF4-FFF2-40B4-BE49-F238E27FC236}">
                <a16:creationId xmlns:a16="http://schemas.microsoft.com/office/drawing/2014/main" id="{9D1BA080-9107-B119-7BBB-12EC66A7904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6301878" y="841446"/>
            <a:ext cx="6731569" cy="5048677"/>
          </a:xfrm>
          <a:prstGeom prst="rect">
            <a:avLst/>
          </a:prstGeom>
        </p:spPr>
      </p:pic>
    </p:spTree>
    <p:extLst>
      <p:ext uri="{BB962C8B-B14F-4D97-AF65-F5344CB8AC3E}">
        <p14:creationId xmlns:p14="http://schemas.microsoft.com/office/powerpoint/2010/main" val="2595222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0E17A-EE41-6EFD-97B0-1D15FEADFA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76825" y="0"/>
            <a:ext cx="7115175" cy="6858000"/>
          </a:xfrm>
          <a:prstGeom prst="rect">
            <a:avLst/>
          </a:prstGeom>
        </p:spPr>
      </p:pic>
      <p:sp>
        <p:nvSpPr>
          <p:cNvPr id="5" name="TextBox 4">
            <a:extLst>
              <a:ext uri="{FF2B5EF4-FFF2-40B4-BE49-F238E27FC236}">
                <a16:creationId xmlns:a16="http://schemas.microsoft.com/office/drawing/2014/main" id="{78C6F953-59FF-FE28-7329-F0EBE8D4D98E}"/>
              </a:ext>
            </a:extLst>
          </p:cNvPr>
          <p:cNvSpPr txBox="1"/>
          <p:nvPr/>
        </p:nvSpPr>
        <p:spPr>
          <a:xfrm>
            <a:off x="557055" y="1672728"/>
            <a:ext cx="4062570"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+135%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2017-2022 unit sales increase vs. YA for stuffed mushrooms sold in the produce department</a:t>
            </a:r>
          </a:p>
        </p:txBody>
      </p:sp>
      <p:sp>
        <p:nvSpPr>
          <p:cNvPr id="6" name="TextBox 5">
            <a:extLst>
              <a:ext uri="{FF2B5EF4-FFF2-40B4-BE49-F238E27FC236}">
                <a16:creationId xmlns:a16="http://schemas.microsoft.com/office/drawing/2014/main" id="{3FF04DDE-67F8-6A6D-77AC-12F3BD2B7A7A}"/>
              </a:ext>
            </a:extLst>
          </p:cNvPr>
          <p:cNvSpPr txBox="1"/>
          <p:nvPr/>
        </p:nvSpPr>
        <p:spPr>
          <a:xfrm>
            <a:off x="582745" y="4538672"/>
            <a:ext cx="4507204" cy="150407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dirty="0">
                <a:solidFill>
                  <a:prstClr val="black"/>
                </a:solidFill>
                <a:latin typeface="Bahnschrift SemiCondensed" panose="020B0502040204020203" pitchFamily="34" charset="0"/>
              </a:rPr>
              <a:t>This checkout secondary display at Safeway in El Dorado Hills, CA is showcasing mushrooms’ incredible versatility, including veggie kabobs and stuffed </a:t>
            </a:r>
            <a:r>
              <a:rPr lang="en-US" sz="2000" dirty="0" err="1">
                <a:solidFill>
                  <a:prstClr val="black"/>
                </a:solidFill>
                <a:latin typeface="Bahnschrift SemiCondensed" panose="020B0502040204020203" pitchFamily="34" charset="0"/>
              </a:rPr>
              <a:t>crimini</a:t>
            </a:r>
            <a:r>
              <a:rPr lang="en-US" sz="2000" dirty="0">
                <a:solidFill>
                  <a:prstClr val="black"/>
                </a:solidFill>
                <a:latin typeface="Bahnschrift SemiCondensed" panose="020B0502040204020203" pitchFamily="34" charset="0"/>
              </a:rPr>
              <a:t> and portabella mushrooms.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2000" dirty="0">
              <a:solidFill>
                <a:prstClr val="black"/>
              </a:solidFill>
              <a:latin typeface="Bahnschrift SemiCondensed" panose="020B0502040204020203" pitchFamily="34" charset="0"/>
            </a:endParaRPr>
          </a:p>
        </p:txBody>
      </p:sp>
      <p:pic>
        <p:nvPicPr>
          <p:cNvPr id="7" name="Picture 2">
            <a:extLst>
              <a:ext uri="{FF2B5EF4-FFF2-40B4-BE49-F238E27FC236}">
                <a16:creationId xmlns:a16="http://schemas.microsoft.com/office/drawing/2014/main" id="{8F8FAEAC-969A-8186-44E5-7B786807B0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92782AE-89F6-CD1B-0B42-9066DE570652}"/>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rPr>
              <a:t>Source: IRI, Integrated Fresh, Household Panel data, All outlets, mushrooms, 52 weeks ending 1/1/2023</a:t>
            </a:r>
          </a:p>
        </p:txBody>
      </p:sp>
    </p:spTree>
    <p:extLst>
      <p:ext uri="{BB962C8B-B14F-4D97-AF65-F5344CB8AC3E}">
        <p14:creationId xmlns:p14="http://schemas.microsoft.com/office/powerpoint/2010/main" val="2225062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C6F953-59FF-FE28-7329-F0EBE8D4D98E}"/>
              </a:ext>
            </a:extLst>
          </p:cNvPr>
          <p:cNvSpPr txBox="1"/>
          <p:nvPr/>
        </p:nvSpPr>
        <p:spPr>
          <a:xfrm>
            <a:off x="554175" y="1682253"/>
            <a:ext cx="5760900"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+12.5%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52-week deli prepared entrees sales growth vs. YA</a:t>
            </a:r>
          </a:p>
        </p:txBody>
      </p:sp>
      <p:sp>
        <p:nvSpPr>
          <p:cNvPr id="6" name="TextBox 5">
            <a:extLst>
              <a:ext uri="{FF2B5EF4-FFF2-40B4-BE49-F238E27FC236}">
                <a16:creationId xmlns:a16="http://schemas.microsoft.com/office/drawing/2014/main" id="{3FF04DDE-67F8-6A6D-77AC-12F3BD2B7A7A}"/>
              </a:ext>
            </a:extLst>
          </p:cNvPr>
          <p:cNvSpPr txBox="1"/>
          <p:nvPr/>
        </p:nvSpPr>
        <p:spPr>
          <a:xfrm>
            <a:off x="554175" y="3967172"/>
            <a:ext cx="5913305" cy="150407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dirty="0">
                <a:solidFill>
                  <a:prstClr val="black"/>
                </a:solidFill>
                <a:latin typeface="Bahnschrift SemiCondensed" panose="020B0502040204020203" pitchFamily="34" charset="0"/>
              </a:rPr>
              <a:t>Deli prepared entrees have seen tremendous growth over the past year as a cost-effective way to save time and money. Additionally, growth is seen in: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dirty="0">
                <a:solidFill>
                  <a:prstClr val="black"/>
                </a:solidFill>
                <a:latin typeface="Bahnschrift SemiCondensed" panose="020B0502040204020203" pitchFamily="34" charset="0"/>
              </a:rPr>
              <a:t>+2.5%   Deli-prepared appetizers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dirty="0">
                <a:solidFill>
                  <a:prstClr val="black"/>
                </a:solidFill>
                <a:latin typeface="Bahnschrift SemiCondensed" panose="020B0502040204020203" pitchFamily="34" charset="0"/>
              </a:rPr>
              <a:t>+7.2%   Deli-prepared side dishes</a:t>
            </a:r>
          </a:p>
        </p:txBody>
      </p:sp>
      <p:pic>
        <p:nvPicPr>
          <p:cNvPr id="7" name="Picture 2">
            <a:extLst>
              <a:ext uri="{FF2B5EF4-FFF2-40B4-BE49-F238E27FC236}">
                <a16:creationId xmlns:a16="http://schemas.microsoft.com/office/drawing/2014/main" id="{8F8FAEAC-969A-8186-44E5-7B786807B00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92782AE-89F6-CD1B-0B42-9066DE570652}"/>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rPr>
              <a:t>Source: IRI, Integrated Fresh, Total US, MULO, 52 </a:t>
            </a:r>
            <a:r>
              <a:rPr kumimoji="0" lang="en-US" sz="1000" b="0" i="0" u="none" strike="noStrike" kern="1200" cap="none" spc="0" normalizeH="0" baseline="0" noProof="0" dirty="0" err="1">
                <a:ln>
                  <a:noFill/>
                </a:ln>
                <a:solidFill>
                  <a:srgbClr val="000000">
                    <a:lumMod val="50000"/>
                    <a:lumOff val="50000"/>
                  </a:srgbClr>
                </a:solidFill>
                <a:effectLst/>
                <a:uLnTx/>
                <a:uFillTx/>
                <a:latin typeface="Corbel" panose="020B0503020204020204"/>
                <a:ea typeface="+mn-ea"/>
                <a:cs typeface="+mn-cs"/>
              </a:rPr>
              <a:t>w.e</a:t>
            </a:r>
            <a:r>
              <a:rPr kumimoji="0" lang="en-US" sz="10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rPr>
              <a:t>. 2/26/2023  </a:t>
            </a:r>
          </a:p>
        </p:txBody>
      </p:sp>
      <p:pic>
        <p:nvPicPr>
          <p:cNvPr id="3" name="Picture 2">
            <a:extLst>
              <a:ext uri="{FF2B5EF4-FFF2-40B4-BE49-F238E27FC236}">
                <a16:creationId xmlns:a16="http://schemas.microsoft.com/office/drawing/2014/main" id="{F5A595C8-5B08-8CA0-E441-9DB058B614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506860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C1DB157-838B-11F9-736E-F781F7D8F47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629193" y="9524"/>
            <a:ext cx="5562807" cy="68484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FBA3B7E-6CB8-E446-7F8D-15BE1B2E2555}"/>
              </a:ext>
            </a:extLst>
          </p:cNvPr>
          <p:cNvSpPr txBox="1"/>
          <p:nvPr/>
        </p:nvSpPr>
        <p:spPr>
          <a:xfrm>
            <a:off x="554175" y="1682253"/>
            <a:ext cx="5760900"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$3.3B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52-week deli prepared sandwich sales, growing 11.5% year-on-year</a:t>
            </a:r>
          </a:p>
        </p:txBody>
      </p:sp>
      <p:sp>
        <p:nvSpPr>
          <p:cNvPr id="6" name="TextBox 5">
            <a:extLst>
              <a:ext uri="{FF2B5EF4-FFF2-40B4-BE49-F238E27FC236}">
                <a16:creationId xmlns:a16="http://schemas.microsoft.com/office/drawing/2014/main" id="{AFC5E643-D471-399E-A63E-4BBE570B0C5B}"/>
              </a:ext>
            </a:extLst>
          </p:cNvPr>
          <p:cNvSpPr txBox="1"/>
          <p:nvPr/>
        </p:nvSpPr>
        <p:spPr>
          <a:xfrm>
            <a:off x="558829" y="4090997"/>
            <a:ext cx="5913305" cy="150407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dirty="0">
                <a:solidFill>
                  <a:prstClr val="black"/>
                </a:solidFill>
                <a:latin typeface="Bahnschrift SemiCondensed" panose="020B0502040204020203" pitchFamily="34" charset="0"/>
              </a:rPr>
              <a:t>Deli prepared sandwiches have seen tremendous growth over the past year as a cost-effective way to save time and money. Appetizers and side dishes are other powerhouses.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dirty="0">
                <a:solidFill>
                  <a:prstClr val="black"/>
                </a:solidFill>
                <a:latin typeface="Bahnschrift SemiCondensed" panose="020B0502040204020203" pitchFamily="34" charset="0"/>
              </a:rPr>
              <a:t>$1.8B | +2.5%   Deli-prepared appetizers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dirty="0">
                <a:solidFill>
                  <a:prstClr val="black"/>
                </a:solidFill>
                <a:latin typeface="Bahnschrift SemiCondensed" panose="020B0502040204020203" pitchFamily="34" charset="0"/>
              </a:rPr>
              <a:t>$1.4B | +7.2%   Deli-prepared side dishes</a:t>
            </a:r>
          </a:p>
        </p:txBody>
      </p:sp>
      <p:sp>
        <p:nvSpPr>
          <p:cNvPr id="7" name="TextBox 6">
            <a:extLst>
              <a:ext uri="{FF2B5EF4-FFF2-40B4-BE49-F238E27FC236}">
                <a16:creationId xmlns:a16="http://schemas.microsoft.com/office/drawing/2014/main" id="{9EA6EF44-987E-A937-A11B-18E47DC6CA4B}"/>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rPr>
              <a:t>Source: IRI, Integrated Fresh, Total US, MULO, 52 </a:t>
            </a:r>
            <a:r>
              <a:rPr kumimoji="0" lang="en-US" sz="1000" b="0" i="0" u="none" strike="noStrike" kern="1200" cap="none" spc="0" normalizeH="0" baseline="0" noProof="0" dirty="0" err="1">
                <a:ln>
                  <a:noFill/>
                </a:ln>
                <a:solidFill>
                  <a:srgbClr val="000000">
                    <a:lumMod val="50000"/>
                    <a:lumOff val="50000"/>
                  </a:srgbClr>
                </a:solidFill>
                <a:effectLst/>
                <a:uLnTx/>
                <a:uFillTx/>
                <a:latin typeface="Corbel" panose="020B0503020204020204"/>
                <a:ea typeface="+mn-ea"/>
                <a:cs typeface="+mn-cs"/>
              </a:rPr>
              <a:t>w.e</a:t>
            </a:r>
            <a:r>
              <a:rPr kumimoji="0" lang="en-US" sz="1000" b="0" i="0" u="none" strike="noStrike" kern="1200" cap="none" spc="0" normalizeH="0" baseline="0" noProof="0" dirty="0">
                <a:ln>
                  <a:noFill/>
                </a:ln>
                <a:solidFill>
                  <a:srgbClr val="000000">
                    <a:lumMod val="50000"/>
                    <a:lumOff val="50000"/>
                  </a:srgbClr>
                </a:solidFill>
                <a:effectLst/>
                <a:uLnTx/>
                <a:uFillTx/>
                <a:latin typeface="Corbel" panose="020B0503020204020204"/>
                <a:ea typeface="+mn-ea"/>
                <a:cs typeface="+mn-cs"/>
              </a:rPr>
              <a:t>. 2/26/2023  </a:t>
            </a:r>
          </a:p>
        </p:txBody>
      </p:sp>
      <p:pic>
        <p:nvPicPr>
          <p:cNvPr id="8" name="Picture 2">
            <a:extLst>
              <a:ext uri="{FF2B5EF4-FFF2-40B4-BE49-F238E27FC236}">
                <a16:creationId xmlns:a16="http://schemas.microsoft.com/office/drawing/2014/main" id="{81B740F0-51BF-DD71-6ADA-93449256DAF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017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21D0C3-071F-0B75-7597-6A8309AB2BB2}"/>
              </a:ext>
            </a:extLst>
          </p:cNvPr>
          <p:cNvSpPr txBox="1"/>
          <p:nvPr/>
        </p:nvSpPr>
        <p:spPr>
          <a:xfrm>
            <a:off x="557055" y="1672728"/>
            <a:ext cx="5741387"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128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Fresh mushroom cross-purchase index with fresh herbs</a:t>
            </a:r>
          </a:p>
        </p:txBody>
      </p:sp>
      <p:sp>
        <p:nvSpPr>
          <p:cNvPr id="4" name="TextBox 3">
            <a:extLst>
              <a:ext uri="{FF2B5EF4-FFF2-40B4-BE49-F238E27FC236}">
                <a16:creationId xmlns:a16="http://schemas.microsoft.com/office/drawing/2014/main" id="{259DDA80-1F1F-E25E-F489-38392F88EE42}"/>
              </a:ext>
            </a:extLst>
          </p:cNvPr>
          <p:cNvSpPr txBox="1"/>
          <p:nvPr/>
        </p:nvSpPr>
        <p:spPr>
          <a:xfrm>
            <a:off x="557055" y="4267200"/>
            <a:ext cx="5877863" cy="173671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Fresh mushroom consumers love fresh herbs as well: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While 35.8% of the total population bought fresh herbs in the past year, 45.7% of fresh mushroom consumers did, resulting in a 128 cross-purchase index. </a:t>
            </a:r>
          </a:p>
        </p:txBody>
      </p:sp>
      <p:sp>
        <p:nvSpPr>
          <p:cNvPr id="5" name="TextBox 4">
            <a:extLst>
              <a:ext uri="{FF2B5EF4-FFF2-40B4-BE49-F238E27FC236}">
                <a16:creationId xmlns:a16="http://schemas.microsoft.com/office/drawing/2014/main" id="{6375E6E8-CB4A-B385-A1ED-E739DEAD9722}"/>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IRI, Integrated Fresh, MULO, Cross-Purchase Index for the 52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w.e</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6-12-2022</a:t>
            </a:r>
          </a:p>
        </p:txBody>
      </p:sp>
      <p:pic>
        <p:nvPicPr>
          <p:cNvPr id="6" name="Picture 2">
            <a:extLst>
              <a:ext uri="{FF2B5EF4-FFF2-40B4-BE49-F238E27FC236}">
                <a16:creationId xmlns:a16="http://schemas.microsoft.com/office/drawing/2014/main" id="{2CC838EA-FC58-7755-D6E4-F4FB47C332E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A119520-F6B6-5744-DD71-A1EE6373C2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186701" y="857250"/>
            <a:ext cx="6858000" cy="5143500"/>
          </a:xfrm>
          <a:prstGeom prst="rect">
            <a:avLst/>
          </a:prstGeom>
        </p:spPr>
      </p:pic>
      <p:sp>
        <p:nvSpPr>
          <p:cNvPr id="12" name="Rectangle 11">
            <a:extLst>
              <a:ext uri="{FF2B5EF4-FFF2-40B4-BE49-F238E27FC236}">
                <a16:creationId xmlns:a16="http://schemas.microsoft.com/office/drawing/2014/main" id="{0F3E4EC9-62A5-7096-8DCF-4AB21AA1CF54}"/>
              </a:ext>
            </a:extLst>
          </p:cNvPr>
          <p:cNvSpPr/>
          <p:nvPr/>
        </p:nvSpPr>
        <p:spPr>
          <a:xfrm>
            <a:off x="8707272" y="3435823"/>
            <a:ext cx="504967" cy="27478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3804BE7-A25A-2467-070E-1DE760BC235C}"/>
              </a:ext>
            </a:extLst>
          </p:cNvPr>
          <p:cNvSpPr/>
          <p:nvPr/>
        </p:nvSpPr>
        <p:spPr>
          <a:xfrm>
            <a:off x="10515601" y="3566390"/>
            <a:ext cx="504967" cy="27478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D7AF788-44F9-5745-4C47-884C53C2BE8D}"/>
              </a:ext>
            </a:extLst>
          </p:cNvPr>
          <p:cNvSpPr/>
          <p:nvPr/>
        </p:nvSpPr>
        <p:spPr>
          <a:xfrm>
            <a:off x="10820401" y="5373805"/>
            <a:ext cx="504967" cy="27478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8DDD066-8EDB-4AE3-829D-30D9BC5BF622}"/>
              </a:ext>
            </a:extLst>
          </p:cNvPr>
          <p:cNvSpPr/>
          <p:nvPr/>
        </p:nvSpPr>
        <p:spPr>
          <a:xfrm>
            <a:off x="8202305" y="5373805"/>
            <a:ext cx="504967" cy="27478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A8A6224-0491-D2E4-D06C-8E7AF73330DC}"/>
              </a:ext>
            </a:extLst>
          </p:cNvPr>
          <p:cNvSpPr/>
          <p:nvPr/>
        </p:nvSpPr>
        <p:spPr>
          <a:xfrm>
            <a:off x="7043951" y="3435823"/>
            <a:ext cx="250777" cy="27478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008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21D0C3-071F-0B75-7597-6A8309AB2BB2}"/>
              </a:ext>
            </a:extLst>
          </p:cNvPr>
          <p:cNvSpPr txBox="1"/>
          <p:nvPr/>
        </p:nvSpPr>
        <p:spPr>
          <a:xfrm>
            <a:off x="557055" y="1672728"/>
            <a:ext cx="4540384" cy="203105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AD47">
                    <a:lumMod val="50000"/>
                  </a:srgbClr>
                </a:solidFill>
                <a:effectLst/>
                <a:uLnTx/>
                <a:uFillTx/>
                <a:latin typeface="Bahnschrift SemiBold" panose="020B0502040204020203" pitchFamily="34" charset="0"/>
                <a:ea typeface="+mn-ea"/>
                <a:cs typeface="+mn-cs"/>
              </a:rPr>
              <a:t>+2.4%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Organic mushroom sales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versus YA</a:t>
            </a:r>
          </a:p>
        </p:txBody>
      </p:sp>
      <p:sp>
        <p:nvSpPr>
          <p:cNvPr id="4" name="TextBox 3">
            <a:extLst>
              <a:ext uri="{FF2B5EF4-FFF2-40B4-BE49-F238E27FC236}">
                <a16:creationId xmlns:a16="http://schemas.microsoft.com/office/drawing/2014/main" id="{259DDA80-1F1F-E25E-F489-38392F88EE42}"/>
              </a:ext>
            </a:extLst>
          </p:cNvPr>
          <p:cNvSpPr txBox="1"/>
          <p:nvPr/>
        </p:nvSpPr>
        <p:spPr>
          <a:xfrm>
            <a:off x="554176" y="3679897"/>
            <a:ext cx="4351199" cy="242234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While conventional mushrooms make up the bulk of sales, organic mushroom dollars sales are growing at an above average rate. </a:t>
            </a:r>
            <a:endParaRPr lang="en-US" dirty="0">
              <a:solidFill>
                <a:prstClr val="black"/>
              </a:solidFill>
              <a:latin typeface="Bahnschrift SemiCondensed"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rPr>
              <a:t>Organic mushroom sales reached $166</a:t>
            </a:r>
            <a:r>
              <a:rPr lang="en-US" dirty="0">
                <a:solidFill>
                  <a:prstClr val="black"/>
                </a:solidFill>
                <a:latin typeface="Bahnschrift SemiCondensed" panose="020B0502040204020203" pitchFamily="34" charset="0"/>
              </a:rPr>
              <a:t>M in the past year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Bahnschrift SemiCondensed" panose="020B0502040204020203" pitchFamily="34" charset="0"/>
              </a:rPr>
              <a:t>Specialty organic mushroom sales have increased 17.5% over the past year</a:t>
            </a:r>
            <a:endParaRPr kumimoji="0" lang="en-US" sz="1800" b="0" i="0" u="none" strike="noStrike" kern="1200" cap="none" spc="0" normalizeH="0" baseline="0" noProof="0" dirty="0">
              <a:ln>
                <a:noFill/>
              </a:ln>
              <a:solidFill>
                <a:prstClr val="black"/>
              </a:solidFill>
              <a:effectLst/>
              <a:uLnTx/>
              <a:uFillTx/>
              <a:latin typeface="Bahnschrift SemiCondensed" panose="020B0502040204020203" pitchFamily="34" charset="0"/>
              <a:ea typeface="+mn-ea"/>
              <a:cs typeface="+mn-cs"/>
            </a:endParaRPr>
          </a:p>
        </p:txBody>
      </p:sp>
      <p:sp>
        <p:nvSpPr>
          <p:cNvPr id="5" name="TextBox 4">
            <a:extLst>
              <a:ext uri="{FF2B5EF4-FFF2-40B4-BE49-F238E27FC236}">
                <a16:creationId xmlns:a16="http://schemas.microsoft.com/office/drawing/2014/main" id="{6375E6E8-CB4A-B385-A1ED-E739DEAD9722}"/>
              </a:ext>
            </a:extLst>
          </p:cNvPr>
          <p:cNvSpPr txBox="1"/>
          <p:nvPr/>
        </p:nvSpPr>
        <p:spPr>
          <a:xfrm>
            <a:off x="554175" y="6331458"/>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Source: IRI, Integrated Fresh, MULO, 52 </a:t>
            </a:r>
            <a:r>
              <a:rPr kumimoji="0" lang="en-US" sz="1000" b="0" i="0" u="none" strike="noStrike" kern="1200" cap="none" spc="0" normalizeH="0" baseline="0" noProof="0" dirty="0" err="1">
                <a:ln>
                  <a:noFill/>
                </a:ln>
                <a:solidFill>
                  <a:prstClr val="black"/>
                </a:solidFill>
                <a:effectLst/>
                <a:uLnTx/>
                <a:uFillTx/>
                <a:latin typeface="Bahnschrift Light" panose="020B0502040204020203" pitchFamily="34" charset="0"/>
                <a:ea typeface="+mn-ea"/>
                <a:cs typeface="+mn-cs"/>
              </a:rPr>
              <a:t>w.e</a:t>
            </a:r>
            <a:r>
              <a:rPr kumimoji="0" lang="en-US" sz="1000" b="0" i="0" u="none" strike="noStrike" kern="1200" cap="none" spc="0" normalizeH="0" baseline="0" noProof="0" dirty="0">
                <a:ln>
                  <a:noFill/>
                </a:ln>
                <a:solidFill>
                  <a:prstClr val="black"/>
                </a:solidFill>
                <a:effectLst/>
                <a:uLnTx/>
                <a:uFillTx/>
                <a:latin typeface="Bahnschrift Light" panose="020B0502040204020203" pitchFamily="34" charset="0"/>
                <a:ea typeface="+mn-ea"/>
                <a:cs typeface="+mn-cs"/>
              </a:rPr>
              <a:t>. 3-26-2023</a:t>
            </a:r>
          </a:p>
        </p:txBody>
      </p:sp>
      <p:pic>
        <p:nvPicPr>
          <p:cNvPr id="6" name="Picture 2">
            <a:extLst>
              <a:ext uri="{FF2B5EF4-FFF2-40B4-BE49-F238E27FC236}">
                <a16:creationId xmlns:a16="http://schemas.microsoft.com/office/drawing/2014/main" id="{2CC838EA-FC58-7755-D6E4-F4FB47C332E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420" y="381918"/>
            <a:ext cx="2352398" cy="8436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E8BDFC6-D28C-EA58-160A-B99D327125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86350" y="0"/>
            <a:ext cx="7105650" cy="6858000"/>
          </a:xfrm>
          <a:prstGeom prst="rect">
            <a:avLst/>
          </a:prstGeom>
        </p:spPr>
      </p:pic>
    </p:spTree>
    <p:extLst>
      <p:ext uri="{BB962C8B-B14F-4D97-AF65-F5344CB8AC3E}">
        <p14:creationId xmlns:p14="http://schemas.microsoft.com/office/powerpoint/2010/main" val="186161217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1083</TotalTime>
  <Words>8024</Words>
  <Application>Microsoft Office PowerPoint</Application>
  <PresentationFormat>Widescreen</PresentationFormat>
  <Paragraphs>380</Paragraphs>
  <Slides>41</Slides>
  <Notes>41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41</vt:i4>
      </vt:variant>
    </vt:vector>
  </HeadingPairs>
  <TitlesOfParts>
    <vt:vector size="55" baseType="lpstr">
      <vt:lpstr>Arial</vt:lpstr>
      <vt:lpstr>Arial Narrow</vt:lpstr>
      <vt:lpstr>Bahnschrift Condensed</vt:lpstr>
      <vt:lpstr>Bahnschrift Light</vt:lpstr>
      <vt:lpstr>Bahnschrift SemiBold</vt:lpstr>
      <vt:lpstr>Bahnschrift SemiCondensed</vt:lpstr>
      <vt:lpstr>Calibri</vt:lpstr>
      <vt:lpstr>Calibri Light</vt:lpstr>
      <vt:lpstr>Corbel</vt:lpstr>
      <vt:lpstr>Lora</vt:lpstr>
      <vt:lpstr>Montserrat</vt:lpstr>
      <vt:lpstr>Source Sans Pro Web</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Anne-Marie Roerink</dc:creator>
  <cp:lastModifiedBy>Craig M</cp:lastModifiedBy>
  <cp:revision>20</cp:revision>
  <dcterms:created xsi:type="dcterms:W3CDTF">2022-08-26T14:51:35Z</dcterms:created>
  <dcterms:modified xsi:type="dcterms:W3CDTF">2023-09-25T13:24:06Z</dcterms:modified>
</cp:coreProperties>
</file>