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571" r:id="rId2"/>
    <p:sldId id="596" r:id="rId3"/>
    <p:sldId id="572" r:id="rId4"/>
    <p:sldId id="593" r:id="rId5"/>
    <p:sldId id="594" r:id="rId6"/>
    <p:sldId id="549" r:id="rId7"/>
    <p:sldId id="574" r:id="rId8"/>
    <p:sldId id="573" r:id="rId9"/>
    <p:sldId id="619" r:id="rId10"/>
    <p:sldId id="598" r:id="rId11"/>
    <p:sldId id="508" r:id="rId12"/>
    <p:sldId id="618" r:id="rId13"/>
    <p:sldId id="617" r:id="rId14"/>
    <p:sldId id="591" r:id="rId15"/>
    <p:sldId id="603" r:id="rId16"/>
    <p:sldId id="604" r:id="rId17"/>
    <p:sldId id="605" r:id="rId18"/>
    <p:sldId id="620" r:id="rId19"/>
    <p:sldId id="621" r:id="rId20"/>
    <p:sldId id="622" r:id="rId21"/>
    <p:sldId id="623" r:id="rId22"/>
    <p:sldId id="610" r:id="rId23"/>
    <p:sldId id="626" r:id="rId24"/>
    <p:sldId id="611" r:id="rId25"/>
    <p:sldId id="613" r:id="rId26"/>
    <p:sldId id="614"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E9"/>
    <a:srgbClr val="72AF2F"/>
    <a:srgbClr val="FF9900"/>
    <a:srgbClr val="FF00FF"/>
    <a:srgbClr val="CCCC00"/>
    <a:srgbClr val="CCFF66"/>
    <a:srgbClr val="FFFFFF"/>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80933" autoAdjust="0"/>
  </p:normalViewPr>
  <p:slideViewPr>
    <p:cSldViewPr>
      <p:cViewPr varScale="1">
        <p:scale>
          <a:sx n="119" d="100"/>
          <a:sy n="119" d="100"/>
        </p:scale>
        <p:origin x="1435" y="9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7/16/2023</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5/21/2023</c:v>
                </c:pt>
              </c:strCache>
            </c:strRef>
          </c:tx>
          <c:spPr>
            <a:solidFill>
              <a:schemeClr val="accent1"/>
            </a:solidFill>
            <a:ln>
              <a:noFill/>
            </a:ln>
            <a:effectLst/>
          </c:spPr>
          <c:invertIfNegative val="0"/>
          <c:dLbls>
            <c:dLbl>
              <c:idx val="0"/>
              <c:layout>
                <c:manualLayout>
                  <c:x val="-2.9893100389975433E-3"/>
                  <c:y val="3.5693785346601697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$104.9M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0.13220235416403828"/>
                      <c:h val="0.1210229286693013"/>
                    </c:manualLayout>
                  </c15:layout>
                  <c15:showDataLabelsRange val="0"/>
                </c:ext>
                <c:ext xmlns:c16="http://schemas.microsoft.com/office/drawing/2014/chart" uri="{C3380CC4-5D6E-409C-BE32-E72D297353CC}">
                  <c16:uniqueId val="{00000000-3CB8-43B1-B362-903512A5F613}"/>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$93.3M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1-3CB8-43B1-B362-903512A5F613}"/>
                </c:ext>
              </c:extLst>
            </c:dLbl>
            <c:dLbl>
              <c:idx val="2"/>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$92.2M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2-3CB8-43B1-B362-903512A5F613}"/>
                </c:ext>
              </c:extLst>
            </c:dLbl>
            <c:dLbl>
              <c:idx val="3"/>
              <c:layout>
                <c:manualLayout>
                  <c:x val="0"/>
                  <c:y val="-3.8492853250080289E-17"/>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dirty="0"/>
                      <a:t>$90.2M</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3-3CB8-43B1-B362-903512A5F61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7/16/23</c:v>
                </c:pt>
              </c:strCache>
            </c:strRef>
          </c:cat>
          <c:val>
            <c:numRef>
              <c:f>Sheet1!$B$2:$B$5</c:f>
              <c:numCache>
                <c:formatCode>\$#,##0</c:formatCode>
                <c:ptCount val="4"/>
                <c:pt idx="0">
                  <c:v>104912825.40719348</c:v>
                </c:pt>
                <c:pt idx="1">
                  <c:v>93276885.745166093</c:v>
                </c:pt>
                <c:pt idx="2">
                  <c:v>92238377.273935899</c:v>
                </c:pt>
                <c:pt idx="3">
                  <c:v>90225662.004171684</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Volume sales w.e. 7/16/2023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7/16/23</c:v>
                </c:pt>
                <c:pt idx="1">
                  <c:v>4 we 7/16/23</c:v>
                </c:pt>
              </c:strCache>
            </c:strRef>
          </c:cat>
          <c:val>
            <c:numRef>
              <c:f>Sheet1!$B$2:$B$3</c:f>
              <c:numCache>
                <c:formatCode>#,##0</c:formatCode>
                <c:ptCount val="2"/>
                <c:pt idx="0">
                  <c:v>254051722.66111904</c:v>
                </c:pt>
                <c:pt idx="1">
                  <c:v>17805357.903793965</c:v>
                </c:pt>
              </c:numCache>
            </c:numRef>
          </c:val>
          <c:extLst>
            <c:ext xmlns:c16="http://schemas.microsoft.com/office/drawing/2014/chart" uri="{C3380CC4-5D6E-409C-BE32-E72D297353CC}">
              <c16:uniqueId val="{00000000-7303-4F0F-845B-D87992A7D668}"/>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7/16/23</c:v>
                </c:pt>
                <c:pt idx="1">
                  <c:v>4 we 7/16/23</c:v>
                </c:pt>
              </c:strCache>
            </c:strRef>
          </c:cat>
          <c:val>
            <c:numRef>
              <c:f>Sheet1!$C$2:$C$3</c:f>
              <c:numCache>
                <c:formatCode>#,##0</c:formatCode>
                <c:ptCount val="2"/>
                <c:pt idx="0">
                  <c:v>17944151.306033567</c:v>
                </c:pt>
                <c:pt idx="1">
                  <c:v>1419023.824141399</c:v>
                </c:pt>
              </c:numCache>
            </c:numRef>
          </c:val>
          <c:extLst>
            <c:ext xmlns:c16="http://schemas.microsoft.com/office/drawing/2014/chart" uri="{C3380CC4-5D6E-409C-BE32-E72D297353CC}">
              <c16:uniqueId val="{00000001-7303-4F0F-845B-D87992A7D668}"/>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Dollar sales w.e. 7/16/2023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L-52 we 7/16/23</c:v>
                </c:pt>
                <c:pt idx="1">
                  <c:v>4 we 7/16/23</c:v>
                </c:pt>
              </c:strCache>
            </c:strRef>
          </c:cat>
          <c:val>
            <c:numRef>
              <c:f>Sheet1!$B$2:$B$3</c:f>
              <c:numCache>
                <c:formatCode>\$#,##0</c:formatCode>
                <c:ptCount val="2"/>
                <c:pt idx="0">
                  <c:v>1232791943.185679</c:v>
                </c:pt>
                <c:pt idx="1">
                  <c:v>86696066.508736923</c:v>
                </c:pt>
              </c:numCache>
            </c:numRef>
          </c:val>
          <c:extLst>
            <c:ext xmlns:c16="http://schemas.microsoft.com/office/drawing/2014/chart" uri="{C3380CC4-5D6E-409C-BE32-E72D297353CC}">
              <c16:uniqueId val="{00000000-C5A2-4519-8F73-6234EBC0F4AB}"/>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L-52 we 7/16/23</c:v>
                </c:pt>
                <c:pt idx="1">
                  <c:v>4 we 7/16/23</c:v>
                </c:pt>
              </c:strCache>
            </c:strRef>
          </c:cat>
          <c:val>
            <c:numRef>
              <c:f>Sheet1!$C$2:$C$3</c:f>
              <c:numCache>
                <c:formatCode>\$#,##0;\-\$#,##0</c:formatCode>
                <c:ptCount val="2"/>
                <c:pt idx="0">
                  <c:v>42206591.935166515</c:v>
                </c:pt>
                <c:pt idx="1">
                  <c:v>3529595.4954347559</c:v>
                </c:pt>
              </c:numCache>
            </c:numRef>
          </c:val>
          <c:extLst>
            <c:ext xmlns:c16="http://schemas.microsoft.com/office/drawing/2014/chart" uri="{C3380CC4-5D6E-409C-BE32-E72D297353CC}">
              <c16:uniqueId val="{00000001-C5A2-4519-8F73-6234EBC0F4AB}"/>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40306231884057964"/>
          <c:h val="8.20366161616161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21318607764391E-2"/>
          <c:y val="0.17980966538416696"/>
          <c:w val="0.89225154250699068"/>
          <c:h val="0.5053844584353504"/>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4-E217-45AB-BE6F-6F449A278408}"/>
              </c:ext>
            </c:extLst>
          </c:dPt>
          <c:dLbls>
            <c:dLbl>
              <c:idx val="0"/>
              <c:layout>
                <c:manualLayout>
                  <c:x val="8.9300954588530917E-3"/>
                  <c:y val="0"/>
                </c:manualLayout>
              </c:layout>
              <c:tx>
                <c:rich>
                  <a:bodyPr/>
                  <a:lstStyle/>
                  <a:p>
                    <a:r>
                      <a:rPr lang="en-US" dirty="0"/>
                      <a:t>$191M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$169M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2.3485435514197439E-3"/>
                  <c:y val="2.8007145102379215E-3"/>
                </c:manualLayout>
              </c:layout>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a:t>$173M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a:t>$182M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tx>
                <c:rich>
                  <a:bodyPr/>
                  <a:lstStyle/>
                  <a:p>
                    <a:r>
                      <a:rPr lang="en-US" dirty="0"/>
                      <a:t>$168M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$175M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4.4650267737617131E-3"/>
                  <c:y val="3.6959309781975048E-3"/>
                </c:manualLayout>
              </c:layout>
              <c:tx>
                <c:rich>
                  <a:bodyPr/>
                  <a:lstStyle/>
                  <a:p>
                    <a:r>
                      <a:rPr lang="en-US" dirty="0"/>
                      <a:t>$176M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$162M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$47.3M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$48.7M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Sheet1!$B$2:$B$12</c:f>
              <c:numCache>
                <c:formatCode>\$#,##0;\-\$#,##0</c:formatCode>
                <c:ptCount val="11"/>
                <c:pt idx="0">
                  <c:v>190927416</c:v>
                </c:pt>
                <c:pt idx="1">
                  <c:v>169331472</c:v>
                </c:pt>
                <c:pt idx="2">
                  <c:v>157969907</c:v>
                </c:pt>
                <c:pt idx="3">
                  <c:v>172626709</c:v>
                </c:pt>
                <c:pt idx="4" formatCode="&quot;$&quot;#,##0_);\(&quot;$&quot;#,##0\)">
                  <c:v>181822204</c:v>
                </c:pt>
                <c:pt idx="5" formatCode="\$#,##0">
                  <c:v>167671717.97793922</c:v>
                </c:pt>
                <c:pt idx="6" formatCode="\$#,##0">
                  <c:v>158201014.22225562</c:v>
                </c:pt>
                <c:pt idx="7" formatCode="\$#,##0">
                  <c:v>175167423.51674116</c:v>
                </c:pt>
                <c:pt idx="8" formatCode="\$#,##0">
                  <c:v>175717474.35709384</c:v>
                </c:pt>
                <c:pt idx="9" formatCode="\$#,##0">
                  <c:v>161601594</c:v>
                </c:pt>
                <c:pt idx="10" formatCode="\$#,##0">
                  <c:v>47297012.34894596</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7.497953813851907E-2"/>
                  <c:y val="1.115707853255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17-45AB-BE6F-6F449A278408}"/>
                </c:ext>
              </c:extLst>
            </c:dLbl>
            <c:dLbl>
              <c:idx val="1"/>
              <c:layout>
                <c:manualLayout>
                  <c:x val="-6.3965290776411637E-2"/>
                  <c:y val="3.3225717469868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5.224700771644223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5.0204513141296536E-2"/>
                  <c:y val="-4.7850083481995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41265005644E-2"/>
                  <c:y val="-3.6740533993180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1017565040715432E-2"/>
                  <c:y val="-3.68909940335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217-45AB-BE6F-6F449A278408}"/>
                </c:ext>
              </c:extLst>
            </c:dLbl>
            <c:dLbl>
              <c:idx val="7"/>
              <c:layout>
                <c:manualLayout>
                  <c:x val="-4.6837182061579732E-2"/>
                  <c:y val="-2.7750378920368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388219544847E-2"/>
                  <c:y val="-2.82555089192025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dLbl>
              <c:idx val="9"/>
              <c:layout>
                <c:manualLayout>
                  <c:x val="-4.561479250334672E-2"/>
                  <c:y val="-4.5929520811472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F8-478A-AB4C-31A22EEB1D1B}"/>
                </c:ext>
              </c:extLst>
            </c:dLbl>
            <c:dLbl>
              <c:idx val="10"/>
              <c:layout>
                <c:manualLayout>
                  <c:x val="-3.6761378848728404E-2"/>
                  <c:y val="-3.852745715285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61-468F-B323-5E0569A16A12}"/>
                </c:ext>
              </c:extLst>
            </c:dLbl>
            <c:dLbl>
              <c:idx val="11"/>
              <c:layout>
                <c:manualLayout>
                  <c:x val="-4.1653999345788999E-2"/>
                  <c:y val="2.81071602067017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F-43C6-B21D-33680BBF4B0A}"/>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Sheet1!$C$2:$C$12</c:f>
              <c:numCache>
                <c:formatCode>0.0%</c:formatCode>
                <c:ptCount val="11"/>
                <c:pt idx="0">
                  <c:v>4.5999999999999999E-2</c:v>
                </c:pt>
                <c:pt idx="1">
                  <c:v>-0.16400000000000001</c:v>
                </c:pt>
                <c:pt idx="2">
                  <c:v>-0.108</c:v>
                </c:pt>
                <c:pt idx="3">
                  <c:v>-6.3E-2</c:v>
                </c:pt>
                <c:pt idx="4">
                  <c:v>-6.7000000000000004E-2</c:v>
                </c:pt>
                <c:pt idx="5">
                  <c:v>-0.03</c:v>
                </c:pt>
                <c:pt idx="6">
                  <c:v>-2.7E-2</c:v>
                </c:pt>
                <c:pt idx="7">
                  <c:v>-0.02</c:v>
                </c:pt>
                <c:pt idx="8">
                  <c:v>-3.4000000000000002E-2</c:v>
                </c:pt>
                <c:pt idx="9">
                  <c:v>-3.5999999999999997E-2</c:v>
                </c:pt>
                <c:pt idx="10">
                  <c:v>-3.9E-2</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r"/>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max"/>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2C0-4488-91DA-5C508AFE2721}"/>
              </c:ext>
            </c:extLst>
          </c:dPt>
          <c:dLbls>
            <c:dLbl>
              <c:idx val="0"/>
              <c:tx>
                <c:rich>
                  <a:bodyPr/>
                  <a:lstStyle/>
                  <a:p>
                    <a:r>
                      <a:rPr lang="en-US"/>
                      <a:t>50.7M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a:t>45.1M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2373764026219308E-3"/>
                  <c:y val="6.5038976731762992E-3"/>
                </c:manualLayout>
              </c:layout>
              <c:tx>
                <c:rich>
                  <a:bodyPr/>
                  <a:lstStyle/>
                  <a:p>
                    <a:r>
                      <a:rPr lang="en-US" dirty="0"/>
                      <a:t>41.6M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44.4M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46.0M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41.4M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38.5M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42.4M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42.9M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39.7M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dirty="0"/>
                      <a:t>11.5M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dirty="0"/>
                      <a:t>11.8M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Sheet1!$B$2:$B$12</c:f>
              <c:numCache>
                <c:formatCode>_(* #,##0_);_(* \(#,##0\);_(* "-"??_);_(@_)</c:formatCode>
                <c:ptCount val="11"/>
                <c:pt idx="0">
                  <c:v>50747833</c:v>
                </c:pt>
                <c:pt idx="1">
                  <c:v>45063164</c:v>
                </c:pt>
                <c:pt idx="2">
                  <c:v>41546637</c:v>
                </c:pt>
                <c:pt idx="3">
                  <c:v>44423432</c:v>
                </c:pt>
                <c:pt idx="4" formatCode="#,##0_);\(#,##0\)">
                  <c:v>46042273</c:v>
                </c:pt>
                <c:pt idx="5" formatCode="#,##0">
                  <c:v>41446215.375942975</c:v>
                </c:pt>
                <c:pt idx="6" formatCode="#,##0">
                  <c:v>38472327.523419619</c:v>
                </c:pt>
                <c:pt idx="7" formatCode="#,##0">
                  <c:v>42428343.182894893</c:v>
                </c:pt>
                <c:pt idx="8" formatCode="#,##0">
                  <c:v>42860283.740714446</c:v>
                </c:pt>
                <c:pt idx="9" formatCode="#,##0">
                  <c:v>39728089</c:v>
                </c:pt>
                <c:pt idx="10" formatCode="#,##0">
                  <c:v>11502138.652653851</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0D-4185-B7A1-1E16991026E8}"/>
                </c:ext>
              </c:extLst>
            </c:dLbl>
            <c:dLbl>
              <c:idx val="9"/>
              <c:layout>
                <c:manualLayout>
                  <c:x val="-4.8185097489167869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Sheet1!$C$2:$C$12</c:f>
              <c:numCache>
                <c:formatCode>0.0%</c:formatCode>
                <c:ptCount val="11"/>
                <c:pt idx="0">
                  <c:v>3.5000000000000003E-2</c:v>
                </c:pt>
                <c:pt idx="1">
                  <c:v>-0.157</c:v>
                </c:pt>
                <c:pt idx="2">
                  <c:v>-0.122</c:v>
                </c:pt>
                <c:pt idx="3">
                  <c:v>-9.6000000000000002E-2</c:v>
                </c:pt>
                <c:pt idx="4">
                  <c:v>-0.11</c:v>
                </c:pt>
                <c:pt idx="5">
                  <c:v>-9.8000000000000004E-2</c:v>
                </c:pt>
                <c:pt idx="6">
                  <c:v>-9.9000000000000005E-2</c:v>
                </c:pt>
                <c:pt idx="7">
                  <c:v>-7.4999999999999997E-2</c:v>
                </c:pt>
                <c:pt idx="8">
                  <c:v>-7.0999999999999994E-2</c:v>
                </c:pt>
                <c:pt idx="9">
                  <c:v>-4.2000000000000003E-2</c:v>
                </c:pt>
                <c:pt idx="10">
                  <c:v>-4.5999999999999999E-2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layout>
        <c:manualLayout>
          <c:xMode val="edge"/>
          <c:yMode val="edge"/>
          <c:x val="0.25181224899598392"/>
          <c:y val="2.22105631339629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510754985217682E-2"/>
          <c:y val="0.1937879486820305"/>
          <c:w val="0.88066629816597752"/>
          <c:h val="0.54141424740585287"/>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3-CE80-4B0D-B616-B580467140BC}"/>
              </c:ext>
            </c:extLst>
          </c:dPt>
          <c:dLbls>
            <c:dLbl>
              <c:idx val="0"/>
              <c:tx>
                <c:rich>
                  <a:bodyPr/>
                  <a:lstStyle/>
                  <a:p>
                    <a:r>
                      <a:rPr lang="en-US" dirty="0"/>
                      <a:t>$110M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a:solidFill>
                          <a:schemeClr val="tx1"/>
                        </a:solidFill>
                      </a:rPr>
                      <a:t>$95.8M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210097513237524E-3"/>
                  <c:y val="1.3648543881597662E-2"/>
                </c:manualLayout>
              </c:layout>
              <c:tx>
                <c:rich>
                  <a:bodyPr/>
                  <a:lstStyle/>
                  <a:p>
                    <a:r>
                      <a:rPr lang="en-US" dirty="0"/>
                      <a:t>$89.2M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a:t>$98.5M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4.0937081659974004E-3"/>
                  <c:y val="-3.7017605223271577E-2"/>
                </c:manualLayout>
              </c:layout>
              <c:tx>
                <c:rich>
                  <a:bodyPr/>
                  <a:lstStyle/>
                  <a:p>
                    <a:r>
                      <a:rPr lang="en-US" dirty="0"/>
                      <a:t>$97M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layout>
                <c:manualLayout>
                  <c:x val="2.0267737617135208E-3"/>
                  <c:y val="-2.2076775096187513E-2"/>
                </c:manualLayout>
              </c:layout>
              <c:tx>
                <c:rich>
                  <a:bodyPr/>
                  <a:lstStyle/>
                  <a:p>
                    <a:r>
                      <a:rPr lang="en-US" dirty="0"/>
                      <a:t>$113M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layout>
                <c:manualLayout>
                  <c:x val="6.3755020080320506E-3"/>
                  <c:y val="-7.4035210446543416E-3"/>
                </c:manualLayout>
              </c:layout>
              <c:tx>
                <c:rich>
                  <a:bodyPr/>
                  <a:lstStyle/>
                  <a:p>
                    <a:r>
                      <a:rPr lang="en-US" dirty="0"/>
                      <a:t>$116M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layout>
                <c:manualLayout>
                  <c:x val="4.2503346720214191E-3"/>
                  <c:y val="-1.4807042089308615E-2"/>
                </c:manualLayout>
              </c:layout>
              <c:tx>
                <c:rich>
                  <a:bodyPr/>
                  <a:lstStyle/>
                  <a:p>
                    <a:r>
                      <a:rPr lang="en-US" dirty="0"/>
                      <a:t>$104M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$30.2M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dirty="0"/>
                      <a:t>$31.5M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Sheet1!$B$2:$B$12</c:f>
              <c:numCache>
                <c:formatCode>\$#,##0;\-\$#,##0</c:formatCode>
                <c:ptCount val="11"/>
                <c:pt idx="0">
                  <c:v>109913235</c:v>
                </c:pt>
                <c:pt idx="1">
                  <c:v>95824892</c:v>
                </c:pt>
                <c:pt idx="2">
                  <c:v>89242649</c:v>
                </c:pt>
                <c:pt idx="3">
                  <c:v>98516819</c:v>
                </c:pt>
                <c:pt idx="4" formatCode="&quot;$&quot;#,##0_);\(&quot;$&quot;#,##0\)">
                  <c:v>107713668</c:v>
                </c:pt>
                <c:pt idx="5" formatCode="\$#,##0">
                  <c:v>97444600.209587246</c:v>
                </c:pt>
                <c:pt idx="6" formatCode="\$#,##0">
                  <c:v>97418359.109704554</c:v>
                </c:pt>
                <c:pt idx="7" formatCode="\$#,##0">
                  <c:v>112534525.15009227</c:v>
                </c:pt>
                <c:pt idx="8" formatCode="\$#,##0">
                  <c:v>115611010.66584717</c:v>
                </c:pt>
                <c:pt idx="9" formatCode="\$#,##0">
                  <c:v>103896207</c:v>
                </c:pt>
                <c:pt idx="10" formatCode="\$#,##0">
                  <c:v>30171974.283566982</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6.4979082998661314E-2"/>
                  <c:y val="-3.3788037775445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2782961049911597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7605566384313625E-2"/>
                  <c:y val="-4.39426191186650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12590790423E-2"/>
                  <c:y val="-4.4544237690074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6662755357784094E-2"/>
                  <c:y val="-4.4676521291619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5.3287294041311759E-2"/>
                  <c:y val="-2.566845501209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5.0900435073627848E-2"/>
                  <c:y val="-3.2144106330884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Sheet1!$C$2:$C$12</c:f>
              <c:numCache>
                <c:formatCode>0.0%</c:formatCode>
                <c:ptCount val="11"/>
                <c:pt idx="0">
                  <c:v>0.156</c:v>
                </c:pt>
                <c:pt idx="1">
                  <c:v>-9.0999999999999998E-2</c:v>
                </c:pt>
                <c:pt idx="2">
                  <c:v>-6.7000000000000004E-2</c:v>
                </c:pt>
                <c:pt idx="3">
                  <c:v>-5.8000000000000003E-2</c:v>
                </c:pt>
                <c:pt idx="4">
                  <c:v>-3.1E-2</c:v>
                </c:pt>
                <c:pt idx="5">
                  <c:v>1.429820214391858E-2</c:v>
                </c:pt>
                <c:pt idx="6">
                  <c:v>7.6570385247380218E-2</c:v>
                </c:pt>
                <c:pt idx="7">
                  <c:v>0.111</c:v>
                </c:pt>
                <c:pt idx="8">
                  <c:v>7.6999999999999999E-2</c:v>
                </c:pt>
                <c:pt idx="9">
                  <c:v>6.4000000000000001E-2</c:v>
                </c:pt>
                <c:pt idx="10">
                  <c:v>4.7E-2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err="1">
                <a:effectLst/>
              </a:rPr>
              <a:t>Crimini</a:t>
            </a:r>
            <a:r>
              <a:rPr lang="en-US" sz="1600" b="1" i="0" baseline="0" dirty="0">
                <a:effectLst/>
              </a:rPr>
              <a:t>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5431726907630521E-2"/>
          <c:y val="0.20101811293950514"/>
          <c:w val="0.86684170013386885"/>
          <c:h val="0.51917432428570842"/>
        </c:manualLayout>
      </c:layout>
      <c:barChart>
        <c:barDir val="col"/>
        <c:grouping val="clustered"/>
        <c:varyColors val="0"/>
        <c:ser>
          <c:idx val="0"/>
          <c:order val="0"/>
          <c:tx>
            <c:strRef>
              <c:f>Sheet1!$B$1</c:f>
              <c:strCache>
                <c:ptCount val="1"/>
                <c:pt idx="0">
                  <c:v>Volume sales</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4519-4A4F-8DB2-5106DF0F03BE}"/>
              </c:ext>
            </c:extLst>
          </c:dPt>
          <c:dLbls>
            <c:dLbl>
              <c:idx val="0"/>
              <c:tx>
                <c:rich>
                  <a:bodyPr/>
                  <a:lstStyle/>
                  <a:p>
                    <a:r>
                      <a:rPr lang="en-US" dirty="0"/>
                      <a:t>25.3M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519-4A4F-8DB2-5106DF0F03BE}"/>
                </c:ext>
              </c:extLst>
            </c:dLbl>
            <c:dLbl>
              <c:idx val="1"/>
              <c:layout>
                <c:manualLayout>
                  <c:x val="4.2503346720214191E-3"/>
                  <c:y val="-3.3945453519492102E-17"/>
                </c:manualLayout>
              </c:layout>
              <c:tx>
                <c:rich>
                  <a:bodyPr/>
                  <a:lstStyle/>
                  <a:p>
                    <a:r>
                      <a:rPr lang="en-US" dirty="0"/>
                      <a:t>22.0M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19-4A4F-8DB2-5106DF0F03BE}"/>
                </c:ext>
              </c:extLst>
            </c:dLbl>
            <c:dLbl>
              <c:idx val="2"/>
              <c:layout>
                <c:manualLayout>
                  <c:x val="4.2373764026219308E-3"/>
                  <c:y val="6.5038976731762992E-3"/>
                </c:manualLayout>
              </c:layout>
              <c:tx>
                <c:rich>
                  <a:bodyPr/>
                  <a:lstStyle/>
                  <a:p>
                    <a:r>
                      <a:rPr lang="en-US" dirty="0"/>
                      <a:t>20.1M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519-4A4F-8DB2-5106DF0F03BE}"/>
                </c:ext>
              </c:extLst>
            </c:dLbl>
            <c:dLbl>
              <c:idx val="3"/>
              <c:layout>
                <c:manualLayout>
                  <c:x val="6.6975680620577609E-3"/>
                  <c:y val="0"/>
                </c:manualLayout>
              </c:layout>
              <c:tx>
                <c:rich>
                  <a:bodyPr/>
                  <a:lstStyle/>
                  <a:p>
                    <a:r>
                      <a:rPr lang="en-US" dirty="0"/>
                      <a:t>21.9M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19-4A4F-8DB2-5106DF0F03BE}"/>
                </c:ext>
              </c:extLst>
            </c:dLbl>
            <c:dLbl>
              <c:idx val="4"/>
              <c:layout>
                <c:manualLayout>
                  <c:x val="2.2325226873526009E-3"/>
                  <c:y val="0"/>
                </c:manualLayout>
              </c:layout>
              <c:tx>
                <c:rich>
                  <a:bodyPr/>
                  <a:lstStyle/>
                  <a:p>
                    <a:r>
                      <a:rPr lang="en-US" dirty="0"/>
                      <a:t>23.5M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19-4A4F-8DB2-5106DF0F03BE}"/>
                </c:ext>
              </c:extLst>
            </c:dLbl>
            <c:dLbl>
              <c:idx val="5"/>
              <c:layout>
                <c:manualLayout>
                  <c:x val="6.8551206728664892E-3"/>
                  <c:y val="0"/>
                </c:manualLayout>
              </c:layout>
              <c:tx>
                <c:rich>
                  <a:bodyPr/>
                  <a:lstStyle/>
                  <a:p>
                    <a:r>
                      <a:rPr lang="en-US" dirty="0"/>
                      <a:t>20.2M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519-4A4F-8DB2-5106DF0F03BE}"/>
                </c:ext>
              </c:extLst>
            </c:dLbl>
            <c:dLbl>
              <c:idx val="6"/>
              <c:layout>
                <c:manualLayout>
                  <c:x val="4.9378500428057014E-3"/>
                  <c:y val="1.4812732651753171E-2"/>
                </c:manualLayout>
              </c:layout>
              <c:tx>
                <c:rich>
                  <a:bodyPr/>
                  <a:lstStyle/>
                  <a:p>
                    <a:r>
                      <a:rPr lang="en-US" dirty="0"/>
                      <a:t>19.9M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519-4A4F-8DB2-5106DF0F03BE}"/>
                </c:ext>
              </c:extLst>
            </c:dLbl>
            <c:dLbl>
              <c:idx val="7"/>
              <c:tx>
                <c:rich>
                  <a:bodyPr/>
                  <a:lstStyle/>
                  <a:p>
                    <a:r>
                      <a:rPr lang="en-US" dirty="0"/>
                      <a:t>22.8M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519-4A4F-8DB2-5106DF0F03BE}"/>
                </c:ext>
              </c:extLst>
            </c:dLbl>
            <c:dLbl>
              <c:idx val="8"/>
              <c:tx>
                <c:rich>
                  <a:bodyPr/>
                  <a:lstStyle/>
                  <a:p>
                    <a:r>
                      <a:rPr lang="en-US" dirty="0"/>
                      <a:t>23.6M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519-4A4F-8DB2-5106DF0F03BE}"/>
                </c:ext>
              </c:extLst>
            </c:dLbl>
            <c:dLbl>
              <c:idx val="9"/>
              <c:layout>
                <c:manualLayout>
                  <c:x val="1.6524431057563587E-3"/>
                  <c:y val="-3.3328648466444823E-2"/>
                </c:manualLayout>
              </c:layout>
              <c:tx>
                <c:rich>
                  <a:bodyPr/>
                  <a:lstStyle/>
                  <a:p>
                    <a:r>
                      <a:rPr lang="en-US" dirty="0"/>
                      <a:t>21.3M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519-4A4F-8DB2-5106DF0F03BE}"/>
                </c:ext>
              </c:extLst>
            </c:dLbl>
            <c:dLbl>
              <c:idx val="10"/>
              <c:tx>
                <c:rich>
                  <a:bodyPr/>
                  <a:lstStyle/>
                  <a:p>
                    <a:r>
                      <a:rPr lang="en-US" dirty="0"/>
                      <a:t>6.1M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519-4A4F-8DB2-5106DF0F03BE}"/>
                </c:ext>
              </c:extLst>
            </c:dLbl>
            <c:dLbl>
              <c:idx val="11"/>
              <c:tx>
                <c:rich>
                  <a:bodyPr/>
                  <a:lstStyle/>
                  <a:p>
                    <a:r>
                      <a:rPr lang="en-US" dirty="0"/>
                      <a:t>6.5M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519-4A4F-8DB2-5106DF0F03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Sheet1!$B$2:$B$12</c:f>
              <c:numCache>
                <c:formatCode>#,##0</c:formatCode>
                <c:ptCount val="11"/>
                <c:pt idx="0">
                  <c:v>25265451</c:v>
                </c:pt>
                <c:pt idx="1">
                  <c:v>22037941</c:v>
                </c:pt>
                <c:pt idx="2">
                  <c:v>20125873</c:v>
                </c:pt>
                <c:pt idx="3">
                  <c:v>21853596</c:v>
                </c:pt>
                <c:pt idx="4">
                  <c:v>23516208</c:v>
                </c:pt>
                <c:pt idx="5">
                  <c:v>20193840</c:v>
                </c:pt>
                <c:pt idx="6">
                  <c:v>19907888</c:v>
                </c:pt>
                <c:pt idx="7">
                  <c:v>22834632</c:v>
                </c:pt>
                <c:pt idx="8">
                  <c:v>23577126</c:v>
                </c:pt>
                <c:pt idx="9">
                  <c:v>21338467</c:v>
                </c:pt>
                <c:pt idx="10">
                  <c:v>6138057.2842601277</c:v>
                </c:pt>
              </c:numCache>
            </c:numRef>
          </c:val>
          <c:extLst>
            <c:ext xmlns:c16="http://schemas.microsoft.com/office/drawing/2014/chart" uri="{C3380CC4-5D6E-409C-BE32-E72D297353CC}">
              <c16:uniqueId val="{0000000D-4519-4A4F-8DB2-5106DF0F03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c:v>
                </c:pt>
              </c:strCache>
            </c:strRef>
          </c:tx>
          <c:spPr>
            <a:ln w="28575" cap="rnd">
              <a:solidFill>
                <a:schemeClr val="accent2"/>
              </a:solidFill>
              <a:round/>
            </a:ln>
            <a:effectLst/>
          </c:spPr>
          <c:marker>
            <c:symbol val="none"/>
          </c:marker>
          <c:dLbls>
            <c:dLbl>
              <c:idx val="0"/>
              <c:layout>
                <c:manualLayout>
                  <c:x val="-5.0031793842034808E-2"/>
                  <c:y val="-6.4472418866756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519-4A4F-8DB2-5106DF0F03BE}"/>
                </c:ext>
              </c:extLst>
            </c:dLbl>
            <c:dLbl>
              <c:idx val="1"/>
              <c:layout>
                <c:manualLayout>
                  <c:x val="-3.0804042606377049E-2"/>
                  <c:y val="-6.0769235703817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519-4A4F-8DB2-5106DF0F03BE}"/>
                </c:ext>
              </c:extLst>
            </c:dLbl>
            <c:dLbl>
              <c:idx val="9"/>
              <c:layout>
                <c:manualLayout>
                  <c:x val="-3.7559236947791168E-2"/>
                  <c:y val="-4.6262088560313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519-4A4F-8DB2-5106DF0F03BE}"/>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519-4A4F-8DB2-5106DF0F03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Q1 21</c:v>
                </c:pt>
                <c:pt idx="1">
                  <c:v>Q2 21</c:v>
                </c:pt>
                <c:pt idx="2">
                  <c:v>Q3 21</c:v>
                </c:pt>
                <c:pt idx="3">
                  <c:v>Q4 21</c:v>
                </c:pt>
                <c:pt idx="4">
                  <c:v>Q1 22</c:v>
                </c:pt>
                <c:pt idx="5">
                  <c:v>Q2 22</c:v>
                </c:pt>
                <c:pt idx="6">
                  <c:v>Q3 22</c:v>
                </c:pt>
                <c:pt idx="7">
                  <c:v>Q4 22</c:v>
                </c:pt>
                <c:pt idx="8">
                  <c:v>Q1 23</c:v>
                </c:pt>
                <c:pt idx="9">
                  <c:v>Q2 23</c:v>
                </c:pt>
                <c:pt idx="10">
                  <c:v>4 WE 7/16/23</c:v>
                </c:pt>
              </c:strCache>
            </c:strRef>
          </c:cat>
          <c:val>
            <c:numRef>
              <c:f>Sheet1!$C$2:$C$12</c:f>
              <c:numCache>
                <c:formatCode>0.0%</c:formatCode>
                <c:ptCount val="11"/>
                <c:pt idx="0">
                  <c:v>0.154</c:v>
                </c:pt>
                <c:pt idx="1">
                  <c:v>-8.5000000000000006E-2</c:v>
                </c:pt>
                <c:pt idx="2">
                  <c:v>-8.3000000000000004E-2</c:v>
                </c:pt>
                <c:pt idx="3">
                  <c:v>-8.8999999999999996E-2</c:v>
                </c:pt>
                <c:pt idx="4">
                  <c:v>-7.8E-2</c:v>
                </c:pt>
                <c:pt idx="5">
                  <c:v>-8.3000000000000004E-2</c:v>
                </c:pt>
                <c:pt idx="6">
                  <c:v>-0.02</c:v>
                </c:pt>
                <c:pt idx="7">
                  <c:v>2.3E-2</c:v>
                </c:pt>
                <c:pt idx="8">
                  <c:v>8.0000000000000002E-3</c:v>
                </c:pt>
                <c:pt idx="9">
                  <c:v>5.5E-2</c:v>
                </c:pt>
                <c:pt idx="10">
                  <c:v>3.7999999999999999E-2</c:v>
                </c:pt>
              </c:numCache>
            </c:numRef>
          </c:val>
          <c:smooth val="0"/>
          <c:extLst>
            <c:ext xmlns:c16="http://schemas.microsoft.com/office/drawing/2014/chart" uri="{C3380CC4-5D6E-409C-BE32-E72D297353CC}">
              <c16:uniqueId val="{00000011-4519-4A4F-8DB2-5106DF0F03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latest</a:t>
            </a:r>
            <a:r>
              <a:rPr lang="en-US" sz="1600" baseline="0" dirty="0"/>
              <a:t> 52 w.e. </a:t>
            </a:r>
            <a:r>
              <a:rPr lang="en-US" sz="1600" dirty="0"/>
              <a:t>7/16/2023</a:t>
            </a:r>
          </a:p>
        </c:rich>
      </c:tx>
      <c:overlay val="0"/>
      <c:spPr>
        <a:noFill/>
        <a:ln>
          <a:noFill/>
        </a:ln>
        <a:effectLst/>
      </c:spPr>
    </c:title>
    <c:autoTitleDeleted val="0"/>
    <c:plotArea>
      <c:layout>
        <c:manualLayout>
          <c:layoutTarget val="inner"/>
          <c:xMode val="edge"/>
          <c:yMode val="edge"/>
          <c:x val="3.24268967297347E-2"/>
          <c:y val="0.23738466889922283"/>
          <c:w val="0.9351462065405306"/>
          <c:h val="0.64206787870130833"/>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r>
                      <a:rPr lang="en-US" sz="1050" dirty="0"/>
                      <a:t>$1.3B</a:t>
                    </a:r>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0-C512-4219-BD62-78377904460E}"/>
                </c:ext>
              </c:extLst>
            </c:dLbl>
            <c:dLbl>
              <c:idx val="1"/>
              <c:layout>
                <c:manualLayout>
                  <c:x val="1.1291820385981522E-7"/>
                  <c:y val="2.9395047375688415E-2"/>
                </c:manualLayout>
              </c:layout>
              <c:tx>
                <c:rich>
                  <a:bodyPr/>
                  <a:lstStyle/>
                  <a:p>
                    <a:r>
                      <a:rPr lang="en-US" dirty="0"/>
                      <a:t>$1.4B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5264986007921725"/>
                      <c:h val="0.12026706027372618"/>
                    </c:manualLayout>
                  </c15:layout>
                  <c15:showDataLabelsRange val="0"/>
                </c:ext>
                <c:ext xmlns:c16="http://schemas.microsoft.com/office/drawing/2014/chart" uri="{C3380CC4-5D6E-409C-BE32-E72D297353CC}">
                  <c16:uniqueId val="{00000001-BCEA-4211-B180-7372B2F3562D}"/>
                </c:ext>
              </c:extLst>
            </c:dLbl>
            <c:dLbl>
              <c:idx val="2"/>
              <c:layout>
                <c:manualLayout>
                  <c:x val="1.3488700564971751E-3"/>
                  <c:y val="2.9395047375688377E-2"/>
                </c:manualLayout>
              </c:layout>
              <c:tx>
                <c:rich>
                  <a:bodyPr/>
                  <a:lstStyle/>
                  <a:p>
                    <a:r>
                      <a:rPr lang="en-US" dirty="0"/>
                      <a:t>$1.3B</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647889860896269"/>
                      <c:h val="0.12026706027372618"/>
                    </c:manualLayout>
                  </c15:layout>
                  <c15:showDataLabelsRange val="0"/>
                </c:ext>
                <c:ext xmlns:c16="http://schemas.microsoft.com/office/drawing/2014/chart" uri="{C3380CC4-5D6E-409C-BE32-E72D297353CC}">
                  <c16:uniqueId val="{00000000-3410-4F11-886E-399007F7AC19}"/>
                </c:ext>
              </c:extLst>
            </c:dLbl>
            <c:dLbl>
              <c:idx val="3"/>
              <c:tx>
                <c:rich>
                  <a:bodyPr/>
                  <a:lstStyle/>
                  <a:p>
                    <a:r>
                      <a:rPr lang="en-US"/>
                      <a:t>$1.3B</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12-4219-BD62-78377904460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6/18/23</c:v>
                </c:pt>
              </c:strCache>
            </c:strRef>
          </c:cat>
          <c:val>
            <c:numRef>
              <c:f>Sheet1!$B$2:$B$5</c:f>
              <c:numCache>
                <c:formatCode>\$#,##0</c:formatCode>
                <c:ptCount val="4"/>
                <c:pt idx="0">
                  <c:v>1290356216.305918</c:v>
                </c:pt>
                <c:pt idx="1">
                  <c:v>1367774782.1424513</c:v>
                </c:pt>
                <c:pt idx="2">
                  <c:v>1290328666.5551448</c:v>
                </c:pt>
                <c:pt idx="3">
                  <c:v>1274998535.1208453</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7/16/2023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7/16/23</c:v>
                </c:pt>
              </c:strCache>
            </c:strRef>
          </c:cat>
          <c:val>
            <c:numRef>
              <c:f>Sheet1!$B$2:$B$5</c:f>
              <c:numCache>
                <c:formatCode>#,##0</c:formatCode>
                <c:ptCount val="4"/>
                <c:pt idx="0">
                  <c:v>39269041.680624753</c:v>
                </c:pt>
                <c:pt idx="1">
                  <c:v>34571623.547433555</c:v>
                </c:pt>
                <c:pt idx="2">
                  <c:v>31798308.537283666</c:v>
                </c:pt>
                <c:pt idx="3">
                  <c:v>30690085.868506044</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latest</a:t>
            </a:r>
            <a:r>
              <a:rPr lang="en-US" sz="1600" baseline="0" dirty="0"/>
              <a:t> 52 w.e.</a:t>
            </a:r>
            <a:r>
              <a:rPr lang="en-US" sz="1600" dirty="0"/>
              <a:t> 7/16/2023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0.96711393596986817"/>
          <c:h val="0.59948696176615301"/>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7/16/2023</c:v>
                </c:pt>
              </c:strCache>
            </c:strRef>
          </c:cat>
          <c:val>
            <c:numRef>
              <c:f>Sheet1!$B$2:$B$5</c:f>
              <c:numCache>
                <c:formatCode>#,##0</c:formatCode>
                <c:ptCount val="4"/>
                <c:pt idx="0">
                  <c:v>495267577.25040913</c:v>
                </c:pt>
                <c:pt idx="1">
                  <c:v>509061277.12690341</c:v>
                </c:pt>
                <c:pt idx="2">
                  <c:v>459765031.79851568</c:v>
                </c:pt>
                <c:pt idx="3">
                  <c:v>431299277.03245783</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7/16/2023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Four weeks ending 2/20/2022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4 w.e. 7/16/23</c:v>
                </c:pt>
              </c:strCache>
            </c:strRef>
          </c:cat>
          <c:val>
            <c:numRef>
              <c:f>Sheet1!$B$2:$B$5</c:f>
              <c:numCache>
                <c:formatCode>#,##0</c:formatCode>
                <c:ptCount val="4"/>
                <c:pt idx="0">
                  <c:v>24547851.662745781</c:v>
                </c:pt>
                <c:pt idx="1">
                  <c:v>21815612.9087401</c:v>
                </c:pt>
                <c:pt idx="2">
                  <c:v>19865912.517174888</c:v>
                </c:pt>
                <c:pt idx="3">
                  <c:v>19224381.727935366</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b="0" i="0" u="none" strike="noStrike" baseline="0" dirty="0">
                <a:effectLst/>
              </a:rPr>
              <a:t>latest 52 w.e. </a:t>
            </a:r>
            <a:r>
              <a:rPr lang="en-US" sz="1600" dirty="0"/>
              <a:t>7/16/2023</a:t>
            </a:r>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52 w.e. 7/16/23</c:v>
                </c:pt>
              </c:strCache>
            </c:strRef>
          </c:cat>
          <c:val>
            <c:numRef>
              <c:f>Sheet1!$B$2:$B$5</c:f>
              <c:numCache>
                <c:formatCode>#,##0</c:formatCode>
                <c:ptCount val="4"/>
                <c:pt idx="0">
                  <c:v>307395242.63421917</c:v>
                </c:pt>
                <c:pt idx="1">
                  <c:v>321075479.48168868</c:v>
                </c:pt>
                <c:pt idx="2">
                  <c:v>289100114.77783352</c:v>
                </c:pt>
                <c:pt idx="3">
                  <c:v>271995873.96715266</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Pt>
            <c:idx val="9"/>
            <c:invertIfNegative val="0"/>
            <c:bubble3D val="0"/>
            <c:spPr>
              <a:solidFill>
                <a:schemeClr val="accent3"/>
              </a:solidFill>
              <a:ln>
                <a:noFill/>
              </a:ln>
              <a:effectLst/>
            </c:spPr>
            <c:extLst>
              <c:ext xmlns:c16="http://schemas.microsoft.com/office/drawing/2014/chart" uri="{C3380CC4-5D6E-409C-BE32-E72D297353CC}">
                <c16:uniqueId val="{00000001-1C9C-43DD-A37B-29695CBC45A9}"/>
              </c:ext>
            </c:extLst>
          </c:dPt>
          <c:dLbls>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9C-43DD-A37B-29695CBC45A9}"/>
                </c:ext>
              </c:extLst>
            </c:dLbl>
            <c:dLbl>
              <c:idx val="10"/>
              <c:layout>
                <c:manualLayout>
                  <c:x val="-1.5074298487252604E-3"/>
                  <c:y val="-4.4092310318439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9C-43DD-A37B-29695CBC45A9}"/>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Q2 23</c:v>
                </c:pt>
                <c:pt idx="15">
                  <c:v>4 we 7/16/23</c:v>
                </c:pt>
              </c:strCache>
            </c:strRef>
          </c:cat>
          <c:val>
            <c:numRef>
              <c:f>Sheet1!$B$2:$B$17</c:f>
              <c:numCache>
                <c:formatCode>\$#,##0.00;\-\$#,##0.00</c:formatCode>
                <c:ptCount val="16"/>
                <c:pt idx="0">
                  <c:v>4.13</c:v>
                </c:pt>
                <c:pt idx="1">
                  <c:v>4.1900000000000004</c:v>
                </c:pt>
                <c:pt idx="2">
                  <c:v>4.25</c:v>
                </c:pt>
                <c:pt idx="3">
                  <c:v>4.2300000000000004</c:v>
                </c:pt>
                <c:pt idx="4">
                  <c:v>4.25</c:v>
                </c:pt>
                <c:pt idx="5">
                  <c:v>4.2699999999999996</c:v>
                </c:pt>
                <c:pt idx="6">
                  <c:v>4.2699999999999996</c:v>
                </c:pt>
                <c:pt idx="7" formatCode="&quot;$&quot;#,##0.00_);[Red]\(&quot;$&quot;#,##0.00\)">
                  <c:v>4.32</c:v>
                </c:pt>
                <c:pt idx="8" formatCode="&quot;$&quot;#,##0.00_);[Red]\(&quot;$&quot;#,##0.00\)">
                  <c:v>4.4000000000000004</c:v>
                </c:pt>
                <c:pt idx="9" formatCode="&quot;$&quot;#,##0.00_);[Red]\(&quot;$&quot;#,##0.00\)">
                  <c:v>4.4800000000000004</c:v>
                </c:pt>
                <c:pt idx="10" formatCode="&quot;$&quot;#,##0.00_);[Red]\(&quot;$&quot;#,##0.00\)">
                  <c:v>4.5999999999999996</c:v>
                </c:pt>
                <c:pt idx="11" formatCode="&quot;$&quot;#,##0.00_);[Red]\(&quot;$&quot;#,##0.00\)">
                  <c:v>4.68</c:v>
                </c:pt>
                <c:pt idx="12" formatCode="&quot;$&quot;#,##0.00_);[Red]\(&quot;$&quot;#,##0.00\)">
                  <c:v>4.71</c:v>
                </c:pt>
                <c:pt idx="13" formatCode="&quot;$&quot;#,##0.00_);[Red]\(&quot;$&quot;#,##0.00\)">
                  <c:v>4.6900000000000004</c:v>
                </c:pt>
                <c:pt idx="14" formatCode="&quot;$&quot;#,##0.00_);[Red]\(&quot;$&quot;#,##0.00\)">
                  <c:v>4.6500000000000004</c:v>
                </c:pt>
                <c:pt idx="15" formatCode="&quot;$&quot;#,##0.00_);[Red]\(&quot;$&quot;#,##0.00\)">
                  <c:v>4.6900000000000004</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Pt>
            <c:idx val="12"/>
            <c:marker>
              <c:symbol val="none"/>
            </c:marker>
            <c:bubble3D val="0"/>
            <c:spPr>
              <a:ln w="28575" cap="rnd">
                <a:solidFill>
                  <a:schemeClr val="accent2"/>
                </a:solidFill>
                <a:round/>
              </a:ln>
              <a:effectLst/>
            </c:spPr>
            <c:extLst>
              <c:ext xmlns:c16="http://schemas.microsoft.com/office/drawing/2014/chart" uri="{C3380CC4-5D6E-409C-BE32-E72D297353CC}">
                <c16:uniqueId val="{00000000-EBD0-4D24-8F06-C0D4AF99F0F8}"/>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3.0953797531268454E-2"/>
                  <c:y val="4.472949559146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2.7619438296029843E-2"/>
                  <c:y val="5.032521204783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2.6814921798812532E-2"/>
                  <c:y val="1.24950688950718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2.5626900904647931E-2"/>
                  <c:y val="3.9950965615642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3.1928348117265838E-2"/>
                  <c:y val="3.9531626058979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3.4090388592300777E-2"/>
                  <c:y val="2.5048627856766547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Q1 23</c:v>
                </c:pt>
                <c:pt idx="14">
                  <c:v>Q2 23</c:v>
                </c:pt>
                <c:pt idx="15">
                  <c:v>4 we 7/16/23</c:v>
                </c:pt>
              </c:strCache>
            </c:strRef>
          </c:cat>
          <c:val>
            <c:numRef>
              <c:f>Sheet1!$C$2:$C$17</c:f>
              <c:numCache>
                <c:formatCode>0.0%</c:formatCode>
                <c:ptCount val="16"/>
                <c:pt idx="0">
                  <c:v>2.3E-2</c:v>
                </c:pt>
                <c:pt idx="1">
                  <c:v>2.5000000000000001E-2</c:v>
                </c:pt>
                <c:pt idx="2">
                  <c:v>3.1E-2</c:v>
                </c:pt>
                <c:pt idx="3">
                  <c:v>2.1000000000000001E-2</c:v>
                </c:pt>
                <c:pt idx="4">
                  <c:v>2.3E-2</c:v>
                </c:pt>
                <c:pt idx="5">
                  <c:v>1.7999999999999999E-2</c:v>
                </c:pt>
                <c:pt idx="6">
                  <c:v>4.0000000000000001E-3</c:v>
                </c:pt>
                <c:pt idx="7">
                  <c:v>1.9E-2</c:v>
                </c:pt>
                <c:pt idx="8">
                  <c:v>3.5000000000000003E-2</c:v>
                </c:pt>
                <c:pt idx="9">
                  <c:v>4.9000000000000002E-2</c:v>
                </c:pt>
                <c:pt idx="10">
                  <c:v>7.9000000000000001E-2</c:v>
                </c:pt>
                <c:pt idx="11">
                  <c:v>8.4000000000000005E-2</c:v>
                </c:pt>
                <c:pt idx="12">
                  <c:v>6.9000000000000006E-2</c:v>
                </c:pt>
                <c:pt idx="13">
                  <c:v>4.9000000000000002E-2</c:v>
                </c:pt>
                <c:pt idx="14">
                  <c:v>8.9999999999999993E-3</c:v>
                </c:pt>
                <c:pt idx="15">
                  <c:v>1.0999999999999999E-2</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Dollar sales versus year ago and three years ago</a:t>
            </a:r>
          </a:p>
        </c:rich>
      </c:tx>
      <c:layout>
        <c:manualLayout>
          <c:xMode val="edge"/>
          <c:yMode val="edge"/>
          <c:x val="0.2156341051640597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0948507328624011E-2"/>
          <c:y val="0.22661713024443825"/>
          <c:w val="0.97096473555585294"/>
          <c:h val="0.65222979125302971"/>
        </c:manualLayout>
      </c:layout>
      <c:lineChart>
        <c:grouping val="standard"/>
        <c:varyColors val="0"/>
        <c:ser>
          <c:idx val="0"/>
          <c:order val="0"/>
          <c:tx>
            <c:strRef>
              <c:f>Sheet1!$B$1</c:f>
              <c:strCache>
                <c:ptCount val="1"/>
                <c:pt idx="0">
                  <c:v>Fresh vegetables vs YA</c:v>
                </c:pt>
              </c:strCache>
            </c:strRef>
          </c:tx>
          <c:spPr>
            <a:ln w="28575" cap="rnd">
              <a:solidFill>
                <a:srgbClr val="92D050"/>
              </a:solidFill>
              <a:round/>
            </a:ln>
            <a:effectLst/>
          </c:spPr>
          <c:marker>
            <c:symbol val="none"/>
          </c:marker>
          <c:dLbls>
            <c:dLbl>
              <c:idx val="0"/>
              <c:layout>
                <c:manualLayout>
                  <c:x val="-5.3197479199294927E-2"/>
                  <c:y val="-1.8869932974507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0-44BA-8ED7-E296D0E902EB}"/>
                </c:ext>
              </c:extLst>
            </c:dLbl>
            <c:dLbl>
              <c:idx val="1"/>
              <c:layout>
                <c:manualLayout>
                  <c:x val="-3.8478862914883789E-2"/>
                  <c:y val="6.72796103181167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0-44BA-8ED7-E296D0E902EB}"/>
                </c:ext>
              </c:extLst>
            </c:dLbl>
            <c:dLbl>
              <c:idx val="2"/>
              <c:layout>
                <c:manualLayout>
                  <c:x val="-2.2447279360612696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99-48BB-8F55-936E8F3AA079}"/>
                </c:ext>
              </c:extLst>
            </c:dLbl>
            <c:dLbl>
              <c:idx val="3"/>
              <c:layout>
                <c:manualLayout>
                  <c:x val="-3.1622979459115359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99-48BB-8F55-936E8F3AA079}"/>
                </c:ext>
              </c:extLst>
            </c:dLbl>
            <c:dLbl>
              <c:idx val="4"/>
              <c:layout>
                <c:manualLayout>
                  <c:x val="-3.0393926350855239E-2"/>
                  <c:y val="-3.2123708865680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C-4B0D-972F-353170D00B3C}"/>
                </c:ext>
              </c:extLst>
            </c:dLbl>
            <c:dLbl>
              <c:idx val="5"/>
              <c:layout>
                <c:manualLayout>
                  <c:x val="-5.6088177386821376E-2"/>
                  <c:y val="-2.549682092009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9-4C6D-A87B-4AA13AEA3BBB}"/>
                </c:ext>
              </c:extLst>
            </c:dLbl>
            <c:dLbl>
              <c:idx val="6"/>
              <c:layout>
                <c:manualLayout>
                  <c:x val="-3.631328744522247E-2"/>
                  <c:y val="-2.687333512485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2.8335196083041261E-2"/>
                  <c:y val="-4.080232306339635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8116464657790565E-2"/>
                      <c:h val="5.834974836088884E-2"/>
                    </c:manualLayout>
                  </c15:layout>
                </c:ext>
                <c:ext xmlns:c16="http://schemas.microsoft.com/office/drawing/2014/chart" uri="{C3380CC4-5D6E-409C-BE32-E72D297353CC}">
                  <c16:uniqueId val="{0000000B-9471-416D-B361-D5BEC2E3910B}"/>
                </c:ext>
              </c:extLst>
            </c:dLbl>
            <c:dLbl>
              <c:idx val="8"/>
              <c:layout>
                <c:manualLayout>
                  <c:x val="-3.2509985905796818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2.937875657456088E-2"/>
                  <c:y val="-2.6983435389147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1073066952857153E-2"/>
                  <c:y val="-3.212370886568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7-46A3-966B-80373869ADC2}"/>
                </c:ext>
              </c:extLst>
            </c:dLbl>
            <c:dLbl>
              <c:idx val="11"/>
              <c:layout>
                <c:manualLayout>
                  <c:x val="-3.6930067915010502E-2"/>
                  <c:y val="-2.8810264892887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37-46A3-966B-80373869ADC2}"/>
                </c:ext>
              </c:extLst>
            </c:dLbl>
            <c:dLbl>
              <c:idx val="12"/>
              <c:layout>
                <c:manualLayout>
                  <c:x val="-2.0394026882017448E-2"/>
                  <c:y val="-3.875059681126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F-44B6-8CBA-60E3B23BA3DC}"/>
                </c:ext>
              </c:extLst>
            </c:dLbl>
            <c:dLbl>
              <c:idx val="13"/>
              <c:layout>
                <c:manualLayout>
                  <c:x val="-2.5082979772587801E-2"/>
                  <c:y val="-3.5437152838473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51-410F-9197-9BC7CF684E0F}"/>
                </c:ext>
              </c:extLst>
            </c:dLbl>
            <c:dLbl>
              <c:idx val="14"/>
              <c:layout>
                <c:manualLayout>
                  <c:x val="-1.4386335495087638E-2"/>
                  <c:y val="-2.2183376947300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72AF2F"/>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7/16/23</c:v>
                </c:pt>
              </c:strCache>
            </c:strRef>
          </c:cat>
          <c:val>
            <c:numRef>
              <c:f>Sheet1!$B$2:$B$11</c:f>
              <c:numCache>
                <c:formatCode>0.0%</c:formatCode>
                <c:ptCount val="10"/>
                <c:pt idx="0">
                  <c:v>3.9E-2</c:v>
                </c:pt>
                <c:pt idx="1">
                  <c:v>0.151</c:v>
                </c:pt>
                <c:pt idx="2">
                  <c:v>-1.4E-2</c:v>
                </c:pt>
                <c:pt idx="3">
                  <c:v>1E-3</c:v>
                </c:pt>
                <c:pt idx="4">
                  <c:v>4.2999999999999997E-2</c:v>
                </c:pt>
                <c:pt idx="5">
                  <c:v>5.6000000000000001E-2</c:v>
                </c:pt>
                <c:pt idx="6">
                  <c:v>7.0999999999999994E-2</c:v>
                </c:pt>
                <c:pt idx="7">
                  <c:v>0.04</c:v>
                </c:pt>
                <c:pt idx="8">
                  <c:v>2.1999999999999999E-2</c:v>
                </c:pt>
                <c:pt idx="9">
                  <c:v>3.4000000000000002E-2</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3752566555625082E-2"/>
                  <c:y val="1.2243305930021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0-44BA-8ED7-E296D0E902EB}"/>
                </c:ext>
              </c:extLst>
            </c:dLbl>
            <c:dLbl>
              <c:idx val="2"/>
              <c:layout>
                <c:manualLayout>
                  <c:x val="-2.8526112857313372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99-48BB-8F55-936E8F3AA079}"/>
                </c:ext>
              </c:extLst>
            </c:dLbl>
            <c:dLbl>
              <c:idx val="3"/>
              <c:layout>
                <c:manualLayout>
                  <c:x val="-2.4220327723382271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C-4B0D-972F-353170D00B3C}"/>
                </c:ext>
              </c:extLst>
            </c:dLbl>
            <c:dLbl>
              <c:idx val="4"/>
              <c:layout>
                <c:manualLayout>
                  <c:x val="-1.3688738743626562E-2"/>
                  <c:y val="2.8810525793987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0-4E23-8DAB-1F85EE8661BE}"/>
                </c:ext>
              </c:extLst>
            </c:dLbl>
            <c:dLbl>
              <c:idx val="5"/>
              <c:layout>
                <c:manualLayout>
                  <c:x val="-3.489020627692397E-2"/>
                  <c:y val="-3.2203022800147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21003738875E-2"/>
                  <c:y val="-2.6220038769903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3.7033513821120682E-2"/>
                  <c:y val="-2.953348274269672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accent3">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1630490741109135E-2"/>
                      <c:h val="7.1603524252061776E-2"/>
                    </c:manualLayout>
                  </c15:layout>
                </c:ext>
                <c:ext xmlns:c16="http://schemas.microsoft.com/office/drawing/2014/chart" uri="{C3380CC4-5D6E-409C-BE32-E72D297353CC}">
                  <c16:uniqueId val="{00000008-9471-416D-B361-D5BEC2E3910B}"/>
                </c:ext>
              </c:extLst>
            </c:dLbl>
            <c:dLbl>
              <c:idx val="8"/>
              <c:layout>
                <c:manualLayout>
                  <c:x val="-3.798261192473297E-2"/>
                  <c:y val="-1.9781521418675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5.4183711730741754E-2"/>
                  <c:y val="-2.6408409364262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8.6383359918207805E-3"/>
                  <c:y val="2.30297401164128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9-4C6D-A87B-4AA13AEA3BBB}"/>
                </c:ext>
              </c:extLst>
            </c:dLbl>
            <c:dLbl>
              <c:idx val="11"/>
              <c:layout>
                <c:manualLayout>
                  <c:x val="-2.5432183096738697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37-46A3-966B-80373869ADC2}"/>
                </c:ext>
              </c:extLst>
            </c:dLbl>
            <c:dLbl>
              <c:idx val="12"/>
              <c:layout>
                <c:manualLayout>
                  <c:x val="-2.1237516864214476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3C-452B-BDE9-1978DBC13739}"/>
                </c:ext>
              </c:extLst>
            </c:dLbl>
            <c:dLbl>
              <c:idx val="13"/>
              <c:layout>
                <c:manualLayout>
                  <c:x val="-1.878206310682538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51-410F-9197-9BC7CF684E0F}"/>
                </c:ext>
              </c:extLst>
            </c:dLbl>
            <c:dLbl>
              <c:idx val="14"/>
              <c:layout>
                <c:manualLayout>
                  <c:x val="-1.4367165449549624E-2"/>
                  <c:y val="4.2064301685160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1C-4FEF-8687-C1632C849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7/16/23</c:v>
                </c:pt>
              </c:strCache>
            </c:strRef>
          </c:cat>
          <c:val>
            <c:numRef>
              <c:f>Sheet1!$D$2:$D$11</c:f>
              <c:numCache>
                <c:formatCode>0.0%</c:formatCode>
                <c:ptCount val="10"/>
                <c:pt idx="0">
                  <c:v>6.0000000000000001E-3</c:v>
                </c:pt>
                <c:pt idx="1">
                  <c:v>0.2</c:v>
                </c:pt>
                <c:pt idx="2">
                  <c:v>-5.5E-2</c:v>
                </c:pt>
                <c:pt idx="3">
                  <c:v>-5.8000000000000003E-2</c:v>
                </c:pt>
                <c:pt idx="4">
                  <c:v>-3.2000000000000001E-2</c:v>
                </c:pt>
                <c:pt idx="5">
                  <c:v>-1.2999999999999999E-2</c:v>
                </c:pt>
                <c:pt idx="6">
                  <c:v>5.0000000000000001E-3</c:v>
                </c:pt>
                <c:pt idx="7">
                  <c:v>-1.7000000000000001E-2</c:v>
                </c:pt>
                <c:pt idx="8">
                  <c:v>-0.02</c:v>
                </c:pt>
                <c:pt idx="9">
                  <c:v>-2.1999999999999999E-2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min val="-0.1"/>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176934623"/>
        <c:crosses val="autoZero"/>
        <c:crossBetween val="between"/>
      </c:valAx>
      <c:spPr>
        <a:noFill/>
        <a:ln>
          <a:noFill/>
        </a:ln>
        <a:effectLst/>
      </c:spPr>
    </c:plotArea>
    <c:legend>
      <c:legendPos val="b"/>
      <c:layout>
        <c:manualLayout>
          <c:xMode val="edge"/>
          <c:yMode val="edge"/>
          <c:x val="0.15770605689042572"/>
          <c:y val="9.5236728613284541E-2"/>
          <c:w val="0.63357253692042259"/>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Volume</a:t>
            </a:r>
            <a:r>
              <a:rPr lang="en-US" baseline="0" dirty="0"/>
              <a:t> (pound)</a:t>
            </a:r>
            <a:r>
              <a:rPr lang="en-US" dirty="0"/>
              <a:t> sales versus year ago and three years ago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24034877350784E-5"/>
          <c:y val="0.19016924654371267"/>
          <c:w val="0.97443544920129654"/>
          <c:h val="0.67873745078740144"/>
        </c:manualLayout>
      </c:layout>
      <c:lineChart>
        <c:grouping val="standard"/>
        <c:varyColors val="0"/>
        <c:ser>
          <c:idx val="0"/>
          <c:order val="0"/>
          <c:tx>
            <c:strRef>
              <c:f>Sheet1!$B$1</c:f>
              <c:strCache>
                <c:ptCount val="1"/>
                <c:pt idx="0">
                  <c:v>Fresh vegetables vs YA</c:v>
                </c:pt>
              </c:strCache>
            </c:strRef>
          </c:tx>
          <c:spPr>
            <a:ln w="28575" cap="rnd">
              <a:solidFill>
                <a:schemeClr val="accent1"/>
              </a:solidFill>
              <a:round/>
            </a:ln>
            <a:effectLst/>
          </c:spPr>
          <c:marker>
            <c:symbol val="none"/>
          </c:marker>
          <c:dLbls>
            <c:dLbl>
              <c:idx val="0"/>
              <c:layout>
                <c:manualLayout>
                  <c:x val="-4.3740814101954857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1-4D68-AFA0-0081D5FE7771}"/>
                </c:ext>
              </c:extLst>
            </c:dLbl>
            <c:dLbl>
              <c:idx val="1"/>
              <c:layout>
                <c:manualLayout>
                  <c:x val="-3.2864891230409081E-2"/>
                  <c:y val="7.0593054290909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1-4D68-AFA0-0081D5FE7771}"/>
                </c:ext>
              </c:extLst>
            </c:dLbl>
            <c:dLbl>
              <c:idx val="2"/>
              <c:layout>
                <c:manualLayout>
                  <c:x val="-2.1422787314819426E-2"/>
                  <c:y val="-3.840281564467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E7-4C9F-98D9-C2C3DCF20DA8}"/>
                </c:ext>
              </c:extLst>
            </c:dLbl>
            <c:dLbl>
              <c:idx val="3"/>
              <c:layout>
                <c:manualLayout>
                  <c:x val="-3.3805870228978387E-2"/>
                  <c:y val="2.1239175865604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D8-4474-8A41-BD6DEB2BB312}"/>
                </c:ext>
              </c:extLst>
            </c:dLbl>
            <c:dLbl>
              <c:idx val="4"/>
              <c:layout>
                <c:manualLayout>
                  <c:x val="-3.4576617923679033E-2"/>
                  <c:y val="3.0831726617391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C-4FD3-92E4-FD1AC723EC39}"/>
                </c:ext>
              </c:extLst>
            </c:dLbl>
            <c:dLbl>
              <c:idx val="5"/>
              <c:layout>
                <c:manualLayout>
                  <c:x val="-3.4853167655701088E-2"/>
                  <c:y val="2.0891394699011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1-4D68-AFA0-0081D5FE7771}"/>
                </c:ext>
              </c:extLst>
            </c:dLbl>
            <c:dLbl>
              <c:idx val="6"/>
              <c:layout>
                <c:manualLayout>
                  <c:x val="-3.926192108922763E-2"/>
                  <c:y val="-3.35002230704407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3.7709890471940011E-2"/>
                  <c:y val="-3.4175435117809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71-416D-B361-D5BEC2E3910B}"/>
                </c:ext>
              </c:extLst>
            </c:dLbl>
            <c:dLbl>
              <c:idx val="8"/>
              <c:layout>
                <c:manualLayout>
                  <c:x val="-2.0103882219714493E-2"/>
                  <c:y val="-3.7488879090603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1.7031855135004378E-2"/>
                  <c:y val="-3.3610323334733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4.4825000287323285E-3"/>
                  <c:y val="-1.224304502892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54-4CF8-8114-6A5513A51AC1}"/>
                </c:ext>
              </c:extLst>
            </c:dLbl>
            <c:dLbl>
              <c:idx val="11"/>
              <c:layout>
                <c:manualLayout>
                  <c:x val="-3.0233322106618398E-2"/>
                  <c:y val="-2.5496820920093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67-4931-B66E-09CC625DC332}"/>
                </c:ext>
              </c:extLst>
            </c:dLbl>
            <c:dLbl>
              <c:idx val="12"/>
              <c:layout>
                <c:manualLayout>
                  <c:x val="-2.2575888761189288E-2"/>
                  <c:y val="-3.5437152838473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AD-40E3-9581-D41205BAD669}"/>
                </c:ext>
              </c:extLst>
            </c:dLbl>
            <c:dLbl>
              <c:idx val="13"/>
              <c:layout>
                <c:manualLayout>
                  <c:x val="-1.9859263721655449E-2"/>
                  <c:y val="-5.1656591535846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8C-486F-8436-0AFE0CA188A4}"/>
                </c:ext>
              </c:extLst>
            </c:dLbl>
            <c:dLbl>
              <c:idx val="14"/>
              <c:layout>
                <c:manualLayout>
                  <c:x val="-2.8675812840718847E-2"/>
                  <c:y val="-2.846248372629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72-40C2-9CE1-9360B945E617}"/>
                </c:ext>
              </c:extLst>
            </c:dLbl>
            <c:dLbl>
              <c:idx val="15"/>
              <c:layout>
                <c:manualLayout>
                  <c:x val="-3.0100702412375637E-2"/>
                  <c:y val="-3.8402815644673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7/16/23</c:v>
                </c:pt>
              </c:strCache>
            </c:strRef>
          </c:cat>
          <c:val>
            <c:numRef>
              <c:f>Sheet1!$B$2:$B$11</c:f>
              <c:numCache>
                <c:formatCode>0.0%</c:formatCode>
                <c:ptCount val="10"/>
                <c:pt idx="0">
                  <c:v>4.0000000000000001E-3</c:v>
                </c:pt>
                <c:pt idx="1">
                  <c:v>0.151</c:v>
                </c:pt>
                <c:pt idx="2">
                  <c:v>-1.4E-2</c:v>
                </c:pt>
                <c:pt idx="3">
                  <c:v>-5.3999999999999999E-2</c:v>
                </c:pt>
                <c:pt idx="4">
                  <c:v>-3.1E-2</c:v>
                </c:pt>
                <c:pt idx="5">
                  <c:v>-4.1000000000000002E-2</c:v>
                </c:pt>
                <c:pt idx="6">
                  <c:v>-0.01</c:v>
                </c:pt>
                <c:pt idx="7">
                  <c:v>-2.1000000000000001E-2</c:v>
                </c:pt>
                <c:pt idx="8">
                  <c:v>-4.0000000000000001E-3</c:v>
                </c:pt>
                <c:pt idx="9">
                  <c:v>6.0000000000000001E-3</c:v>
                </c:pt>
              </c:numCache>
            </c:numRef>
          </c:val>
          <c:smooth val="0"/>
          <c:extLst>
            <c:ext xmlns:c16="http://schemas.microsoft.com/office/drawing/2014/chart" uri="{C3380CC4-5D6E-409C-BE32-E72D297353CC}">
              <c16:uniqueId val="{00000000-9471-416D-B361-D5BEC2E3910B}"/>
            </c:ext>
          </c:extLst>
        </c:ser>
        <c:ser>
          <c:idx val="2"/>
          <c:order val="1"/>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5.9163747887661603E-3"/>
                  <c:y val="-1.42642458523247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1-4D68-AFA0-0081D5FE7771}"/>
                </c:ext>
              </c:extLst>
            </c:dLbl>
            <c:dLbl>
              <c:idx val="1"/>
              <c:layout>
                <c:manualLayout>
                  <c:x val="-3.1018344704994465E-2"/>
                  <c:y val="-2.75180217434977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1-4D68-AFA0-0081D5FE7771}"/>
                </c:ext>
              </c:extLst>
            </c:dLbl>
            <c:dLbl>
              <c:idx val="2"/>
              <c:layout>
                <c:manualLayout>
                  <c:x val="-3.5866824184286036E-2"/>
                  <c:y val="2.514903975350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E7-4C9F-98D9-C2C3DCF20DA8}"/>
                </c:ext>
              </c:extLst>
            </c:dLbl>
            <c:dLbl>
              <c:idx val="3"/>
              <c:layout>
                <c:manualLayout>
                  <c:x val="-4.2290013585235167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D-413C-B6BD-0A352E5E0CF0}"/>
                </c:ext>
              </c:extLst>
            </c:dLbl>
            <c:dLbl>
              <c:idx val="4"/>
              <c:layout>
                <c:manualLayout>
                  <c:x val="-3.2107902761762161E-2"/>
                  <c:y val="3.21239697667803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7-4931-B66E-09CC625DC332}"/>
                </c:ext>
              </c:extLst>
            </c:dLbl>
            <c:dLbl>
              <c:idx val="5"/>
              <c:layout>
                <c:manualLayout>
                  <c:x val="-3.6080542707730333E-2"/>
                  <c:y val="2.74389687101310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40822255349E-2"/>
                  <c:y val="3.34219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1.0410002336905096E-2"/>
                  <c:y val="1.0227844930822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71-416D-B361-D5BEC2E3910B}"/>
                </c:ext>
              </c:extLst>
            </c:dLbl>
            <c:dLbl>
              <c:idx val="8"/>
              <c:layout>
                <c:manualLayout>
                  <c:x val="-1.9688723670079657E-2"/>
                  <c:y val="3.65470261188090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2.3429901550899801E-2"/>
                  <c:y val="2.9920138173222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3.4937638508002037E-4"/>
                  <c:y val="1.5556749902814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54-4CF8-8114-6A5513A51AC1}"/>
                </c:ext>
              </c:extLst>
            </c:dLbl>
            <c:dLbl>
              <c:idx val="11"/>
              <c:layout>
                <c:manualLayout>
                  <c:x val="-2.6241122816864155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67-4931-B66E-09CC625DC332}"/>
                </c:ext>
              </c:extLst>
            </c:dLbl>
            <c:dLbl>
              <c:idx val="12"/>
              <c:layout>
                <c:manualLayout>
                  <c:x val="-3.0772773264838411E-2"/>
                  <c:y val="3.8750857712366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7-4D52-877C-74AE6D428D1F}"/>
                </c:ext>
              </c:extLst>
            </c:dLbl>
            <c:dLbl>
              <c:idx val="13"/>
              <c:layout>
                <c:manualLayout>
                  <c:x val="-2.509348551101976E-2"/>
                  <c:y val="2.1835595780707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C-486F-8436-0AFE0CA188A4}"/>
                </c:ext>
              </c:extLst>
            </c:dLbl>
            <c:dLbl>
              <c:idx val="14"/>
              <c:layout>
                <c:manualLayout>
                  <c:x val="-2.3944900136356109E-2"/>
                  <c:y val="3.8402815644673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72-40C2-9CE1-9360B945E617}"/>
                </c:ext>
              </c:extLst>
            </c:dLbl>
            <c:dLbl>
              <c:idx val="15"/>
              <c:layout>
                <c:manualLayout>
                  <c:x val="-2.399553785211616E-2"/>
                  <c:y val="1.520870783512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81-42A2-8DDF-74FC7DF34D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2019</c:v>
                </c:pt>
                <c:pt idx="1">
                  <c:v>2020</c:v>
                </c:pt>
                <c:pt idx="2">
                  <c:v>2021</c:v>
                </c:pt>
                <c:pt idx="3">
                  <c:v>Q1 '22</c:v>
                </c:pt>
                <c:pt idx="4">
                  <c:v>Q2 '22</c:v>
                </c:pt>
                <c:pt idx="5">
                  <c:v>Q3 '22</c:v>
                </c:pt>
                <c:pt idx="6">
                  <c:v>Q4 '22</c:v>
                </c:pt>
                <c:pt idx="7">
                  <c:v>Q1 '23</c:v>
                </c:pt>
                <c:pt idx="8">
                  <c:v>Q2 '23</c:v>
                </c:pt>
                <c:pt idx="9">
                  <c:v>4 we 7/16/23</c:v>
                </c:pt>
              </c:strCache>
            </c:strRef>
          </c:cat>
          <c:val>
            <c:numRef>
              <c:f>Sheet1!$D$2:$D$11</c:f>
              <c:numCache>
                <c:formatCode>0.0%</c:formatCode>
                <c:ptCount val="10"/>
                <c:pt idx="0">
                  <c:v>-1.6E-2</c:v>
                </c:pt>
                <c:pt idx="1">
                  <c:v>0.17</c:v>
                </c:pt>
                <c:pt idx="2">
                  <c:v>-7.2999999999999995E-2</c:v>
                </c:pt>
                <c:pt idx="3">
                  <c:v>-0.10199999999999999</c:v>
                </c:pt>
                <c:pt idx="4">
                  <c:v>-0.10199999999999999</c:v>
                </c:pt>
                <c:pt idx="5">
                  <c:v>-8.8999999999999996E-2</c:v>
                </c:pt>
                <c:pt idx="6">
                  <c:v>-5.8999999999999997E-2</c:v>
                </c:pt>
                <c:pt idx="7">
                  <c:v>-6.3E-2</c:v>
                </c:pt>
                <c:pt idx="8">
                  <c:v>-2.9000000000000001E-2</c:v>
                </c:pt>
                <c:pt idx="9">
                  <c:v>-3.2000000000000001E-2</c:v>
                </c:pt>
              </c:numCache>
            </c:numRef>
          </c:val>
          <c:smooth val="0"/>
          <c:extLst>
            <c:ext xmlns:c16="http://schemas.microsoft.com/office/drawing/2014/chart" uri="{C3380CC4-5D6E-409C-BE32-E72D297353CC}">
              <c16:uniqueId val="{00000002-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76934623"/>
        <c:crossesAt val="1"/>
        <c:crossBetween val="between"/>
      </c:valAx>
      <c:spPr>
        <a:noFill/>
        <a:ln>
          <a:noFill/>
        </a:ln>
        <a:effectLst/>
      </c:spPr>
    </c:plotArea>
    <c:legend>
      <c:legendPos val="b"/>
      <c:layout>
        <c:manualLayout>
          <c:xMode val="edge"/>
          <c:yMode val="edge"/>
          <c:x val="1.9898779432500225E-2"/>
          <c:y val="9.8550196850393776E-2"/>
          <c:w val="0.89999995259655918"/>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7.4% incremental</a:t>
          </a:r>
        </a:p>
      </cdr:txBody>
    </cdr:sp>
  </cdr:relSizeAnchor>
  <cdr:relSizeAnchor xmlns:cdr="http://schemas.openxmlformats.org/drawingml/2006/chartDrawing">
    <cdr:from>
      <cdr:x>0.28814</cdr:x>
      <cdr:y>0.20351</cdr:y>
    </cdr:from>
    <cdr:to>
      <cdr:x>0.58556</cdr:x>
      <cdr:y>0.29457</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24135" y="648072"/>
          <a:ext cx="1263580" cy="289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6.6%</a:t>
          </a:r>
          <a:r>
            <a:rPr lang="en-US" sz="1100" dirty="0">
              <a:solidFill>
                <a:schemeClr val="tx1"/>
              </a:solidFill>
            </a:rPr>
            <a:t> incremental</a:t>
          </a:r>
        </a:p>
      </cdr:txBody>
    </cdr:sp>
  </cdr:relSizeAnchor>
</c:userShapes>
</file>

<file path=ppt/drawings/drawing2.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3.9% incremental</a:t>
          </a:r>
        </a:p>
      </cdr:txBody>
    </cdr:sp>
  </cdr:relSizeAnchor>
  <cdr:relSizeAnchor xmlns:cdr="http://schemas.openxmlformats.org/drawingml/2006/chartDrawing">
    <cdr:from>
      <cdr:x>0.31244</cdr:x>
      <cdr:y>0.18828</cdr:y>
    </cdr:from>
    <cdr:to>
      <cdr:x>0.60986</cdr:x>
      <cdr:y>0.27934</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93509" y="596469"/>
          <a:ext cx="1231318" cy="2884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3.3%</a:t>
          </a:r>
          <a:r>
            <a:rPr lang="en-US" sz="1100" dirty="0">
              <a:solidFill>
                <a:schemeClr val="tx1"/>
              </a:solidFill>
            </a:rPr>
            <a:t> incremental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7/31/2023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7/31/2023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38705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327292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867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60405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352161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18234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322296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a:t>
            </a:fld>
            <a:endParaRPr lang="en-US" dirty="0"/>
          </a:p>
        </p:txBody>
      </p:sp>
    </p:spTree>
    <p:extLst>
      <p:ext uri="{BB962C8B-B14F-4D97-AF65-F5344CB8AC3E}">
        <p14:creationId xmlns:p14="http://schemas.microsoft.com/office/powerpoint/2010/main" val="229771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28774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370336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2310480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24</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26</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67605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24579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extLst>
      <p:ext uri="{BB962C8B-B14F-4D97-AF65-F5344CB8AC3E}">
        <p14:creationId xmlns:p14="http://schemas.microsoft.com/office/powerpoint/2010/main" val="305361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2DF5-17E5-80EA-CF40-B80CC865D08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8FF2D5D-31F9-79E8-8D1A-6B5B4CC996E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483059-01F1-5E47-3976-AEB9D945D27D}"/>
              </a:ext>
            </a:extLst>
          </p:cNvPr>
          <p:cNvSpPr>
            <a:spLocks noGrp="1"/>
          </p:cNvSpPr>
          <p:nvPr>
            <p:ph type="dt" sz="half" idx="10"/>
          </p:nvPr>
        </p:nvSpPr>
        <p:spPr/>
        <p:txBody>
          <a:bodyPr/>
          <a:lstStyle/>
          <a:p>
            <a:fld id="{2F0581DC-51AD-4257-BB0A-014E3BD6F39F}" type="datetime1">
              <a:rPr lang="en-US" smtClean="0"/>
              <a:t>7/31/2023</a:t>
            </a:fld>
            <a:endParaRPr lang="en-US" dirty="0"/>
          </a:p>
        </p:txBody>
      </p:sp>
      <p:sp>
        <p:nvSpPr>
          <p:cNvPr id="5" name="Footer Placeholder 4">
            <a:extLst>
              <a:ext uri="{FF2B5EF4-FFF2-40B4-BE49-F238E27FC236}">
                <a16:creationId xmlns:a16="http://schemas.microsoft.com/office/drawing/2014/main" id="{50B91589-C73E-1A5C-DDBA-A8690EA6D3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CCF114-80B9-1A12-A801-7B6E3831E4C1}"/>
              </a:ext>
            </a:extLst>
          </p:cNvPr>
          <p:cNvSpPr>
            <a:spLocks noGrp="1"/>
          </p:cNvSpPr>
          <p:nvPr>
            <p:ph type="sldNum" sz="quarter" idx="12"/>
          </p:nvPr>
        </p:nvSpPr>
        <p:spPr>
          <a:xfrm>
            <a:off x="6972300" y="4731990"/>
            <a:ext cx="2057400" cy="273844"/>
          </a:xfrm>
        </p:spPr>
        <p:txBody>
          <a:body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C66DE2C3-241E-1CB7-EE57-401B0AFBC52F}"/>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2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AF68-E882-2A22-8D81-EA76D6B8C9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5B6F35-5D97-C958-6305-D23338A5F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E1BFC-1F82-3E7F-A042-7DA8EA3D4242}"/>
              </a:ext>
            </a:extLst>
          </p:cNvPr>
          <p:cNvSpPr>
            <a:spLocks noGrp="1"/>
          </p:cNvSpPr>
          <p:nvPr>
            <p:ph type="dt" sz="half" idx="10"/>
          </p:nvPr>
        </p:nvSpPr>
        <p:spPr/>
        <p:txBody>
          <a:bodyPr/>
          <a:lstStyle/>
          <a:p>
            <a:fld id="{789948C5-6DDD-4C97-AFC7-666F6525B7AB}" type="datetime1">
              <a:rPr lang="en-US" smtClean="0"/>
              <a:t>7/31/2023</a:t>
            </a:fld>
            <a:endParaRPr lang="en-US" dirty="0"/>
          </a:p>
        </p:txBody>
      </p:sp>
      <p:sp>
        <p:nvSpPr>
          <p:cNvPr id="5" name="Footer Placeholder 4">
            <a:extLst>
              <a:ext uri="{FF2B5EF4-FFF2-40B4-BE49-F238E27FC236}">
                <a16:creationId xmlns:a16="http://schemas.microsoft.com/office/drawing/2014/main" id="{ADBA86F9-7DCE-B5E7-56B3-006FF6FAB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85ED0-F42F-C3AA-221C-E4B1CD2910A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413659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D0985-7AA0-0B29-7539-4CF3F32BCED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58502-CA43-BCDA-141F-C499318F3FD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B9BB2-A093-4F00-5859-1AAA19FF4685}"/>
              </a:ext>
            </a:extLst>
          </p:cNvPr>
          <p:cNvSpPr>
            <a:spLocks noGrp="1"/>
          </p:cNvSpPr>
          <p:nvPr>
            <p:ph type="dt" sz="half" idx="10"/>
          </p:nvPr>
        </p:nvSpPr>
        <p:spPr/>
        <p:txBody>
          <a:bodyPr/>
          <a:lstStyle/>
          <a:p>
            <a:fld id="{8894B728-9202-4842-A310-146C70E652AB}" type="datetime1">
              <a:rPr lang="en-US" smtClean="0"/>
              <a:t>7/31/2023</a:t>
            </a:fld>
            <a:endParaRPr lang="en-US" dirty="0"/>
          </a:p>
        </p:txBody>
      </p:sp>
      <p:sp>
        <p:nvSpPr>
          <p:cNvPr id="5" name="Footer Placeholder 4">
            <a:extLst>
              <a:ext uri="{FF2B5EF4-FFF2-40B4-BE49-F238E27FC236}">
                <a16:creationId xmlns:a16="http://schemas.microsoft.com/office/drawing/2014/main" id="{32E74BB2-E9C3-933A-4DF9-2AB6DC1A2F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1F7682-2FF9-A205-5966-56633696628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72186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F218-8E61-450D-DC96-089BB38D17A9}"/>
              </a:ext>
            </a:extLst>
          </p:cNvPr>
          <p:cNvSpPr>
            <a:spLocks noGrp="1"/>
          </p:cNvSpPr>
          <p:nvPr>
            <p:ph type="title"/>
          </p:nvPr>
        </p:nvSpPr>
        <p:spPr>
          <a:xfrm>
            <a:off x="628650" y="273844"/>
            <a:ext cx="7886700" cy="7137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D1F47D-3B4A-8050-0006-25FBDB20271B}"/>
              </a:ext>
            </a:extLst>
          </p:cNvPr>
          <p:cNvSpPr>
            <a:spLocks noGrp="1"/>
          </p:cNvSpPr>
          <p:nvPr>
            <p:ph idx="1"/>
          </p:nvPr>
        </p:nvSpPr>
        <p:spPr>
          <a:xfrm>
            <a:off x="628650" y="1275606"/>
            <a:ext cx="7886700" cy="33571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B3B20A-7E55-2B40-F2B2-597A58717E20}"/>
              </a:ext>
            </a:extLst>
          </p:cNvPr>
          <p:cNvSpPr>
            <a:spLocks noGrp="1"/>
          </p:cNvSpPr>
          <p:nvPr>
            <p:ph type="dt" sz="half" idx="10"/>
          </p:nvPr>
        </p:nvSpPr>
        <p:spPr/>
        <p:txBody>
          <a:bodyPr/>
          <a:lstStyle/>
          <a:p>
            <a:fld id="{29DAB0AA-F004-4AF5-910B-58A4A7EB22F0}" type="datetime1">
              <a:rPr lang="en-US" smtClean="0"/>
              <a:t>7/31/2023</a:t>
            </a:fld>
            <a:endParaRPr lang="en-US" dirty="0"/>
          </a:p>
        </p:txBody>
      </p:sp>
      <p:sp>
        <p:nvSpPr>
          <p:cNvPr id="5" name="Footer Placeholder 4">
            <a:extLst>
              <a:ext uri="{FF2B5EF4-FFF2-40B4-BE49-F238E27FC236}">
                <a16:creationId xmlns:a16="http://schemas.microsoft.com/office/drawing/2014/main" id="{664FA66B-376F-07B4-9C06-C111DCA8F4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9038F9-19A9-DFDA-8EB1-F2F9442A321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57147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BD0-B3DD-A2E9-67A9-782D0A53E753}"/>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7610544-363D-EDF8-29F0-68F81DBC44F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C85DB-47AF-A57B-6FED-FD00AE2BEF61}"/>
              </a:ext>
            </a:extLst>
          </p:cNvPr>
          <p:cNvSpPr>
            <a:spLocks noGrp="1"/>
          </p:cNvSpPr>
          <p:nvPr>
            <p:ph type="dt" sz="half" idx="10"/>
          </p:nvPr>
        </p:nvSpPr>
        <p:spPr/>
        <p:txBody>
          <a:bodyPr/>
          <a:lstStyle/>
          <a:p>
            <a:fld id="{BBB3E4B9-4897-4337-85CC-FD76BD1414BE}" type="datetime1">
              <a:rPr lang="en-US" smtClean="0"/>
              <a:t>7/31/2023</a:t>
            </a:fld>
            <a:endParaRPr lang="en-US" dirty="0"/>
          </a:p>
        </p:txBody>
      </p:sp>
      <p:sp>
        <p:nvSpPr>
          <p:cNvPr id="5" name="Footer Placeholder 4">
            <a:extLst>
              <a:ext uri="{FF2B5EF4-FFF2-40B4-BE49-F238E27FC236}">
                <a16:creationId xmlns:a16="http://schemas.microsoft.com/office/drawing/2014/main" id="{1DE94723-7197-E583-8A10-1E3CCC4744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02455-671B-E863-4197-BB1C2785EFF2}"/>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00835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4B1D-E259-86EB-E213-D4FBFF837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E3D56-4C76-191F-C6C8-3CF4451D50F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B9436-DB9A-C3EC-6B49-72C18D0F757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4F09C-106F-8C2B-43E5-EBF75BA31170}"/>
              </a:ext>
            </a:extLst>
          </p:cNvPr>
          <p:cNvSpPr>
            <a:spLocks noGrp="1"/>
          </p:cNvSpPr>
          <p:nvPr>
            <p:ph type="dt" sz="half" idx="10"/>
          </p:nvPr>
        </p:nvSpPr>
        <p:spPr/>
        <p:txBody>
          <a:bodyPr/>
          <a:lstStyle/>
          <a:p>
            <a:fld id="{67E6F88D-3FD2-4F80-8C5A-4CE3F1BBD4FC}" type="datetime1">
              <a:rPr lang="en-US" smtClean="0"/>
              <a:t>7/31/2023</a:t>
            </a:fld>
            <a:endParaRPr lang="en-US" dirty="0"/>
          </a:p>
        </p:txBody>
      </p:sp>
      <p:sp>
        <p:nvSpPr>
          <p:cNvPr id="6" name="Footer Placeholder 5">
            <a:extLst>
              <a:ext uri="{FF2B5EF4-FFF2-40B4-BE49-F238E27FC236}">
                <a16:creationId xmlns:a16="http://schemas.microsoft.com/office/drawing/2014/main" id="{964C232D-B7A4-A464-D5A5-F91EB57914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C14240-BCC3-ACE6-67F2-84013FD718E6}"/>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5427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DD72-B0ED-ED64-BE5D-C888F202621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097000-2561-E9AF-C718-F0A50279366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F1698C-1E14-C5D5-C04C-BE1C11B59AF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9D61A0-DBAB-8A3B-F1BD-8CF6B79B79F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6D2A8B8-1651-4F02-CDC7-189C8CDDF8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B1679-0B17-F91E-D064-FBDECEF0A393}"/>
              </a:ext>
            </a:extLst>
          </p:cNvPr>
          <p:cNvSpPr>
            <a:spLocks noGrp="1"/>
          </p:cNvSpPr>
          <p:nvPr>
            <p:ph type="dt" sz="half" idx="10"/>
          </p:nvPr>
        </p:nvSpPr>
        <p:spPr/>
        <p:txBody>
          <a:bodyPr/>
          <a:lstStyle/>
          <a:p>
            <a:fld id="{7FBDF084-F673-4849-AE9B-0B988E0E4489}" type="datetime1">
              <a:rPr lang="en-US" smtClean="0"/>
              <a:t>7/31/2023</a:t>
            </a:fld>
            <a:endParaRPr lang="en-US" dirty="0"/>
          </a:p>
        </p:txBody>
      </p:sp>
      <p:sp>
        <p:nvSpPr>
          <p:cNvPr id="8" name="Footer Placeholder 7">
            <a:extLst>
              <a:ext uri="{FF2B5EF4-FFF2-40B4-BE49-F238E27FC236}">
                <a16:creationId xmlns:a16="http://schemas.microsoft.com/office/drawing/2014/main" id="{923EE8DC-3AF9-1EA6-380A-34FECA85E8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A2BE304-B9D1-2F6A-8BA5-4F6C319BDDDD}"/>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29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B129-59D5-8C71-1050-349D65429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00F76-274F-A577-CB22-10508608092B}"/>
              </a:ext>
            </a:extLst>
          </p:cNvPr>
          <p:cNvSpPr>
            <a:spLocks noGrp="1"/>
          </p:cNvSpPr>
          <p:nvPr>
            <p:ph type="dt" sz="half" idx="10"/>
          </p:nvPr>
        </p:nvSpPr>
        <p:spPr/>
        <p:txBody>
          <a:bodyPr/>
          <a:lstStyle/>
          <a:p>
            <a:fld id="{93087659-6E7E-4E76-BB2E-B8E23691C1C1}" type="datetime1">
              <a:rPr lang="en-US" smtClean="0"/>
              <a:t>7/31/2023</a:t>
            </a:fld>
            <a:endParaRPr lang="en-US" dirty="0"/>
          </a:p>
        </p:txBody>
      </p:sp>
      <p:sp>
        <p:nvSpPr>
          <p:cNvPr id="4" name="Footer Placeholder 3">
            <a:extLst>
              <a:ext uri="{FF2B5EF4-FFF2-40B4-BE49-F238E27FC236}">
                <a16:creationId xmlns:a16="http://schemas.microsoft.com/office/drawing/2014/main" id="{3047D26F-F662-44BC-520F-00D6A530D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C1AFA7-9E3C-F933-610A-91DAF31967D4}"/>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633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7794C-3C8C-7F0E-787E-9B90D47DAB96}"/>
              </a:ext>
            </a:extLst>
          </p:cNvPr>
          <p:cNvSpPr>
            <a:spLocks noGrp="1"/>
          </p:cNvSpPr>
          <p:nvPr>
            <p:ph type="dt" sz="half" idx="10"/>
          </p:nvPr>
        </p:nvSpPr>
        <p:spPr/>
        <p:txBody>
          <a:bodyPr/>
          <a:lstStyle/>
          <a:p>
            <a:fld id="{513B4850-4D5C-4122-8C78-51B6BD680E06}" type="datetime1">
              <a:rPr lang="en-US" smtClean="0"/>
              <a:t>7/31/2023</a:t>
            </a:fld>
            <a:endParaRPr lang="en-US" dirty="0"/>
          </a:p>
        </p:txBody>
      </p:sp>
      <p:sp>
        <p:nvSpPr>
          <p:cNvPr id="3" name="Footer Placeholder 2">
            <a:extLst>
              <a:ext uri="{FF2B5EF4-FFF2-40B4-BE49-F238E27FC236}">
                <a16:creationId xmlns:a16="http://schemas.microsoft.com/office/drawing/2014/main" id="{7ED8E781-3CB2-94BB-2469-4797E0AA04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44FABF-80F0-9D37-2C91-1DD8669E6EF8}"/>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69814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893C-9651-A653-57BF-A6A359CF6FB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A821C1-8494-D922-5EAB-DCF076A1C0E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1F423-1260-0B7A-485C-B58C61F086C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5178B1-6462-586E-5786-D5BC8A3EAB49}"/>
              </a:ext>
            </a:extLst>
          </p:cNvPr>
          <p:cNvSpPr>
            <a:spLocks noGrp="1"/>
          </p:cNvSpPr>
          <p:nvPr>
            <p:ph type="dt" sz="half" idx="10"/>
          </p:nvPr>
        </p:nvSpPr>
        <p:spPr/>
        <p:txBody>
          <a:bodyPr/>
          <a:lstStyle/>
          <a:p>
            <a:fld id="{78668430-C305-42E8-B85F-CE66FAD39942}" type="datetime1">
              <a:rPr lang="en-US" smtClean="0"/>
              <a:t>7/31/2023</a:t>
            </a:fld>
            <a:endParaRPr lang="en-US" dirty="0"/>
          </a:p>
        </p:txBody>
      </p:sp>
      <p:sp>
        <p:nvSpPr>
          <p:cNvPr id="6" name="Footer Placeholder 5">
            <a:extLst>
              <a:ext uri="{FF2B5EF4-FFF2-40B4-BE49-F238E27FC236}">
                <a16:creationId xmlns:a16="http://schemas.microsoft.com/office/drawing/2014/main" id="{A42802CE-3534-D5A8-3CA0-B14A6A524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33D2EE-11B4-316E-E0D7-012D81F168B0}"/>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03288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F35F-163B-5BDC-B2E9-74E677A1F7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F6B7D69-64D8-D609-8F70-BE83DAE1AFF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DB0E058-B6AA-5E65-9C85-262824FAC5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FF6401-99B1-DD2E-0A93-CF22D16F3F8C}"/>
              </a:ext>
            </a:extLst>
          </p:cNvPr>
          <p:cNvSpPr>
            <a:spLocks noGrp="1"/>
          </p:cNvSpPr>
          <p:nvPr>
            <p:ph type="dt" sz="half" idx="10"/>
          </p:nvPr>
        </p:nvSpPr>
        <p:spPr/>
        <p:txBody>
          <a:bodyPr/>
          <a:lstStyle/>
          <a:p>
            <a:fld id="{4D57EA13-0E81-4349-BB80-372CE6E10FF1}" type="datetime1">
              <a:rPr lang="en-US" smtClean="0"/>
              <a:t>7/31/2023</a:t>
            </a:fld>
            <a:endParaRPr lang="en-US" dirty="0"/>
          </a:p>
        </p:txBody>
      </p:sp>
      <p:sp>
        <p:nvSpPr>
          <p:cNvPr id="6" name="Footer Placeholder 5">
            <a:extLst>
              <a:ext uri="{FF2B5EF4-FFF2-40B4-BE49-F238E27FC236}">
                <a16:creationId xmlns:a16="http://schemas.microsoft.com/office/drawing/2014/main" id="{6920C04D-99FB-1CBF-11D0-6FBBFC3144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9F822E-8AAD-3257-073D-63D064FCD1BA}"/>
              </a:ext>
            </a:extLst>
          </p:cNvPr>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4421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EF48-D0D3-1BAD-E095-4E5710BB7B0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74BC-FA02-19E3-65E1-8B425D345D3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59A72-913D-9585-7538-D0918B34F9A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BB5925-166F-4FA2-B079-A4F5424F7359}" type="datetime1">
              <a:rPr lang="en-US" smtClean="0"/>
              <a:t>7/31/2023</a:t>
            </a:fld>
            <a:endParaRPr lang="en-US" dirty="0"/>
          </a:p>
        </p:txBody>
      </p:sp>
      <p:sp>
        <p:nvSpPr>
          <p:cNvPr id="5" name="Footer Placeholder 4">
            <a:extLst>
              <a:ext uri="{FF2B5EF4-FFF2-40B4-BE49-F238E27FC236}">
                <a16:creationId xmlns:a16="http://schemas.microsoft.com/office/drawing/2014/main" id="{85D52F51-AFEC-D635-67E4-EFD2D126F9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C81BF-5D75-E5DC-02D8-24760641F07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968CAF-9A7F-4DE6-B563-4B7FA3F8234B}" type="slidenum">
              <a:rPr lang="en-US" smtClean="0"/>
              <a:pPr/>
              <a:t>‹#›</a:t>
            </a:fld>
            <a:endParaRPr lang="en-US" dirty="0"/>
          </a:p>
        </p:txBody>
      </p:sp>
      <p:cxnSp>
        <p:nvCxnSpPr>
          <p:cNvPr id="7" name="Straight Connector 6">
            <a:extLst>
              <a:ext uri="{FF2B5EF4-FFF2-40B4-BE49-F238E27FC236}">
                <a16:creationId xmlns:a16="http://schemas.microsoft.com/office/drawing/2014/main" id="{BE416AD2-8006-DBEA-43F3-1D130899A672}"/>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9F3FEA3-A049-EC43-2CDD-0BBCB8E12F6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000"/>
          <a:stretch/>
        </p:blipFill>
        <p:spPr>
          <a:xfrm>
            <a:off x="0" y="-20538"/>
            <a:ext cx="9144000" cy="5092030"/>
          </a:xfrm>
          <a:prstGeom prst="rect">
            <a:avLst/>
          </a:prstGeom>
        </p:spPr>
      </p:pic>
      <p:sp>
        <p:nvSpPr>
          <p:cNvPr id="10" name="Rectangle 9">
            <a:extLst>
              <a:ext uri="{FF2B5EF4-FFF2-40B4-BE49-F238E27FC236}">
                <a16:creationId xmlns:a16="http://schemas.microsoft.com/office/drawing/2014/main" id="{8E99D435-C936-19EA-AA64-9FC5B278899F}"/>
              </a:ext>
            </a:extLst>
          </p:cNvPr>
          <p:cNvSpPr/>
          <p:nvPr userDrawn="1"/>
        </p:nvSpPr>
        <p:spPr>
          <a:xfrm>
            <a:off x="0" y="4948014"/>
            <a:ext cx="9144000" cy="1954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96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A2944D9D-0C06-4DC8-9B60-7021766ADF30}"/>
              </a:ext>
            </a:extLst>
          </p:cNvPr>
          <p:cNvSpPr txBox="1"/>
          <p:nvPr/>
        </p:nvSpPr>
        <p:spPr>
          <a:xfrm>
            <a:off x="467544" y="3345835"/>
            <a:ext cx="2326534" cy="954107"/>
          </a:xfrm>
          <a:prstGeom prst="rect">
            <a:avLst/>
          </a:prstGeom>
          <a:noFill/>
        </p:spPr>
        <p:txBody>
          <a:bodyPr wrap="none" rtlCol="0">
            <a:spAutoFit/>
          </a:bodyPr>
          <a:lstStyle/>
          <a:p>
            <a:r>
              <a:rPr lang="en-US" sz="2800" b="1" dirty="0">
                <a:solidFill>
                  <a:schemeClr val="accent2">
                    <a:lumMod val="50000"/>
                  </a:schemeClr>
                </a:solidFill>
              </a:rPr>
              <a:t>Period ending</a:t>
            </a:r>
          </a:p>
          <a:p>
            <a:r>
              <a:rPr lang="en-US" sz="2800" b="1" dirty="0">
                <a:solidFill>
                  <a:schemeClr val="accent2">
                    <a:lumMod val="50000"/>
                  </a:schemeClr>
                </a:solidFill>
              </a:rPr>
              <a:t>July 16, 2023</a:t>
            </a:r>
          </a:p>
        </p:txBody>
      </p:sp>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14" y="1059582"/>
            <a:ext cx="2258194" cy="80983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DF9F85-ECA0-86EE-ACC8-5C08DC0DE077}"/>
              </a:ext>
            </a:extLst>
          </p:cNvPr>
          <p:cNvSpPr>
            <a:spLocks noGrp="1"/>
          </p:cNvSpPr>
          <p:nvPr>
            <p:ph type="sldNum" sz="quarter" idx="12"/>
          </p:nvPr>
        </p:nvSpPr>
        <p:spPr/>
        <p:txBody>
          <a:bodyPr/>
          <a:lstStyle/>
          <a:p>
            <a:fld id="{15968CAF-9A7F-4DE6-B563-4B7FA3F8234B}" type="slidenum">
              <a:rPr lang="en-US" smtClean="0"/>
              <a:pPr/>
              <a:t>1</a:t>
            </a:fld>
            <a:endParaRPr lang="en-US" dirty="0"/>
          </a:p>
        </p:txBody>
      </p:sp>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266" y="42220"/>
            <a:ext cx="7886700" cy="994172"/>
          </a:xfrm>
        </p:spPr>
        <p:txBody>
          <a:bodyPr>
            <a:normAutofit/>
          </a:bodyPr>
          <a:lstStyle/>
          <a:p>
            <a:r>
              <a:rPr lang="en-US" dirty="0"/>
              <a:t>Price per volume and unit by type</a:t>
            </a:r>
          </a:p>
        </p:txBody>
      </p:sp>
      <p:sp>
        <p:nvSpPr>
          <p:cNvPr id="4" name="Slide Number Placeholder 3"/>
          <p:cNvSpPr>
            <a:spLocks noGrp="1"/>
          </p:cNvSpPr>
          <p:nvPr>
            <p:ph type="sldNum" sz="quarter" idx="12"/>
          </p:nvPr>
        </p:nvSpPr>
        <p:spPr>
          <a:xfrm>
            <a:off x="7020272" y="4659982"/>
            <a:ext cx="2057400" cy="273844"/>
          </a:xfrm>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063641078"/>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w.e.7/16/2023</a:t>
                      </a:r>
                    </a:p>
                  </a:txBody>
                  <a:tcPr>
                    <a:solidFill>
                      <a:schemeClr val="accent1"/>
                    </a:solidFill>
                  </a:tcPr>
                </a:tc>
                <a:tc>
                  <a:txBody>
                    <a:bodyPr/>
                    <a:lstStyle/>
                    <a:p>
                      <a:pPr algn="r"/>
                      <a:r>
                        <a:rPr lang="en-US" sz="1200" b="1" dirty="0">
                          <a:solidFill>
                            <a:schemeClr val="bg1"/>
                          </a:solidFill>
                          <a:latin typeface="+mn-lt"/>
                        </a:rPr>
                        <a:t>Price per pound</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lang="en-US" sz="1200" b="0" i="0" u="none" strike="noStrike" dirty="0">
                          <a:effectLst/>
                          <a:latin typeface="+mn-lt"/>
                        </a:rPr>
                        <a:t>$4.69</a:t>
                      </a:r>
                    </a:p>
                  </a:txBody>
                  <a:tcPr marL="7620" marR="7620" marT="7620" marB="0" anchor="ctr"/>
                </a:tc>
                <a:tc>
                  <a:txBody>
                    <a:bodyPr/>
                    <a:lstStyle/>
                    <a:p>
                      <a:pPr algn="r" fontAlgn="b"/>
                      <a:r>
                        <a:rPr lang="en-US" sz="1200" b="0" i="0" u="none" strike="noStrike" dirty="0">
                          <a:effectLst/>
                          <a:latin typeface="+mn-lt"/>
                        </a:rPr>
                        <a:t>+1.1%</a:t>
                      </a:r>
                    </a:p>
                  </a:txBody>
                  <a:tcPr marL="7620" marR="7620" marT="7620" marB="0" anchor="ctr"/>
                </a:tc>
                <a:tc>
                  <a:txBody>
                    <a:bodyPr/>
                    <a:lstStyle/>
                    <a:p>
                      <a:pPr algn="r" fontAlgn="b"/>
                      <a:r>
                        <a:rPr lang="en-US" sz="1200" b="0" i="0" u="none" strike="noStrike" dirty="0">
                          <a:effectLst/>
                          <a:latin typeface="+mn-lt"/>
                        </a:rPr>
                        <a:t>+9.8%</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lang="en-US" sz="1200" b="0" i="0" u="none" strike="noStrike" dirty="0">
                          <a:effectLst/>
                          <a:latin typeface="+mn-lt"/>
                        </a:rPr>
                        <a:t>$4.11</a:t>
                      </a:r>
                    </a:p>
                  </a:txBody>
                  <a:tcPr marL="7620" marR="7620" marT="7620" marB="0" anchor="ctr"/>
                </a:tc>
                <a:tc>
                  <a:txBody>
                    <a:bodyPr/>
                    <a:lstStyle/>
                    <a:p>
                      <a:pPr algn="r" fontAlgn="b"/>
                      <a:r>
                        <a:rPr lang="en-US" sz="1200" b="0" i="0" u="none" strike="noStrike" dirty="0">
                          <a:effectLst/>
                          <a:latin typeface="+mn-lt"/>
                        </a:rPr>
                        <a:t>+0.7%</a:t>
                      </a:r>
                    </a:p>
                  </a:txBody>
                  <a:tcPr marL="7620" marR="7620" marT="7620" marB="0" anchor="ctr"/>
                </a:tc>
                <a:tc>
                  <a:txBody>
                    <a:bodyPr/>
                    <a:lstStyle/>
                    <a:p>
                      <a:pPr algn="r" fontAlgn="b"/>
                      <a:r>
                        <a:rPr lang="en-US" sz="1200" b="0" i="0" u="none" strike="noStrike" dirty="0">
                          <a:effectLst/>
                          <a:latin typeface="+mn-lt"/>
                        </a:rPr>
                        <a:t>+9.1%</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lang="en-US" sz="1200" b="0" i="0" u="none" strike="noStrike" dirty="0">
                          <a:effectLst/>
                          <a:latin typeface="+mn-lt"/>
                        </a:rPr>
                        <a:t>$5.17</a:t>
                      </a:r>
                    </a:p>
                  </a:txBody>
                  <a:tcPr marL="7620" marR="7620" marT="7620" marB="0" anchor="ctr"/>
                </a:tc>
                <a:tc>
                  <a:txBody>
                    <a:bodyPr/>
                    <a:lstStyle/>
                    <a:p>
                      <a:pPr algn="r" fontAlgn="b"/>
                      <a:r>
                        <a:rPr lang="en-US" sz="1200" b="0" i="0" u="none" strike="noStrike" dirty="0">
                          <a:effectLst/>
                          <a:latin typeface="+mn-lt"/>
                        </a:rPr>
                        <a:t>+0.5%</a:t>
                      </a:r>
                    </a:p>
                  </a:txBody>
                  <a:tcPr marL="7620" marR="7620" marT="7620" marB="0" anchor="ctr"/>
                </a:tc>
                <a:tc>
                  <a:txBody>
                    <a:bodyPr/>
                    <a:lstStyle/>
                    <a:p>
                      <a:pPr algn="r" fontAlgn="b"/>
                      <a:r>
                        <a:rPr lang="en-US" sz="1200" b="0" i="0" u="none" strike="noStrike" dirty="0">
                          <a:effectLst/>
                          <a:latin typeface="+mn-lt"/>
                        </a:rPr>
                        <a:t>+10.2%</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lang="en-US" sz="1200" b="0" i="0" u="none" strike="noStrike" dirty="0">
                          <a:effectLst/>
                          <a:latin typeface="+mn-lt"/>
                        </a:rPr>
                        <a:t>$13.39</a:t>
                      </a:r>
                    </a:p>
                  </a:txBody>
                  <a:tcPr marL="7620" marR="7620" marT="7620" marB="0" anchor="ctr"/>
                </a:tc>
                <a:tc>
                  <a:txBody>
                    <a:bodyPr/>
                    <a:lstStyle/>
                    <a:p>
                      <a:pPr algn="r" fontAlgn="b"/>
                      <a:r>
                        <a:rPr lang="en-US" sz="1200" b="0" i="0" u="none" strike="noStrike" dirty="0">
                          <a:effectLst/>
                          <a:latin typeface="+mn-lt"/>
                        </a:rPr>
                        <a:t>-2.4%</a:t>
                      </a:r>
                    </a:p>
                  </a:txBody>
                  <a:tcPr marL="7620" marR="7620" marT="7620" marB="0" anchor="ctr"/>
                </a:tc>
                <a:tc>
                  <a:txBody>
                    <a:bodyPr/>
                    <a:lstStyle/>
                    <a:p>
                      <a:pPr algn="r" fontAlgn="b"/>
                      <a:r>
                        <a:rPr lang="en-US" sz="1200" b="0" i="0" u="none" strike="noStrike" dirty="0">
                          <a:effectLst/>
                          <a:latin typeface="+mn-lt"/>
                        </a:rPr>
                        <a:t>+10.6%</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327205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 7/16/2023</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6734536"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3170617887"/>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7/16/2023</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vs.’22</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lang="en-US" sz="1200" b="0" i="0" u="none" strike="noStrike" dirty="0">
                          <a:effectLst/>
                          <a:latin typeface="+mn-lt"/>
                        </a:rPr>
                        <a:t>$2.94</a:t>
                      </a:r>
                    </a:p>
                  </a:txBody>
                  <a:tcPr marL="7620" marR="7620" marT="7620" marB="0" anchor="ctr"/>
                </a:tc>
                <a:tc>
                  <a:txBody>
                    <a:bodyPr/>
                    <a:lstStyle/>
                    <a:p>
                      <a:pPr algn="r" fontAlgn="b"/>
                      <a:r>
                        <a:rPr lang="en-US" sz="1200" b="0" i="0" u="none" strike="noStrike" dirty="0">
                          <a:effectLst/>
                          <a:latin typeface="+mn-lt"/>
                        </a:rPr>
                        <a:t>+1.4%</a:t>
                      </a:r>
                    </a:p>
                  </a:txBody>
                  <a:tcPr marL="7620" marR="7620" marT="7620" marB="0" anchor="ctr"/>
                </a:tc>
                <a:tc>
                  <a:txBody>
                    <a:bodyPr/>
                    <a:lstStyle/>
                    <a:p>
                      <a:pPr algn="r" fontAlgn="b"/>
                      <a:r>
                        <a:rPr lang="en-US" sz="1200" b="0" i="0" u="none" strike="noStrike" dirty="0">
                          <a:effectLst/>
                          <a:latin typeface="+mn-lt"/>
                        </a:rPr>
                        <a:t>+9.0%</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lang="en-US" sz="1200" b="0" i="0" u="none" strike="noStrike" dirty="0">
                          <a:effectLst/>
                          <a:latin typeface="+mn-lt"/>
                        </a:rPr>
                        <a:t>$2.64</a:t>
                      </a:r>
                    </a:p>
                  </a:txBody>
                  <a:tcPr marL="7620" marR="7620" marT="7620" marB="0" anchor="ctr"/>
                </a:tc>
                <a:tc>
                  <a:txBody>
                    <a:bodyPr/>
                    <a:lstStyle/>
                    <a:p>
                      <a:pPr algn="r" fontAlgn="b"/>
                      <a:r>
                        <a:rPr lang="en-US" sz="1200" b="0" i="0" u="none" strike="noStrike" dirty="0">
                          <a:effectLst/>
                          <a:latin typeface="+mn-lt"/>
                        </a:rPr>
                        <a:t>+0.6%</a:t>
                      </a:r>
                    </a:p>
                  </a:txBody>
                  <a:tcPr marL="7620" marR="7620" marT="7620" marB="0" anchor="ctr"/>
                </a:tc>
                <a:tc>
                  <a:txBody>
                    <a:bodyPr/>
                    <a:lstStyle/>
                    <a:p>
                      <a:pPr algn="r" fontAlgn="b"/>
                      <a:r>
                        <a:rPr lang="en-US" sz="1200" b="0" i="0" u="none" strike="noStrike" dirty="0">
                          <a:effectLst/>
                          <a:latin typeface="+mn-lt"/>
                        </a:rPr>
                        <a:t>+7.6%</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lang="en-US" sz="1200" b="0" i="0" u="none" strike="noStrike" dirty="0">
                          <a:effectLst/>
                          <a:latin typeface="+mn-lt"/>
                        </a:rPr>
                        <a:t>$3.24</a:t>
                      </a:r>
                    </a:p>
                  </a:txBody>
                  <a:tcPr marL="7620" marR="7620" marT="7620" marB="0" anchor="ctr"/>
                </a:tc>
                <a:tc>
                  <a:txBody>
                    <a:bodyPr/>
                    <a:lstStyle/>
                    <a:p>
                      <a:pPr algn="r" fontAlgn="b"/>
                      <a:r>
                        <a:rPr lang="en-US" sz="1200" b="0" i="0" u="none" strike="noStrike" dirty="0">
                          <a:effectLst/>
                          <a:latin typeface="+mn-lt"/>
                        </a:rPr>
                        <a:t>+1.6%</a:t>
                      </a:r>
                    </a:p>
                  </a:txBody>
                  <a:tcPr marL="7620" marR="7620" marT="7620" marB="0" anchor="ctr"/>
                </a:tc>
                <a:tc>
                  <a:txBody>
                    <a:bodyPr/>
                    <a:lstStyle/>
                    <a:p>
                      <a:pPr algn="r" fontAlgn="b"/>
                      <a:r>
                        <a:rPr lang="en-US" sz="1200" b="0" i="0" u="none" strike="noStrike" dirty="0">
                          <a:effectLst/>
                          <a:latin typeface="+mn-lt"/>
                        </a:rPr>
                        <a:t>+10.1%</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lang="en-US" sz="1200" b="0" i="0" u="none" strike="noStrike" dirty="0">
                          <a:effectLst/>
                          <a:latin typeface="+mn-lt"/>
                        </a:rPr>
                        <a:t>$4.74</a:t>
                      </a:r>
                    </a:p>
                  </a:txBody>
                  <a:tcPr marL="7620" marR="7620" marT="7620" marB="0" anchor="ctr"/>
                </a:tc>
                <a:tc>
                  <a:txBody>
                    <a:bodyPr/>
                    <a:lstStyle/>
                    <a:p>
                      <a:pPr algn="r" fontAlgn="b"/>
                      <a:r>
                        <a:rPr lang="en-US" sz="1200" b="0" i="0" u="none" strike="noStrike" dirty="0">
                          <a:effectLst/>
                          <a:latin typeface="+mn-lt"/>
                        </a:rPr>
                        <a:t>+2.3%</a:t>
                      </a:r>
                    </a:p>
                  </a:txBody>
                  <a:tcPr marL="7620" marR="7620" marT="7620" marB="0" anchor="ctr"/>
                </a:tc>
                <a:tc>
                  <a:txBody>
                    <a:bodyPr/>
                    <a:lstStyle/>
                    <a:p>
                      <a:pPr algn="r" fontAlgn="b"/>
                      <a:r>
                        <a:rPr lang="en-US" sz="1200" b="0" i="0" u="none" strike="noStrike" dirty="0">
                          <a:effectLst/>
                          <a:latin typeface="+mn-lt"/>
                        </a:rPr>
                        <a:t> +14.5%</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7" y="412125"/>
            <a:ext cx="8229600"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Double-digit pressure for a number of years</a:t>
            </a:r>
          </a:p>
        </p:txBody>
      </p:sp>
      <p:sp>
        <p:nvSpPr>
          <p:cNvPr id="3" name="Content Placeholder 2"/>
          <p:cNvSpPr>
            <a:spLocks noGrp="1"/>
          </p:cNvSpPr>
          <p:nvPr>
            <p:ph idx="1"/>
          </p:nvPr>
        </p:nvSpPr>
        <p:spPr>
          <a:xfrm>
            <a:off x="395536" y="1275606"/>
            <a:ext cx="7404653" cy="2884934"/>
          </a:xfrm>
        </p:spPr>
        <p:txBody>
          <a:bodyPr/>
          <a:lstStyle/>
          <a:p>
            <a:pPr>
              <a:buNone/>
            </a:pPr>
            <a:r>
              <a:rPr lang="en-US" dirty="0"/>
              <a:t>4 w.e. 7/16/2023 dollars</a:t>
            </a:r>
          </a:p>
          <a:p>
            <a:pPr>
              <a:buNone/>
            </a:pPr>
            <a:r>
              <a:rPr lang="en-US" sz="4400" b="1" dirty="0">
                <a:solidFill>
                  <a:schemeClr val="accent2"/>
                </a:solidFill>
              </a:rPr>
              <a:t>$90.2M</a:t>
            </a:r>
          </a:p>
          <a:p>
            <a:pPr>
              <a:buNone/>
            </a:pPr>
            <a:endParaRPr lang="en-US" dirty="0"/>
          </a:p>
          <a:p>
            <a:pPr>
              <a:buNone/>
            </a:pPr>
            <a:r>
              <a:rPr lang="en-US" dirty="0"/>
              <a:t>volume (lbs)</a:t>
            </a:r>
          </a:p>
          <a:p>
            <a:pPr>
              <a:buNone/>
            </a:pPr>
            <a:r>
              <a:rPr lang="en-US" sz="4000" b="1" dirty="0">
                <a:solidFill>
                  <a:schemeClr val="accent2"/>
                </a:solidFill>
              </a:rPr>
              <a:t>19.2M</a:t>
            </a:r>
            <a:endParaRPr lang="en-US" dirty="0">
              <a:solidFill>
                <a:schemeClr val="accent2"/>
              </a:solidFill>
            </a:endParaRPr>
          </a:p>
        </p:txBody>
      </p:sp>
      <p:sp>
        <p:nvSpPr>
          <p:cNvPr id="4" name="Slide Number Placeholder 3"/>
          <p:cNvSpPr>
            <a:spLocks noGrp="1"/>
          </p:cNvSpPr>
          <p:nvPr>
            <p:ph type="sldNum" sz="quarter" idx="12"/>
          </p:nvPr>
        </p:nvSpPr>
        <p:spPr>
          <a:xfrm>
            <a:off x="7800189" y="4688661"/>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31225" y="1707654"/>
            <a:ext cx="1135247" cy="584775"/>
          </a:xfrm>
          <a:prstGeom prst="rect">
            <a:avLst/>
          </a:prstGeom>
          <a:noFill/>
        </p:spPr>
        <p:txBody>
          <a:bodyPr wrap="none" rtlCol="0">
            <a:spAutoFit/>
          </a:bodyPr>
          <a:lstStyle/>
          <a:p>
            <a:r>
              <a:rPr lang="en-US" sz="3200" b="1" dirty="0">
                <a:solidFill>
                  <a:schemeClr val="bg1"/>
                </a:solidFill>
              </a:rPr>
              <a:t>-2.2%</a:t>
            </a:r>
          </a:p>
        </p:txBody>
      </p:sp>
      <p:sp>
        <p:nvSpPr>
          <p:cNvPr id="24" name="TextBox 23"/>
          <p:cNvSpPr txBox="1"/>
          <p:nvPr/>
        </p:nvSpPr>
        <p:spPr>
          <a:xfrm>
            <a:off x="5426616" y="1746375"/>
            <a:ext cx="1135247" cy="584775"/>
          </a:xfrm>
          <a:prstGeom prst="rect">
            <a:avLst/>
          </a:prstGeom>
          <a:noFill/>
        </p:spPr>
        <p:txBody>
          <a:bodyPr wrap="none" rtlCol="0">
            <a:spAutoFit/>
          </a:bodyPr>
          <a:lstStyle/>
          <a:p>
            <a:r>
              <a:rPr lang="en-US" sz="3200" b="1" dirty="0">
                <a:solidFill>
                  <a:schemeClr val="bg1"/>
                </a:solidFill>
              </a:rPr>
              <a:t>-3.5%</a:t>
            </a:r>
          </a:p>
        </p:txBody>
      </p:sp>
      <p:sp>
        <p:nvSpPr>
          <p:cNvPr id="25" name="TextBox 24"/>
          <p:cNvSpPr txBox="1"/>
          <p:nvPr/>
        </p:nvSpPr>
        <p:spPr>
          <a:xfrm>
            <a:off x="7401019" y="1746375"/>
            <a:ext cx="1135247" cy="584775"/>
          </a:xfrm>
          <a:prstGeom prst="rect">
            <a:avLst/>
          </a:prstGeom>
          <a:noFill/>
        </p:spPr>
        <p:txBody>
          <a:bodyPr wrap="none" rtlCol="0">
            <a:spAutoFit/>
          </a:bodyPr>
          <a:lstStyle/>
          <a:p>
            <a:r>
              <a:rPr lang="en-US" sz="3200" b="1" dirty="0">
                <a:solidFill>
                  <a:schemeClr val="bg1"/>
                </a:solidFill>
              </a:rPr>
              <a:t>-3.2%</a:t>
            </a:r>
          </a:p>
        </p:txBody>
      </p:sp>
      <p:sp>
        <p:nvSpPr>
          <p:cNvPr id="5" name="TextBox 4">
            <a:extLst>
              <a:ext uri="{FF2B5EF4-FFF2-40B4-BE49-F238E27FC236}">
                <a16:creationId xmlns:a16="http://schemas.microsoft.com/office/drawing/2014/main" id="{2BBC3DA0-1284-4D58-B7D4-4ED401685F3F}"/>
              </a:ext>
            </a:extLst>
          </p:cNvPr>
          <p:cNvSpPr txBox="1"/>
          <p:nvPr/>
        </p:nvSpPr>
        <p:spPr>
          <a:xfrm>
            <a:off x="3040089" y="3518120"/>
            <a:ext cx="1716111" cy="830997"/>
          </a:xfrm>
          <a:prstGeom prst="rect">
            <a:avLst/>
          </a:prstGeom>
          <a:noFill/>
        </p:spPr>
        <p:txBody>
          <a:bodyPr wrap="none" rtlCol="0">
            <a:spAutoFit/>
          </a:bodyPr>
          <a:lstStyle/>
          <a:p>
            <a:pPr algn="ctr"/>
            <a:r>
              <a:rPr lang="en-US" sz="2400" b="1" dirty="0">
                <a:solidFill>
                  <a:schemeClr val="accent4"/>
                </a:solidFill>
              </a:rPr>
              <a:t>-3.3% </a:t>
            </a:r>
            <a:r>
              <a:rPr lang="en-US" dirty="0">
                <a:solidFill>
                  <a:schemeClr val="accent4"/>
                </a:solidFill>
              </a:rPr>
              <a:t>vs. ’21</a:t>
            </a:r>
          </a:p>
          <a:p>
            <a:pPr algn="ctr"/>
            <a:r>
              <a:rPr lang="en-US" sz="2400" b="1" dirty="0">
                <a:solidFill>
                  <a:schemeClr val="accent4"/>
                </a:solidFill>
              </a:rPr>
              <a:t>-14.0% </a:t>
            </a:r>
            <a:r>
              <a:rPr lang="en-US" dirty="0">
                <a:solidFill>
                  <a:schemeClr val="accent4"/>
                </a:solidFill>
              </a:rPr>
              <a:t>vs. ’20</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111514" y="3528253"/>
            <a:ext cx="1716111" cy="830997"/>
          </a:xfrm>
          <a:prstGeom prst="rect">
            <a:avLst/>
          </a:prstGeom>
          <a:noFill/>
        </p:spPr>
        <p:txBody>
          <a:bodyPr wrap="none" rtlCol="0">
            <a:spAutoFit/>
          </a:bodyPr>
          <a:lstStyle/>
          <a:p>
            <a:pPr algn="ctr"/>
            <a:r>
              <a:rPr lang="en-US" sz="2400" b="1" dirty="0">
                <a:solidFill>
                  <a:schemeClr val="accent4"/>
                </a:solidFill>
              </a:rPr>
              <a:t>-11.2% </a:t>
            </a:r>
            <a:r>
              <a:rPr lang="en-US" dirty="0">
                <a:solidFill>
                  <a:schemeClr val="accent4"/>
                </a:solidFill>
              </a:rPr>
              <a:t>vs. ’21</a:t>
            </a:r>
          </a:p>
          <a:p>
            <a:pPr algn="ctr"/>
            <a:r>
              <a:rPr lang="en-US" sz="2400" b="1" dirty="0">
                <a:solidFill>
                  <a:schemeClr val="accent4"/>
                </a:solidFill>
              </a:rPr>
              <a:t>-21.8% </a:t>
            </a:r>
            <a:r>
              <a:rPr lang="en-US" dirty="0">
                <a:solidFill>
                  <a:schemeClr val="accent4"/>
                </a:solidFill>
              </a:rPr>
              <a:t>vs. ’20</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27738" y="3526904"/>
            <a:ext cx="1716111" cy="830997"/>
          </a:xfrm>
          <a:prstGeom prst="rect">
            <a:avLst/>
          </a:prstGeom>
          <a:noFill/>
        </p:spPr>
        <p:txBody>
          <a:bodyPr wrap="none" rtlCol="0">
            <a:spAutoFit/>
          </a:bodyPr>
          <a:lstStyle/>
          <a:p>
            <a:pPr algn="ctr"/>
            <a:r>
              <a:rPr lang="en-US" sz="2400" b="1" dirty="0">
                <a:solidFill>
                  <a:schemeClr val="accent4"/>
                </a:solidFill>
              </a:rPr>
              <a:t>-11.9% </a:t>
            </a:r>
            <a:r>
              <a:rPr lang="en-US" dirty="0">
                <a:solidFill>
                  <a:schemeClr val="accent4"/>
                </a:solidFill>
              </a:rPr>
              <a:t>vs. ’21</a:t>
            </a:r>
          </a:p>
          <a:p>
            <a:pPr algn="ctr"/>
            <a:r>
              <a:rPr lang="en-US" sz="2400" b="1" dirty="0">
                <a:solidFill>
                  <a:schemeClr val="accent4"/>
                </a:solidFill>
              </a:rPr>
              <a:t>-21.7% </a:t>
            </a:r>
            <a:r>
              <a:rPr lang="en-US" dirty="0">
                <a:solidFill>
                  <a:schemeClr val="accent4"/>
                </a:solidFill>
              </a:rPr>
              <a:t>vs. ’20</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1419513576"/>
              </p:ext>
            </p:extLst>
          </p:nvPr>
        </p:nvGraphicFramePr>
        <p:xfrm>
          <a:off x="382266" y="1131590"/>
          <a:ext cx="8294190"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364142" y="406896"/>
            <a:ext cx="8640960" cy="493564"/>
          </a:xfrm>
          <a:noFill/>
        </p:spPr>
        <p:txBody>
          <a:bodyPr>
            <a:noAutofit/>
          </a:bodyPr>
          <a:lstStyle/>
          <a:p>
            <a:r>
              <a:rPr lang="en-US" sz="2800" dirty="0"/>
              <a:t>Vegetables and mushroom dollar sales vs. YA and 3YA</a:t>
            </a:r>
            <a:br>
              <a:rPr lang="en-US" sz="2800" dirty="0"/>
            </a:br>
            <a:r>
              <a:rPr lang="en-US" sz="1600" dirty="0">
                <a:solidFill>
                  <a:schemeClr val="tx1">
                    <a:lumMod val="65000"/>
                    <a:lumOff val="35000"/>
                  </a:schemeClr>
                </a:solidFill>
              </a:rPr>
              <a:t>Now going up against the April 2020 spikes, sales drop behind the 3YA levels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86600" y="4708025"/>
            <a:ext cx="2057400" cy="273844"/>
          </a:xfrm>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7/16/2023</a:t>
            </a:r>
          </a:p>
        </p:txBody>
      </p:sp>
    </p:spTree>
    <p:extLst>
      <p:ext uri="{BB962C8B-B14F-4D97-AF65-F5344CB8AC3E}">
        <p14:creationId xmlns:p14="http://schemas.microsoft.com/office/powerpoint/2010/main" val="2394963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2200302069"/>
              </p:ext>
            </p:extLst>
          </p:nvPr>
        </p:nvGraphicFramePr>
        <p:xfrm>
          <a:off x="467544" y="1131590"/>
          <a:ext cx="8208912"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51520" y="349994"/>
            <a:ext cx="8779858" cy="493564"/>
          </a:xfrm>
          <a:noFill/>
        </p:spPr>
        <p:txBody>
          <a:bodyPr>
            <a:noAutofit/>
          </a:bodyPr>
          <a:lstStyle/>
          <a:p>
            <a:r>
              <a:rPr lang="en-US" sz="2800" dirty="0"/>
              <a:t>Vegetables and mushroom pound sales vs. YA and 2019</a:t>
            </a:r>
            <a:br>
              <a:rPr lang="en-US" sz="2800" dirty="0"/>
            </a:br>
            <a:r>
              <a:rPr lang="en-US" sz="1600" dirty="0">
                <a:solidFill>
                  <a:schemeClr val="tx1">
                    <a:lumMod val="65000"/>
                    <a:lumOff val="35000"/>
                  </a:schemeClr>
                </a:solidFill>
              </a:rPr>
              <a:t>Pounds are holding steady at around -3% vs. year-ago levels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a:xfrm>
            <a:off x="7020272" y="4690616"/>
            <a:ext cx="2057400" cy="273844"/>
          </a:xfrm>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7/16/2023</a:t>
            </a:r>
          </a:p>
        </p:txBody>
      </p:sp>
    </p:spTree>
    <p:extLst>
      <p:ext uri="{BB962C8B-B14F-4D97-AF65-F5344CB8AC3E}">
        <p14:creationId xmlns:p14="http://schemas.microsoft.com/office/powerpoint/2010/main" val="166277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281272"/>
            <a:ext cx="7820999" cy="994745"/>
          </a:xfrm>
        </p:spPr>
        <p:txBody>
          <a:bodyPr>
            <a:normAutofit fontScale="90000"/>
          </a:bodyPr>
          <a:lstStyle/>
          <a:p>
            <a:r>
              <a:rPr lang="en-US" dirty="0">
                <a:solidFill>
                  <a:schemeClr val="tx1"/>
                </a:solidFill>
              </a:rPr>
              <a:t>Share of dollars sold on merchandising</a:t>
            </a:r>
            <a:br>
              <a:rPr lang="en-US" dirty="0">
                <a:solidFill>
                  <a:schemeClr val="tx1"/>
                </a:solidFill>
              </a:rPr>
            </a:br>
            <a:r>
              <a:rPr lang="en-US" sz="2200" dirty="0">
                <a:solidFill>
                  <a:schemeClr val="bg2">
                    <a:lumMod val="50000"/>
                  </a:schemeClr>
                </a:solidFill>
              </a:rPr>
              <a:t>Promotions are gearing up fast in mushrooms and most areas of the store. In some cases, promotions are now exceeding 2019 levels. In the latest 52 weeks, 16% of dollars were sold on promotion, up 13% from year ago</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a:xfrm>
            <a:off x="7020272" y="4725306"/>
            <a:ext cx="2057400" cy="273844"/>
          </a:xfrm>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439575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through weeks ending 7/16/2023</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2232183695"/>
              </p:ext>
            </p:extLst>
          </p:nvPr>
        </p:nvGraphicFramePr>
        <p:xfrm>
          <a:off x="528918" y="1851670"/>
          <a:ext cx="8096130" cy="1011385"/>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434909">
                  <a:extLst>
                    <a:ext uri="{9D8B030D-6E8A-4147-A177-3AD203B41FA5}">
                      <a16:colId xmlns:a16="http://schemas.microsoft.com/office/drawing/2014/main" val="2325490195"/>
                    </a:ext>
                  </a:extLst>
                </a:gridCol>
                <a:gridCol w="869347">
                  <a:extLst>
                    <a:ext uri="{9D8B030D-6E8A-4147-A177-3AD203B41FA5}">
                      <a16:colId xmlns:a16="http://schemas.microsoft.com/office/drawing/2014/main" val="3231842084"/>
                    </a:ext>
                  </a:extLst>
                </a:gridCol>
                <a:gridCol w="2021617">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76064">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a:t>
                      </a:r>
                    </a:p>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7/16/2023</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Latest 52</a:t>
                      </a: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w.e.</a:t>
                      </a: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7/16/2023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a:t>
                      </a:r>
                    </a:p>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17.4%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rgbClr val="FFF4E9"/>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+13.2%</a:t>
                      </a:r>
                    </a:p>
                  </a:txBody>
                  <a:tcPr marL="68580" marR="68580" marT="0" marB="0" anchor="ctr">
                    <a:lnL w="12700" cap="flat" cmpd="sng" algn="ctr">
                      <a:solidFill>
                        <a:schemeClr val="accent2"/>
                      </a:solidFill>
                      <a:prstDash val="solid"/>
                      <a:round/>
                      <a:headEnd type="none" w="med" len="med"/>
                      <a:tailEnd type="none" w="med" len="med"/>
                    </a:lnL>
                    <a:solidFill>
                      <a:srgbClr val="FFF4E9"/>
                    </a:solidFill>
                  </a:tcPr>
                </a:tc>
                <a:extLst>
                  <a:ext uri="{0D108BD9-81ED-4DB2-BD59-A6C34878D82A}">
                    <a16:rowId xmlns:a16="http://schemas.microsoft.com/office/drawing/2014/main" val="2272079528"/>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2C82-A3B2-442B-8320-19333ADD3EE7}"/>
              </a:ext>
            </a:extLst>
          </p:cNvPr>
          <p:cNvSpPr>
            <a:spLocks noGrp="1"/>
          </p:cNvSpPr>
          <p:nvPr>
            <p:ph type="title"/>
          </p:nvPr>
        </p:nvSpPr>
        <p:spPr>
          <a:xfrm>
            <a:off x="403152" y="347166"/>
            <a:ext cx="9001000" cy="720518"/>
          </a:xfrm>
        </p:spPr>
        <p:txBody>
          <a:bodyPr>
            <a:normAutofit fontScale="90000"/>
          </a:bodyPr>
          <a:lstStyle/>
          <a:p>
            <a:r>
              <a:rPr lang="en-US" dirty="0"/>
              <a:t>Base and incremental sales</a:t>
            </a:r>
            <a:br>
              <a:rPr lang="en-US" dirty="0"/>
            </a:br>
            <a:r>
              <a:rPr lang="en-US" sz="2200" dirty="0">
                <a:solidFill>
                  <a:schemeClr val="tx1">
                    <a:lumMod val="65000"/>
                    <a:lumOff val="35000"/>
                  </a:schemeClr>
                </a:solidFill>
              </a:rPr>
              <a:t>Incremental sales remain a very small part of the business</a:t>
            </a:r>
          </a:p>
        </p:txBody>
      </p:sp>
      <p:sp>
        <p:nvSpPr>
          <p:cNvPr id="4" name="Slide Number Placeholder 3">
            <a:extLst>
              <a:ext uri="{FF2B5EF4-FFF2-40B4-BE49-F238E27FC236}">
                <a16:creationId xmlns:a16="http://schemas.microsoft.com/office/drawing/2014/main" id="{B1C416BC-43E1-48AE-AC1A-44E1CC68EF04}"/>
              </a:ext>
            </a:extLst>
          </p:cNvPr>
          <p:cNvSpPr>
            <a:spLocks noGrp="1"/>
          </p:cNvSpPr>
          <p:nvPr>
            <p:ph type="sldNum" sz="quarter" idx="12"/>
          </p:nvPr>
        </p:nvSpPr>
        <p:spPr>
          <a:xfrm>
            <a:off x="7020272" y="4659412"/>
            <a:ext cx="2057400" cy="273844"/>
          </a:xfrm>
        </p:spPr>
        <p:txBody>
          <a:bodyPr/>
          <a:lstStyle/>
          <a:p>
            <a:fld id="{15968CAF-9A7F-4DE6-B563-4B7FA3F8234B}" type="slidenum">
              <a:rPr lang="en-US" smtClean="0"/>
              <a:pPr/>
              <a:t>15</a:t>
            </a:fld>
            <a:endParaRPr lang="en-US" dirty="0"/>
          </a:p>
        </p:txBody>
      </p:sp>
      <p:sp>
        <p:nvSpPr>
          <p:cNvPr id="8" name="TextBox 7">
            <a:extLst>
              <a:ext uri="{FF2B5EF4-FFF2-40B4-BE49-F238E27FC236}">
                <a16:creationId xmlns:a16="http://schemas.microsoft.com/office/drawing/2014/main" id="{D9358EC9-DBAB-45EC-BA4E-CA71945F6C51}"/>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a:t>
            </a:r>
          </a:p>
        </p:txBody>
      </p:sp>
      <p:cxnSp>
        <p:nvCxnSpPr>
          <p:cNvPr id="19" name="Straight Connector 18">
            <a:extLst>
              <a:ext uri="{FF2B5EF4-FFF2-40B4-BE49-F238E27FC236}">
                <a16:creationId xmlns:a16="http://schemas.microsoft.com/office/drawing/2014/main" id="{2145F19E-EA13-44B1-9915-10942F386A63}"/>
              </a:ext>
            </a:extLst>
          </p:cNvPr>
          <p:cNvCxnSpPr/>
          <p:nvPr/>
        </p:nvCxnSpPr>
        <p:spPr>
          <a:xfrm>
            <a:off x="4572000" y="1275606"/>
            <a:ext cx="0" cy="334452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1892562391"/>
              </p:ext>
            </p:extLst>
          </p:nvPr>
        </p:nvGraphicFramePr>
        <p:xfrm>
          <a:off x="4716016" y="1255201"/>
          <a:ext cx="4140000" cy="316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41386543"/>
              </p:ext>
            </p:extLst>
          </p:nvPr>
        </p:nvGraphicFramePr>
        <p:xfrm>
          <a:off x="359993" y="1255201"/>
          <a:ext cx="4140000" cy="316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12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a:xfrm>
            <a:off x="395536" y="168923"/>
            <a:ext cx="7796346" cy="720518"/>
          </a:xfrm>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The Mid-South is back in the plus for the latest four weeks!</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a:xfrm>
            <a:off x="7050474" y="4669923"/>
            <a:ext cx="2057400" cy="273844"/>
          </a:xfrm>
        </p:spPr>
        <p:txBody>
          <a:bodyPr/>
          <a:lstStyle/>
          <a:p>
            <a:fld id="{15968CAF-9A7F-4DE6-B563-4B7FA3F8234B}" type="slidenum">
              <a:rPr lang="en-US" smtClean="0"/>
              <a:pPr/>
              <a:t>16</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1413457722"/>
              </p:ext>
            </p:extLst>
          </p:nvPr>
        </p:nvGraphicFramePr>
        <p:xfrm>
          <a:off x="4804190" y="1352605"/>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L-52 w.e. 7/16/2023</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effectLst/>
                          <a:latin typeface="+mn-lt"/>
                        </a:rPr>
                        <a:t>-1.2%</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11.4%</a:t>
                      </a:r>
                    </a:p>
                  </a:txBody>
                  <a:tcPr marL="7620" marR="7620" marT="7620" marB="0" anchor="ctr"/>
                </a:tc>
                <a:tc>
                  <a:txBody>
                    <a:bodyPr/>
                    <a:lstStyle/>
                    <a:p>
                      <a:pPr algn="r" fontAlgn="b"/>
                      <a:r>
                        <a:rPr lang="en-US" sz="1200" b="0" i="0" u="none" strike="noStrike" dirty="0">
                          <a:solidFill>
                            <a:srgbClr val="000000"/>
                          </a:solidFill>
                          <a:effectLst/>
                          <a:latin typeface="+mn-lt"/>
                        </a:rPr>
                        <a:t>12.4%</a:t>
                      </a:r>
                    </a:p>
                  </a:txBody>
                  <a:tcPr marL="7620" marR="7620" marT="7620" marB="0" anchor="ctr"/>
                </a:tc>
                <a:tc>
                  <a:txBody>
                    <a:bodyPr/>
                    <a:lstStyle/>
                    <a:p>
                      <a:pPr algn="r" fontAlgn="b"/>
                      <a:r>
                        <a:rPr lang="en-US" sz="1200" b="0" i="0" u="none" strike="noStrike" dirty="0">
                          <a:effectLst/>
                          <a:latin typeface="+mn-lt"/>
                        </a:rPr>
                        <a:t>-1.8%</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13.2%</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15.1%</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-1.2%</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13.2%</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11.9%</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+0.3%</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a:solidFill>
                            <a:schemeClr val="tx1">
                              <a:lumMod val="50000"/>
                            </a:schemeClr>
                          </a:solidFill>
                          <a:effectLst/>
                          <a:latin typeface="+mn-lt"/>
                        </a:rPr>
                        <a:t>    Northeast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17.9%</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18.0%</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-2.7%</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6.6%</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6.3%</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-2.1%</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9.1%</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7.2%</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-1.6%</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15.6%</a:t>
                      </a:r>
                      <a:endParaRPr lang="en-US" sz="1200" b="0" i="0" u="none" strike="noStrike" dirty="0">
                        <a:solidFill>
                          <a:srgbClr val="000000"/>
                        </a:solidFill>
                        <a:effectLst/>
                        <a:latin typeface="+mn-lt"/>
                      </a:endParaRPr>
                    </a:p>
                  </a:txBody>
                  <a:tcPr marL="7620" marR="7620" marT="7620" marB="0" anchor="ctr">
                    <a:solidFill>
                      <a:schemeClr val="bg1"/>
                    </a:solidFill>
                  </a:tcP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13.6%</a:t>
                      </a:r>
                      <a:endParaRPr lang="en-US" sz="1200" b="0" i="0" u="none" strike="noStrike" dirty="0">
                        <a:solidFill>
                          <a:srgbClr val="000000"/>
                        </a:solidFill>
                        <a:effectLst/>
                        <a:latin typeface="+mn-lt"/>
                      </a:endParaRPr>
                    </a:p>
                  </a:txBody>
                  <a:tcPr marL="7620" marR="7620" marT="7620" marB="0" anchor="ctr">
                    <a:solidFill>
                      <a:schemeClr val="bg1"/>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-0.6%</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12.8%</a:t>
                      </a:r>
                      <a:endParaRPr lang="en-US" sz="1200" b="0" i="0" u="none" strike="noStrike" dirty="0">
                        <a:solidFill>
                          <a:srgbClr val="000000"/>
                        </a:solidFill>
                        <a:effectLst/>
                        <a:latin typeface="+mn-lt"/>
                      </a:endParaRPr>
                    </a:p>
                  </a:txBody>
                  <a:tcPr marL="7620" marR="7620" marT="7620" marB="0" anchor="ctr"/>
                </a:tc>
                <a:tc>
                  <a:txBody>
                    <a:bodyPr/>
                    <a:lstStyle/>
                    <a:p>
                      <a:pPr algn="r" fontAlgn="b"/>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15.5%</a:t>
                      </a:r>
                      <a:endParaRPr lang="en-US" sz="1200" b="0" i="0" u="none" strike="noStrike" dirty="0">
                        <a:solidFill>
                          <a:srgbClr val="000000"/>
                        </a:solidFill>
                        <a:effectLst/>
                        <a:latin typeface="+mn-lt"/>
                      </a:endParaRPr>
                    </a:p>
                  </a:txBody>
                  <a:tcPr marL="7620" marR="7620" marT="7620" marB="0" anchor="ct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+0.0%</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228021"/>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4858717" y="1015394"/>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537416"/>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483445"/>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248440"/>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3992237"/>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309908"/>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882706"/>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550048"/>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697426"/>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662364"/>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5" y="4303937"/>
            <a:ext cx="1638338" cy="400110"/>
          </a:xfrm>
          <a:prstGeom prst="rect">
            <a:avLst/>
          </a:prstGeom>
          <a:noFill/>
        </p:spPr>
        <p:txBody>
          <a:bodyPr wrap="square" rtlCol="0">
            <a:spAutoFit/>
          </a:bodyPr>
          <a:lstStyle/>
          <a:p>
            <a:r>
              <a:rPr lang="en-US" sz="1000" dirty="0"/>
              <a:t>= Above-average</a:t>
            </a:r>
            <a:br>
              <a:rPr lang="en-US" sz="1000" dirty="0"/>
            </a:br>
            <a:r>
              <a:rPr lang="en-US" sz="1000" dirty="0"/>
              <a:t>   performance vs. total US</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755609" cy="246221"/>
          </a:xfrm>
          <a:prstGeom prst="rect">
            <a:avLst/>
          </a:prstGeom>
          <a:noFill/>
        </p:spPr>
        <p:txBody>
          <a:bodyPr wrap="none" rtlCol="0">
            <a:spAutoFit/>
          </a:bodyPr>
          <a:lstStyle/>
          <a:p>
            <a:r>
              <a:rPr lang="en-US" sz="1000" dirty="0"/>
              <a:t>= Above-average share vs. veg</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Circana, Integrated Fresh, MULO, YTD through 7/16/2023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109290" y="3668244"/>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109290" y="2069871"/>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10" name="Isosceles Triangle 9">
            <a:extLst>
              <a:ext uri="{FF2B5EF4-FFF2-40B4-BE49-F238E27FC236}">
                <a16:creationId xmlns:a16="http://schemas.microsoft.com/office/drawing/2014/main" id="{52551D85-87FF-AF2C-323E-2862F2E65B4F}"/>
              </a:ext>
            </a:extLst>
          </p:cNvPr>
          <p:cNvSpPr/>
          <p:nvPr/>
        </p:nvSpPr>
        <p:spPr>
          <a:xfrm>
            <a:off x="8234328" y="3668244"/>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7" name="Isosceles Triangle 9">
            <a:extLst>
              <a:ext uri="{FF2B5EF4-FFF2-40B4-BE49-F238E27FC236}">
                <a16:creationId xmlns:a16="http://schemas.microsoft.com/office/drawing/2014/main" id="{52551D85-87FF-AF2C-323E-2862F2E65B4F}"/>
              </a:ext>
            </a:extLst>
          </p:cNvPr>
          <p:cNvSpPr/>
          <p:nvPr/>
        </p:nvSpPr>
        <p:spPr>
          <a:xfrm>
            <a:off x="8244408" y="2508529"/>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9" name="Isosceles Triangle 9">
            <a:extLst>
              <a:ext uri="{FF2B5EF4-FFF2-40B4-BE49-F238E27FC236}">
                <a16:creationId xmlns:a16="http://schemas.microsoft.com/office/drawing/2014/main" id="{52551D85-87FF-AF2C-323E-2862F2E65B4F}"/>
              </a:ext>
            </a:extLst>
          </p:cNvPr>
          <p:cNvSpPr/>
          <p:nvPr/>
        </p:nvSpPr>
        <p:spPr>
          <a:xfrm>
            <a:off x="8244408" y="3427372"/>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8" name="Isosceles Triangle 5">
            <a:extLst>
              <a:ext uri="{FF2B5EF4-FFF2-40B4-BE49-F238E27FC236}">
                <a16:creationId xmlns:a16="http://schemas.microsoft.com/office/drawing/2014/main" id="{B8D9407D-4E2E-B97D-220B-F6B6F131D670}"/>
              </a:ext>
            </a:extLst>
          </p:cNvPr>
          <p:cNvSpPr/>
          <p:nvPr/>
        </p:nvSpPr>
        <p:spPr>
          <a:xfrm>
            <a:off x="7109290" y="2759416"/>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90" name="Isosceles Triangle 5">
            <a:extLst>
              <a:ext uri="{FF2B5EF4-FFF2-40B4-BE49-F238E27FC236}">
                <a16:creationId xmlns:a16="http://schemas.microsoft.com/office/drawing/2014/main" id="{B8D9407D-4E2E-B97D-220B-F6B6F131D670}"/>
              </a:ext>
            </a:extLst>
          </p:cNvPr>
          <p:cNvSpPr/>
          <p:nvPr/>
        </p:nvSpPr>
        <p:spPr>
          <a:xfrm>
            <a:off x="7109290" y="2296148"/>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Tree>
    <p:extLst>
      <p:ext uri="{BB962C8B-B14F-4D97-AF65-F5344CB8AC3E}">
        <p14:creationId xmlns:p14="http://schemas.microsoft.com/office/powerpoint/2010/main" val="1446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382266" y="496396"/>
            <a:ext cx="8568952" cy="720518"/>
          </a:xfrm>
        </p:spPr>
        <p:txBody>
          <a:bodyPr>
            <a:normAutofit fontScale="90000"/>
          </a:bodyPr>
          <a:lstStyle/>
          <a:p>
            <a:r>
              <a:rPr lang="en-US" dirty="0"/>
              <a:t>Performance summary whites, browns and specialty</a:t>
            </a:r>
            <a:br>
              <a:rPr lang="en-US" dirty="0"/>
            </a:br>
            <a:r>
              <a:rPr lang="en-US" sz="2200" dirty="0">
                <a:solidFill>
                  <a:schemeClr val="tx1">
                    <a:lumMod val="65000"/>
                    <a:lumOff val="35000"/>
                  </a:schemeClr>
                </a:solidFill>
              </a:rPr>
              <a:t>Brown (combination of </a:t>
            </a:r>
            <a:r>
              <a:rPr lang="en-US" sz="2200" dirty="0" err="1">
                <a:solidFill>
                  <a:schemeClr val="tx1">
                    <a:lumMod val="65000"/>
                    <a:lumOff val="35000"/>
                  </a:schemeClr>
                </a:solidFill>
              </a:rPr>
              <a:t>crimini</a:t>
            </a:r>
            <a:r>
              <a:rPr lang="en-US" sz="2200" dirty="0">
                <a:solidFill>
                  <a:schemeClr val="tx1">
                    <a:lumMod val="65000"/>
                    <a:lumOff val="35000"/>
                  </a:schemeClr>
                </a:solidFill>
              </a:rPr>
              <a:t> and ports) and specialty mushrooms are outperforming white mushrooms in dollars and volume</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a:xfrm>
            <a:off x="6979096" y="4705236"/>
            <a:ext cx="2057400" cy="273844"/>
          </a:xfrm>
        </p:spPr>
        <p:txBody>
          <a:bodyPr/>
          <a:lstStyle/>
          <a:p>
            <a:fld id="{15968CAF-9A7F-4DE6-B563-4B7FA3F8234B}" type="slidenum">
              <a:rPr lang="en-US" smtClean="0"/>
              <a:pPr/>
              <a:t>17</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3161564523"/>
              </p:ext>
            </p:extLst>
          </p:nvPr>
        </p:nvGraphicFramePr>
        <p:xfrm>
          <a:off x="457305" y="1563638"/>
          <a:ext cx="8147143" cy="1755746"/>
        </p:xfrm>
        <a:graphic>
          <a:graphicData uri="http://schemas.openxmlformats.org/drawingml/2006/table">
            <a:tbl>
              <a:tblPr bandRow="1"/>
              <a:tblGrid>
                <a:gridCol w="2165152">
                  <a:extLst>
                    <a:ext uri="{9D8B030D-6E8A-4147-A177-3AD203B41FA5}">
                      <a16:colId xmlns:a16="http://schemas.microsoft.com/office/drawing/2014/main" val="2427040541"/>
                    </a:ext>
                  </a:extLst>
                </a:gridCol>
                <a:gridCol w="786700">
                  <a:extLst>
                    <a:ext uri="{9D8B030D-6E8A-4147-A177-3AD203B41FA5}">
                      <a16:colId xmlns:a16="http://schemas.microsoft.com/office/drawing/2014/main" val="3793236027"/>
                    </a:ext>
                  </a:extLst>
                </a:gridCol>
                <a:gridCol w="676946">
                  <a:extLst>
                    <a:ext uri="{9D8B030D-6E8A-4147-A177-3AD203B41FA5}">
                      <a16:colId xmlns:a16="http://schemas.microsoft.com/office/drawing/2014/main" val="3310452787"/>
                    </a:ext>
                  </a:extLst>
                </a:gridCol>
                <a:gridCol w="775955">
                  <a:extLst>
                    <a:ext uri="{9D8B030D-6E8A-4147-A177-3AD203B41FA5}">
                      <a16:colId xmlns:a16="http://schemas.microsoft.com/office/drawing/2014/main" val="2516352575"/>
                    </a:ext>
                  </a:extLst>
                </a:gridCol>
                <a:gridCol w="759070">
                  <a:extLst>
                    <a:ext uri="{9D8B030D-6E8A-4147-A177-3AD203B41FA5}">
                      <a16:colId xmlns:a16="http://schemas.microsoft.com/office/drawing/2014/main" val="1382202288"/>
                    </a:ext>
                  </a:extLst>
                </a:gridCol>
                <a:gridCol w="711484">
                  <a:extLst>
                    <a:ext uri="{9D8B030D-6E8A-4147-A177-3AD203B41FA5}">
                      <a16:colId xmlns:a16="http://schemas.microsoft.com/office/drawing/2014/main" val="3122322836"/>
                    </a:ext>
                  </a:extLst>
                </a:gridCol>
                <a:gridCol w="683086">
                  <a:extLst>
                    <a:ext uri="{9D8B030D-6E8A-4147-A177-3AD203B41FA5}">
                      <a16:colId xmlns:a16="http://schemas.microsoft.com/office/drawing/2014/main" val="871041741"/>
                    </a:ext>
                  </a:extLst>
                </a:gridCol>
                <a:gridCol w="828913">
                  <a:extLst>
                    <a:ext uri="{9D8B030D-6E8A-4147-A177-3AD203B41FA5}">
                      <a16:colId xmlns:a16="http://schemas.microsoft.com/office/drawing/2014/main" val="3718238866"/>
                    </a:ext>
                  </a:extLst>
                </a:gridCol>
                <a:gridCol w="759837">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7/16/2023</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2022</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2020</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$90.2M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White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$47.3M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Brown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$38.0M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White button mushrooms dollar performance</a:t>
            </a:r>
          </a:p>
        </p:txBody>
      </p:sp>
      <p:sp>
        <p:nvSpPr>
          <p:cNvPr id="4" name="Slide Number Placeholder 3"/>
          <p:cNvSpPr>
            <a:spLocks noGrp="1"/>
          </p:cNvSpPr>
          <p:nvPr>
            <p:ph type="sldNum" sz="quarter" idx="12"/>
          </p:nvPr>
        </p:nvSpPr>
        <p:spPr>
          <a:xfrm>
            <a:off x="7020272" y="4674607"/>
            <a:ext cx="2057400" cy="273844"/>
          </a:xfrm>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7/16/2023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289563841"/>
              </p:ext>
            </p:extLst>
          </p:nvPr>
        </p:nvGraphicFramePr>
        <p:xfrm>
          <a:off x="2771800" y="1025207"/>
          <a:ext cx="5976000" cy="343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a:spLocks/>
          </p:cNvSpPr>
          <p:nvPr/>
        </p:nvSpPr>
        <p:spPr>
          <a:xfrm>
            <a:off x="251520" y="1013078"/>
            <a:ext cx="3322712" cy="3607049"/>
          </a:xfrm>
          <a:prstGeom prst="rect">
            <a:avLst/>
          </a:prstGeom>
        </p:spPr>
        <p:txBody>
          <a:bodyPr vert="horz" lIns="91440" tIns="45720" rIns="91440" bIns="45720" rtlCol="0">
            <a:normAutofit lnSpcReduction="10000"/>
          </a:bodyPr>
          <a:lstStyle>
            <a:lvl1pPr marL="171450" indent="-137160" algn="l" defTabSz="685800" rtl="0" eaLnBrk="1" latinLnBrk="0" hangingPunct="1">
              <a:lnSpc>
                <a:spcPct val="90000"/>
              </a:lnSpc>
              <a:spcBef>
                <a:spcPts val="1050"/>
              </a:spcBef>
              <a:buClr>
                <a:schemeClr val="accent1"/>
              </a:buClr>
              <a:buSzPct val="80000"/>
              <a:buFont typeface="Wingdings" panose="05000000000000000000" pitchFamily="2" charset="2"/>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Wingdings" panose="05000000000000000000" pitchFamily="2" charset="2"/>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57150" indent="-22225">
              <a:buFont typeface="Wingdings" panose="05000000000000000000" pitchFamily="2" charset="2"/>
              <a:buNone/>
            </a:pPr>
            <a:r>
              <a:rPr lang="en-US" sz="2100" dirty="0"/>
              <a:t>Dollars L-52 </a:t>
            </a:r>
            <a:br>
              <a:rPr lang="en-US" sz="2100" dirty="0"/>
            </a:br>
            <a:r>
              <a:rPr lang="en-US" sz="2100" dirty="0"/>
              <a:t>w.e. 7/16/2023</a:t>
            </a:r>
          </a:p>
          <a:p>
            <a:pPr>
              <a:buFont typeface="Wingdings" panose="05000000000000000000" pitchFamily="2" charset="2"/>
              <a:buNone/>
            </a:pPr>
            <a:r>
              <a:rPr lang="en-US" sz="4400" b="1" dirty="0">
                <a:solidFill>
                  <a:schemeClr val="accent2"/>
                </a:solidFill>
              </a:rPr>
              <a:t>$669.7M</a:t>
            </a:r>
          </a:p>
          <a:p>
            <a:pPr>
              <a:buFont typeface="Wingdings" panose="05000000000000000000" pitchFamily="2" charset="2"/>
              <a:buNone/>
            </a:pPr>
            <a:r>
              <a:rPr lang="en-US" sz="2100" dirty="0"/>
              <a:t>-3.0% vs. YA</a:t>
            </a:r>
          </a:p>
          <a:p>
            <a:pPr>
              <a:buFont typeface="Wingdings" panose="05000000000000000000" pitchFamily="2" charset="2"/>
              <a:buNone/>
            </a:pPr>
            <a:endParaRPr lang="en-US" dirty="0"/>
          </a:p>
          <a:p>
            <a:pPr>
              <a:buFont typeface="Wingdings" panose="05000000000000000000" pitchFamily="2" charset="2"/>
              <a:buNone/>
            </a:pPr>
            <a:r>
              <a:rPr lang="en-US" sz="2100" dirty="0"/>
              <a:t>Average price/unit</a:t>
            </a:r>
          </a:p>
          <a:p>
            <a:pPr>
              <a:buFont typeface="Wingdings" panose="05000000000000000000" pitchFamily="2" charset="2"/>
              <a:buNone/>
            </a:pPr>
            <a:r>
              <a:rPr lang="en-US" sz="4000" b="1" dirty="0">
                <a:solidFill>
                  <a:schemeClr val="accent2"/>
                </a:solidFill>
              </a:rPr>
              <a:t>$2.67</a:t>
            </a:r>
          </a:p>
          <a:p>
            <a:pPr>
              <a:buFont typeface="Wingdings" panose="05000000000000000000" pitchFamily="2" charset="2"/>
              <a:buNone/>
            </a:pPr>
            <a:r>
              <a:rPr lang="en-US" sz="2100" dirty="0"/>
              <a:t>+4.4% vs. YA</a:t>
            </a:r>
          </a:p>
        </p:txBody>
      </p:sp>
    </p:spTree>
    <p:extLst>
      <p:ext uri="{BB962C8B-B14F-4D97-AF65-F5344CB8AC3E}">
        <p14:creationId xmlns:p14="http://schemas.microsoft.com/office/powerpoint/2010/main" val="208688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7/16/2023</a:t>
            </a:r>
          </a:p>
          <a:p>
            <a:pPr>
              <a:buNone/>
            </a:pPr>
            <a:r>
              <a:rPr lang="en-US" sz="4400" b="1" dirty="0">
                <a:solidFill>
                  <a:schemeClr val="accent2"/>
                </a:solidFill>
              </a:rPr>
              <a:t>163.1M</a:t>
            </a:r>
          </a:p>
          <a:p>
            <a:pPr>
              <a:buNone/>
            </a:pPr>
            <a:r>
              <a:rPr lang="en-US" dirty="0"/>
              <a:t>-7.1% vs YA</a:t>
            </a:r>
          </a:p>
          <a:p>
            <a:pPr>
              <a:buNone/>
            </a:pPr>
            <a:endParaRPr lang="en-US" dirty="0"/>
          </a:p>
          <a:p>
            <a:pPr>
              <a:buNone/>
            </a:pPr>
            <a:r>
              <a:rPr lang="en-US" dirty="0"/>
              <a:t>Average price/pound</a:t>
            </a:r>
          </a:p>
          <a:p>
            <a:pPr>
              <a:buNone/>
            </a:pPr>
            <a:r>
              <a:rPr lang="en-US" sz="4000" b="1" dirty="0">
                <a:solidFill>
                  <a:schemeClr val="accent2"/>
                </a:solidFill>
              </a:rPr>
              <a:t>$4.11</a:t>
            </a:r>
            <a:endParaRPr lang="en-US" dirty="0">
              <a:solidFill>
                <a:schemeClr val="accent2"/>
              </a:solidFill>
            </a:endParaRPr>
          </a:p>
          <a:p>
            <a:pPr>
              <a:buNone/>
            </a:pPr>
            <a:r>
              <a:rPr lang="en-US" dirty="0"/>
              <a:t>+4.4% vs. YA</a:t>
            </a:r>
          </a:p>
        </p:txBody>
      </p:sp>
      <p:sp>
        <p:nvSpPr>
          <p:cNvPr id="4" name="Slide Number Placeholder 3"/>
          <p:cNvSpPr>
            <a:spLocks noGrp="1"/>
          </p:cNvSpPr>
          <p:nvPr>
            <p:ph type="sldNum" sz="quarter" idx="12"/>
          </p:nvPr>
        </p:nvSpPr>
        <p:spPr>
          <a:xfrm>
            <a:off x="6979096" y="4674607"/>
            <a:ext cx="2057400" cy="273844"/>
          </a:xfrm>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7/16/2023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893233455"/>
              </p:ext>
            </p:extLst>
          </p:nvPr>
        </p:nvGraphicFramePr>
        <p:xfrm>
          <a:off x="2699792" y="1041047"/>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58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a:xfrm>
            <a:off x="382266" y="277152"/>
            <a:ext cx="7886700" cy="713730"/>
          </a:xfrm>
        </p:spPr>
        <p:txBody>
          <a:bodyPr/>
          <a:lstStyle/>
          <a:p>
            <a:r>
              <a:rPr lang="en-US" dirty="0"/>
              <a:t>Methodology</a:t>
            </a:r>
          </a:p>
        </p:txBody>
      </p:sp>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761734" cy="3544469"/>
          </a:xfrm>
        </p:spPr>
        <p:txBody>
          <a:bodyPr>
            <a:noAutofit/>
          </a:bodyPr>
          <a:lstStyle/>
          <a:p>
            <a:pPr>
              <a:spcBef>
                <a:spcPts val="1200"/>
              </a:spcBef>
            </a:pPr>
            <a:r>
              <a:rPr lang="en-US" sz="1800" dirty="0"/>
              <a:t>The report covers the </a:t>
            </a:r>
            <a:r>
              <a:rPr lang="en-US" sz="1800" b="1" dirty="0"/>
              <a:t>four weeks ending 16 July, 2023 </a:t>
            </a:r>
            <a:r>
              <a:rPr lang="en-US" sz="1800" dirty="0"/>
              <a:t>with week endings:</a:t>
            </a:r>
            <a:endParaRPr lang="en-US" sz="1800" b="1" dirty="0"/>
          </a:p>
          <a:p>
            <a:pPr lvl="1"/>
            <a:r>
              <a:rPr lang="en-US" dirty="0"/>
              <a:t>June 25, 2023</a:t>
            </a:r>
          </a:p>
          <a:p>
            <a:pPr lvl="1"/>
            <a:r>
              <a:rPr lang="en-US" dirty="0"/>
              <a:t>July 2, 2023</a:t>
            </a:r>
          </a:p>
          <a:p>
            <a:pPr lvl="1"/>
            <a:r>
              <a:rPr lang="en-US" dirty="0"/>
              <a:t>July 9, 2023</a:t>
            </a:r>
          </a:p>
          <a:p>
            <a:pPr lvl="1"/>
            <a:r>
              <a:rPr lang="en-US" dirty="0"/>
              <a:t>July 16, 2023</a:t>
            </a:r>
          </a:p>
          <a:p>
            <a:r>
              <a:rPr lang="en-US" sz="1800" dirty="0"/>
              <a:t>Dollar references are the retail value, volume is reflected in pounds and units (packages)</a:t>
            </a:r>
          </a:p>
          <a:p>
            <a:r>
              <a:rPr lang="en-US" sz="1800" dirty="0"/>
              <a:t>Data is based on the Circana total multi-outlet (MULO) universe, which includes supermarkets, supercenters, club, commissaries, etc. </a:t>
            </a:r>
          </a:p>
          <a:p>
            <a:pPr lvl="1"/>
            <a:r>
              <a:rPr lang="en-US" sz="1400" dirty="0"/>
              <a:t>It excludes specialty stores  (Whole Foods, Sprouts, etc.) and Costco</a:t>
            </a:r>
          </a:p>
          <a:p>
            <a:r>
              <a:rPr lang="en-US" sz="1800" dirty="0"/>
              <a:t>Package size has been updated to reflect the total market rather than being SKU-based</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a:xfrm>
            <a:off x="7020272" y="4678149"/>
            <a:ext cx="2057400" cy="273844"/>
          </a:xfrm>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77379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Dollars L-52 </a:t>
            </a:r>
            <a:br>
              <a:rPr lang="en-US" dirty="0"/>
            </a:br>
            <a:r>
              <a:rPr lang="en-US" dirty="0"/>
              <a:t>w.e. 7/16/2023</a:t>
            </a:r>
          </a:p>
          <a:p>
            <a:pPr>
              <a:buNone/>
            </a:pPr>
            <a:r>
              <a:rPr lang="en-US" sz="4400" b="1" dirty="0">
                <a:solidFill>
                  <a:schemeClr val="accent2"/>
                </a:solidFill>
              </a:rPr>
              <a:t>$430.2M</a:t>
            </a:r>
          </a:p>
          <a:p>
            <a:pPr>
              <a:buNone/>
            </a:pPr>
            <a:r>
              <a:rPr lang="en-US" dirty="0"/>
              <a:t>+8.0% vs. YA</a:t>
            </a:r>
          </a:p>
          <a:p>
            <a:pPr>
              <a:buNone/>
            </a:pPr>
            <a:endParaRPr lang="en-US" dirty="0"/>
          </a:p>
          <a:p>
            <a:pPr>
              <a:buNone/>
            </a:pPr>
            <a:r>
              <a:rPr lang="en-US" dirty="0"/>
              <a:t>Average price/unit</a:t>
            </a:r>
          </a:p>
          <a:p>
            <a:pPr>
              <a:buNone/>
            </a:pPr>
            <a:r>
              <a:rPr lang="en-US" sz="4000" b="1" dirty="0">
                <a:solidFill>
                  <a:schemeClr val="accent2"/>
                </a:solidFill>
              </a:rPr>
              <a:t>$3.22</a:t>
            </a:r>
          </a:p>
          <a:p>
            <a:pPr>
              <a:buNone/>
            </a:pPr>
            <a:r>
              <a:rPr lang="en-US" dirty="0"/>
              <a:t>+5.6% vs. YA</a:t>
            </a:r>
          </a:p>
        </p:txBody>
      </p:sp>
      <p:sp>
        <p:nvSpPr>
          <p:cNvPr id="4" name="Slide Number Placeholder 3"/>
          <p:cNvSpPr>
            <a:spLocks noGrp="1"/>
          </p:cNvSpPr>
          <p:nvPr>
            <p:ph type="sldNum" sz="quarter" idx="12"/>
          </p:nvPr>
        </p:nvSpPr>
        <p:spPr>
          <a:xfrm>
            <a:off x="7020272" y="4704176"/>
            <a:ext cx="2057400" cy="273844"/>
          </a:xfrm>
        </p:spPr>
        <p:txBody>
          <a:bodyPr/>
          <a:lstStyle/>
          <a:p>
            <a:fld id="{15968CAF-9A7F-4DE6-B563-4B7FA3F8234B}" type="slidenum">
              <a:rPr lang="en-US" smtClean="0"/>
              <a:pPr/>
              <a:t>20</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7/16/2023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1839158488"/>
              </p:ext>
            </p:extLst>
          </p:nvPr>
        </p:nvGraphicFramePr>
        <p:xfrm>
          <a:off x="2699792" y="1059582"/>
          <a:ext cx="5976000" cy="343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384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251520" y="987576"/>
            <a:ext cx="3322712" cy="3607049"/>
          </a:xfrm>
        </p:spPr>
        <p:txBody>
          <a:bodyPr>
            <a:normAutofit/>
          </a:bodyPr>
          <a:lstStyle/>
          <a:p>
            <a:pPr marL="57150" indent="-22225">
              <a:buNone/>
            </a:pPr>
            <a:r>
              <a:rPr lang="en-US" dirty="0"/>
              <a:t>Pounds L-52</a:t>
            </a:r>
            <a:br>
              <a:rPr lang="en-US" dirty="0"/>
            </a:br>
            <a:r>
              <a:rPr lang="en-US" dirty="0"/>
              <a:t>w.e. 7/16/2023</a:t>
            </a:r>
          </a:p>
          <a:p>
            <a:pPr>
              <a:buNone/>
            </a:pPr>
            <a:r>
              <a:rPr lang="en-US" sz="4400" b="1" dirty="0">
                <a:solidFill>
                  <a:schemeClr val="accent2"/>
                </a:solidFill>
              </a:rPr>
              <a:t>87.7M</a:t>
            </a:r>
          </a:p>
          <a:p>
            <a:pPr>
              <a:buNone/>
            </a:pPr>
            <a:r>
              <a:rPr lang="en-US" dirty="0"/>
              <a:t>+1.7% vs. YA</a:t>
            </a:r>
          </a:p>
          <a:p>
            <a:pPr>
              <a:buNone/>
            </a:pPr>
            <a:endParaRPr lang="en-US" dirty="0"/>
          </a:p>
          <a:p>
            <a:pPr>
              <a:buNone/>
            </a:pPr>
            <a:r>
              <a:rPr lang="en-US" dirty="0"/>
              <a:t>Average price/pound</a:t>
            </a:r>
          </a:p>
          <a:p>
            <a:pPr>
              <a:buNone/>
            </a:pPr>
            <a:r>
              <a:rPr lang="en-US" sz="4000" b="1" dirty="0">
                <a:solidFill>
                  <a:schemeClr val="accent2"/>
                </a:solidFill>
              </a:rPr>
              <a:t>$4.90</a:t>
            </a:r>
            <a:endParaRPr lang="en-US" dirty="0">
              <a:solidFill>
                <a:schemeClr val="accent2"/>
              </a:solidFill>
            </a:endParaRPr>
          </a:p>
          <a:p>
            <a:pPr>
              <a:buNone/>
            </a:pPr>
            <a:r>
              <a:rPr lang="en-US" dirty="0"/>
              <a:t>+6.2% vs. YA</a:t>
            </a:r>
          </a:p>
        </p:txBody>
      </p:sp>
      <p:sp>
        <p:nvSpPr>
          <p:cNvPr id="4" name="Slide Number Placeholder 3"/>
          <p:cNvSpPr>
            <a:spLocks noGrp="1"/>
          </p:cNvSpPr>
          <p:nvPr>
            <p:ph type="sldNum" sz="quarter" idx="12"/>
          </p:nvPr>
        </p:nvSpPr>
        <p:spPr>
          <a:xfrm>
            <a:off x="7002692" y="4674607"/>
            <a:ext cx="2057400" cy="273844"/>
          </a:xfrm>
        </p:spPr>
        <p:txBody>
          <a:bodyPr/>
          <a:lstStyle/>
          <a:p>
            <a:fld id="{15968CAF-9A7F-4DE6-B563-4B7FA3F8234B}" type="slidenum">
              <a:rPr lang="en-US" smtClean="0"/>
              <a:pPr/>
              <a:t>21</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699792"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29476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2021 plus 4 weeks ending 7/16/2023</a:t>
            </a:r>
          </a:p>
        </p:txBody>
      </p:sp>
      <p:graphicFrame>
        <p:nvGraphicFramePr>
          <p:cNvPr id="11"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510999359"/>
              </p:ext>
            </p:extLst>
          </p:nvPr>
        </p:nvGraphicFramePr>
        <p:xfrm>
          <a:off x="2771800" y="1076359"/>
          <a:ext cx="5976000"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9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847813" y="2894522"/>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a:xfrm>
            <a:off x="7086600" y="4717083"/>
            <a:ext cx="2057400" cy="273844"/>
          </a:xfrm>
        </p:spPr>
        <p:txBody>
          <a:bodyPr/>
          <a:lstStyle/>
          <a:p>
            <a:fld id="{15968CAF-9A7F-4DE6-B563-4B7FA3F8234B}" type="slidenum">
              <a:rPr lang="en-US" smtClean="0"/>
              <a:pPr/>
              <a:t>22</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BEE7CF-226F-30A6-87DA-8B9FBCEFC30C}"/>
              </a:ext>
            </a:extLst>
          </p:cNvPr>
          <p:cNvPicPr>
            <a:picLocks noChangeAspect="1"/>
          </p:cNvPicPr>
          <p:nvPr/>
        </p:nvPicPr>
        <p:blipFill rotWithShape="1">
          <a:blip r:embed="rId3">
            <a:extLst>
              <a:ext uri="{28A0092B-C50C-407E-A947-70E740481C1C}">
                <a14:useLocalDpi xmlns:a14="http://schemas.microsoft.com/office/drawing/2010/main" val="0"/>
              </a:ext>
            </a:extLst>
          </a:blip>
          <a:srcRect l="85311" t="665" b="58371"/>
          <a:stretch/>
        </p:blipFill>
        <p:spPr>
          <a:xfrm>
            <a:off x="6228195" y="-25756"/>
            <a:ext cx="2915805" cy="4573972"/>
          </a:xfrm>
          <a:prstGeom prst="rect">
            <a:avLst/>
          </a:prstGeom>
        </p:spPr>
      </p:pic>
    </p:spTree>
    <p:extLst>
      <p:ext uri="{BB962C8B-B14F-4D97-AF65-F5344CB8AC3E}">
        <p14:creationId xmlns:p14="http://schemas.microsoft.com/office/powerpoint/2010/main" val="107722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fontScale="90000"/>
          </a:bodyPr>
          <a:lstStyle/>
          <a:p>
            <a:r>
              <a:rPr lang="en-US" dirty="0"/>
              <a:t>Package size analysis</a:t>
            </a:r>
            <a:br>
              <a:rPr lang="en-US" dirty="0"/>
            </a:br>
            <a:r>
              <a:rPr lang="en-US" sz="2200" dirty="0">
                <a:solidFill>
                  <a:schemeClr val="tx1">
                    <a:lumMod val="65000"/>
                    <a:lumOff val="35000"/>
                  </a:schemeClr>
                </a:solidFill>
              </a:rPr>
              <a:t>8 and 16 ounces drive the bulk of sales, with 8-ounce packages outperforming 16-ounces in the latest four weeks</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a:xfrm>
            <a:off x="6948264" y="4697274"/>
            <a:ext cx="2057400" cy="273844"/>
          </a:xfrm>
        </p:spPr>
        <p:txBody>
          <a:bodyPr/>
          <a:lstStyle/>
          <a:p>
            <a:fld id="{15968CAF-9A7F-4DE6-B563-4B7FA3F8234B}" type="slidenum">
              <a:rPr lang="en-US" smtClean="0"/>
              <a:pPr/>
              <a:t>23</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514988" y="4629785"/>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3894278935"/>
              </p:ext>
            </p:extLst>
          </p:nvPr>
        </p:nvGraphicFramePr>
        <p:xfrm>
          <a:off x="413345" y="1707654"/>
          <a:ext cx="7956883" cy="1296144"/>
        </p:xfrm>
        <a:graphic>
          <a:graphicData uri="http://schemas.openxmlformats.org/drawingml/2006/table">
            <a:tbl>
              <a:tblPr firstRow="1" bandRow="1">
                <a:tableStyleId>{21E4AEA4-8DFA-4A89-87EB-49C32662AFE0}</a:tableStyleId>
              </a:tblPr>
              <a:tblGrid>
                <a:gridCol w="1886330">
                  <a:extLst>
                    <a:ext uri="{9D8B030D-6E8A-4147-A177-3AD203B41FA5}">
                      <a16:colId xmlns:a16="http://schemas.microsoft.com/office/drawing/2014/main" val="4004137534"/>
                    </a:ext>
                  </a:extLst>
                </a:gridCol>
                <a:gridCol w="1234689">
                  <a:extLst>
                    <a:ext uri="{9D8B030D-6E8A-4147-A177-3AD203B41FA5}">
                      <a16:colId xmlns:a16="http://schemas.microsoft.com/office/drawing/2014/main" val="1113484172"/>
                    </a:ext>
                  </a:extLst>
                </a:gridCol>
                <a:gridCol w="960313">
                  <a:extLst>
                    <a:ext uri="{9D8B030D-6E8A-4147-A177-3AD203B41FA5}">
                      <a16:colId xmlns:a16="http://schemas.microsoft.com/office/drawing/2014/main" val="1268437313"/>
                    </a:ext>
                  </a:extLst>
                </a:gridCol>
                <a:gridCol w="1028907">
                  <a:extLst>
                    <a:ext uri="{9D8B030D-6E8A-4147-A177-3AD203B41FA5}">
                      <a16:colId xmlns:a16="http://schemas.microsoft.com/office/drawing/2014/main" val="2406347025"/>
                    </a:ext>
                  </a:extLst>
                </a:gridCol>
                <a:gridCol w="1010441">
                  <a:extLst>
                    <a:ext uri="{9D8B030D-6E8A-4147-A177-3AD203B41FA5}">
                      <a16:colId xmlns:a16="http://schemas.microsoft.com/office/drawing/2014/main" val="4176042165"/>
                    </a:ext>
                  </a:extLst>
                </a:gridCol>
                <a:gridCol w="841592">
                  <a:extLst>
                    <a:ext uri="{9D8B030D-6E8A-4147-A177-3AD203B41FA5}">
                      <a16:colId xmlns:a16="http://schemas.microsoft.com/office/drawing/2014/main" val="258224821"/>
                    </a:ext>
                  </a:extLst>
                </a:gridCol>
                <a:gridCol w="994611">
                  <a:extLst>
                    <a:ext uri="{9D8B030D-6E8A-4147-A177-3AD203B41FA5}">
                      <a16:colId xmlns:a16="http://schemas.microsoft.com/office/drawing/2014/main" val="2273779259"/>
                    </a:ext>
                  </a:extLst>
                </a:gridCol>
              </a:tblGrid>
              <a:tr h="563809">
                <a:tc>
                  <a:txBody>
                    <a:bodyPr/>
                    <a:lstStyle/>
                    <a:p>
                      <a:r>
                        <a:rPr lang="en-US" sz="1400" dirty="0"/>
                        <a:t>Package size </a:t>
                      </a:r>
                      <a:br>
                        <a:rPr lang="en-US" sz="1400" dirty="0"/>
                      </a:br>
                      <a:r>
                        <a:rPr lang="en-US" sz="1400" dirty="0"/>
                        <a:t>(per UPC)</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t>$ vs. 2YA</a:t>
                      </a:r>
                      <a:endParaRPr lang="en-US" sz="1400" dirty="0">
                        <a:latin typeface="+mn-lt"/>
                      </a:endParaRPr>
                    </a:p>
                  </a:txBody>
                  <a:tcPr anchor="ctr"/>
                </a:tc>
                <a:tc>
                  <a:txBody>
                    <a:bodyPr/>
                    <a:lstStyle/>
                    <a:p>
                      <a:pPr algn="r"/>
                      <a:r>
                        <a:rPr lang="en-US" sz="1400" dirty="0"/>
                        <a:t>Pounds</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tc>
                  <a:txBody>
                    <a:bodyPr/>
                    <a:lstStyle/>
                    <a:p>
                      <a:pPr algn="r"/>
                      <a:r>
                        <a:rPr lang="en-US" sz="1400" dirty="0"/>
                        <a:t>lbs vs. 2YA</a:t>
                      </a:r>
                      <a:endParaRPr lang="en-US" sz="1400" dirty="0">
                        <a:latin typeface="+mn-lt"/>
                      </a:endParaRPr>
                    </a:p>
                  </a:txBody>
                  <a:tcPr anchor="ctr"/>
                </a:tc>
                <a:extLst>
                  <a:ext uri="{0D108BD9-81ED-4DB2-BD59-A6C34878D82A}">
                    <a16:rowId xmlns:a16="http://schemas.microsoft.com/office/drawing/2014/main" val="3070288130"/>
                  </a:ext>
                </a:extLst>
              </a:tr>
              <a:tr h="337933">
                <a:tc>
                  <a:txBody>
                    <a:bodyPr/>
                    <a:lstStyle/>
                    <a:p>
                      <a:pPr algn="l" fontAlgn="b"/>
                      <a:r>
                        <a:rPr lang="en-US" sz="1500" b="0" u="none" strike="noStrike" dirty="0">
                          <a:effectLst/>
                        </a:rPr>
                        <a:t>8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$47.6M</a:t>
                      </a:r>
                    </a:p>
                  </a:txBody>
                  <a:tcPr marT="7620" marB="0" anchor="ctr"/>
                </a:tc>
                <a:tc>
                  <a:txBody>
                    <a:bodyPr/>
                    <a:lstStyle/>
                    <a:p>
                      <a:pPr algn="r" fontAlgn="b"/>
                      <a:r>
                        <a:rPr lang="en-US" sz="1500" b="0" i="0" u="none" strike="noStrike" dirty="0">
                          <a:solidFill>
                            <a:srgbClr val="000000"/>
                          </a:solidFill>
                          <a:effectLst/>
                          <a:latin typeface="+mn-lt"/>
                        </a:rPr>
                        <a:t>-3.2%</a:t>
                      </a:r>
                    </a:p>
                  </a:txBody>
                  <a:tcPr marT="7620" marB="0" anchor="ctr"/>
                </a:tc>
                <a:tc>
                  <a:txBody>
                    <a:bodyPr/>
                    <a:lstStyle/>
                    <a:p>
                      <a:pPr algn="r" fontAlgn="b"/>
                      <a:r>
                        <a:rPr lang="en-US" sz="1500" b="0" i="0" u="none" strike="noStrike" dirty="0">
                          <a:solidFill>
                            <a:srgbClr val="000000"/>
                          </a:solidFill>
                          <a:effectLst/>
                          <a:latin typeface="+mn-lt"/>
                        </a:rPr>
                        <a:t>-2.9%</a:t>
                      </a:r>
                    </a:p>
                  </a:txBody>
                  <a:tcPr marT="7620" marB="0" anchor="ctr"/>
                </a:tc>
                <a:tc>
                  <a:txBody>
                    <a:bodyPr/>
                    <a:lstStyle/>
                    <a:p>
                      <a:pPr algn="r" fontAlgn="b"/>
                      <a:r>
                        <a:rPr lang="en-US" sz="1500" b="0" i="0" u="none" strike="noStrike" dirty="0">
                          <a:effectLst/>
                          <a:latin typeface="+mn-lt"/>
                        </a:rPr>
                        <a:t>9.7M</a:t>
                      </a:r>
                    </a:p>
                  </a:txBody>
                  <a:tcPr marT="7620" marB="0" anchor="ctr"/>
                </a:tc>
                <a:tc>
                  <a:txBody>
                    <a:bodyPr/>
                    <a:lstStyle/>
                    <a:p>
                      <a:pPr algn="r" fontAlgn="b"/>
                      <a:r>
                        <a:rPr lang="en-US" sz="1500" b="0" i="0" u="none" strike="noStrike" dirty="0">
                          <a:solidFill>
                            <a:srgbClr val="000000"/>
                          </a:solidFill>
                          <a:effectLst/>
                          <a:latin typeface="+mn-lt"/>
                        </a:rPr>
                        <a:t>-3.3%</a:t>
                      </a:r>
                    </a:p>
                  </a:txBody>
                  <a:tcPr marT="7620" marB="0" anchor="ctr"/>
                </a:tc>
                <a:tc>
                  <a:txBody>
                    <a:bodyPr/>
                    <a:lstStyle/>
                    <a:p>
                      <a:pPr algn="r" fontAlgn="b"/>
                      <a:r>
                        <a:rPr lang="en-US" sz="1500" b="0" i="0" u="none" strike="noStrike" dirty="0">
                          <a:solidFill>
                            <a:srgbClr val="000000"/>
                          </a:solidFill>
                          <a:effectLst/>
                          <a:latin typeface="+mn-lt"/>
                        </a:rPr>
                        <a:t>-9.2%</a:t>
                      </a:r>
                    </a:p>
                  </a:txBody>
                  <a:tcPr marT="7620" marB="0" anchor="ctr"/>
                </a:tc>
                <a:extLst>
                  <a:ext uri="{0D108BD9-81ED-4DB2-BD59-A6C34878D82A}">
                    <a16:rowId xmlns:a16="http://schemas.microsoft.com/office/drawing/2014/main" val="2008579055"/>
                  </a:ext>
                </a:extLst>
              </a:tr>
              <a:tr h="394402">
                <a:tc>
                  <a:txBody>
                    <a:bodyPr/>
                    <a:lstStyle/>
                    <a:p>
                      <a:pPr algn="l" fontAlgn="b"/>
                      <a:r>
                        <a:rPr lang="en-US" sz="1500" b="0" u="none" strike="noStrike" dirty="0">
                          <a:effectLst/>
                        </a:rPr>
                        <a:t>16 OZ</a:t>
                      </a:r>
                      <a:endParaRPr lang="en-US" sz="1500" b="0" i="0" u="none" strike="noStrike" dirty="0">
                        <a:effectLst/>
                        <a:latin typeface="+mn-lt"/>
                      </a:endParaRPr>
                    </a:p>
                  </a:txBody>
                  <a:tcPr marT="7620" marB="0" anchor="ctr"/>
                </a:tc>
                <a:tc>
                  <a:txBody>
                    <a:bodyPr/>
                    <a:lstStyle/>
                    <a:p>
                      <a:pPr algn="r" fontAlgn="b"/>
                      <a:r>
                        <a:rPr lang="en-US" sz="1500" b="0" i="0" u="none" strike="noStrike" dirty="0">
                          <a:effectLst/>
                          <a:latin typeface="+mn-lt"/>
                        </a:rPr>
                        <a:t>$16.8M</a:t>
                      </a:r>
                    </a:p>
                  </a:txBody>
                  <a:tcPr marT="7620" marB="0" anchor="ctr"/>
                </a:tc>
                <a:tc>
                  <a:txBody>
                    <a:bodyPr/>
                    <a:lstStyle/>
                    <a:p>
                      <a:pPr algn="r" fontAlgn="b"/>
                      <a:r>
                        <a:rPr lang="en-US" sz="1500" b="0" i="0" u="none" strike="noStrike" dirty="0">
                          <a:solidFill>
                            <a:srgbClr val="000000"/>
                          </a:solidFill>
                          <a:effectLst/>
                          <a:latin typeface="+mn-lt"/>
                        </a:rPr>
                        <a:t>-4.4%</a:t>
                      </a:r>
                    </a:p>
                  </a:txBody>
                  <a:tcPr marT="7620" marB="0" anchor="ctr"/>
                </a:tc>
                <a:tc>
                  <a:txBody>
                    <a:bodyPr/>
                    <a:lstStyle/>
                    <a:p>
                      <a:pPr algn="r" fontAlgn="b"/>
                      <a:r>
                        <a:rPr lang="en-US" sz="1500" b="0" i="0" u="none" strike="noStrike" dirty="0">
                          <a:solidFill>
                            <a:srgbClr val="000000"/>
                          </a:solidFill>
                          <a:effectLst/>
                          <a:latin typeface="+mn-lt"/>
                        </a:rPr>
                        <a:t>-7.5%</a:t>
                      </a:r>
                    </a:p>
                  </a:txBody>
                  <a:tcPr marT="7620" marB="0" anchor="ctr"/>
                </a:tc>
                <a:tc>
                  <a:txBody>
                    <a:bodyPr/>
                    <a:lstStyle/>
                    <a:p>
                      <a:pPr algn="r" fontAlgn="b"/>
                      <a:r>
                        <a:rPr lang="en-US" sz="1500" b="0" i="0" u="none" strike="noStrike" dirty="0">
                          <a:effectLst/>
                          <a:latin typeface="+mn-lt"/>
                        </a:rPr>
                        <a:t>4.3M</a:t>
                      </a:r>
                    </a:p>
                  </a:txBody>
                  <a:tcPr marT="7620" marB="0" anchor="ctr"/>
                </a:tc>
                <a:tc>
                  <a:txBody>
                    <a:bodyPr/>
                    <a:lstStyle/>
                    <a:p>
                      <a:pPr algn="r" fontAlgn="b"/>
                      <a:r>
                        <a:rPr lang="en-US" sz="1500" b="0" i="0" u="none" strike="noStrike" dirty="0">
                          <a:solidFill>
                            <a:srgbClr val="000000"/>
                          </a:solidFill>
                          <a:effectLst/>
                          <a:latin typeface="+mn-lt"/>
                        </a:rPr>
                        <a:t>-9.2%</a:t>
                      </a:r>
                    </a:p>
                  </a:txBody>
                  <a:tcPr marT="7620" marB="0" anchor="ctr"/>
                </a:tc>
                <a:tc>
                  <a:txBody>
                    <a:bodyPr/>
                    <a:lstStyle/>
                    <a:p>
                      <a:pPr algn="r" fontAlgn="b"/>
                      <a:r>
                        <a:rPr lang="en-US" sz="1500" b="0" i="0" u="none" strike="noStrike" dirty="0">
                          <a:solidFill>
                            <a:srgbClr val="000000"/>
                          </a:solidFill>
                          <a:effectLst/>
                          <a:latin typeface="+mn-lt"/>
                        </a:rPr>
                        <a:t>-19.0%</a:t>
                      </a:r>
                    </a:p>
                  </a:txBody>
                  <a:tcPr marT="7620" marB="0" anchor="ctr"/>
                </a:tc>
                <a:extLst>
                  <a:ext uri="{0D108BD9-81ED-4DB2-BD59-A6C34878D82A}">
                    <a16:rowId xmlns:a16="http://schemas.microsoft.com/office/drawing/2014/main" val="2808603980"/>
                  </a:ext>
                </a:extLst>
              </a:tr>
            </a:tbl>
          </a:graphicData>
        </a:graphic>
      </p:graphicFrame>
    </p:spTree>
    <p:extLst>
      <p:ext uri="{BB962C8B-B14F-4D97-AF65-F5344CB8AC3E}">
        <p14:creationId xmlns:p14="http://schemas.microsoft.com/office/powerpoint/2010/main" val="2262982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While both down, fixed weight did better than random weight</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a:xfrm>
            <a:off x="7020272" y="4720891"/>
            <a:ext cx="2057400" cy="273844"/>
          </a:xfrm>
        </p:spPr>
        <p:txBody>
          <a:bodyPr/>
          <a:lstStyle/>
          <a:p>
            <a:fld id="{15968CAF-9A7F-4DE6-B563-4B7FA3F8234B}" type="slidenum">
              <a:rPr lang="en-US" smtClean="0"/>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13781880"/>
              </p:ext>
            </p:extLst>
          </p:nvPr>
        </p:nvGraphicFramePr>
        <p:xfrm>
          <a:off x="46754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-2.0%</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-5.8%</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95.5%</a:t>
                      </a:r>
                    </a:p>
                  </a:txBody>
                  <a:tcPr marL="68580" marR="68580" marT="0" marB="0" anchor="ctr">
                    <a:noFill/>
                  </a:tcPr>
                </a:tc>
                <a:tc>
                  <a:txBody>
                    <a:bodyPr/>
                    <a:lstStyle/>
                    <a:p>
                      <a:pPr algn="r">
                        <a:lnSpc>
                          <a:spcPct val="115000"/>
                        </a:lnSpc>
                        <a:spcAft>
                          <a:spcPts val="0"/>
                        </a:spcAft>
                      </a:pPr>
                      <a:r>
                        <a:rPr lang="en-US" sz="1800" dirty="0">
                          <a:latin typeface="+mn-lt"/>
                          <a:ea typeface="Calibri"/>
                          <a:cs typeface="Times New Roman"/>
                        </a:rPr>
                        <a:t>4.5%</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-3.3%</a:t>
                      </a:r>
                    </a:p>
                  </a:txBody>
                  <a:tcPr marL="68580" marR="68580" marT="0" marB="0" anchor="ctr">
                    <a:noFill/>
                  </a:tcPr>
                </a:tc>
                <a:tc>
                  <a:txBody>
                    <a:bodyPr/>
                    <a:lstStyle/>
                    <a:p>
                      <a:pPr algn="r">
                        <a:lnSpc>
                          <a:spcPct val="115000"/>
                        </a:lnSpc>
                        <a:spcAft>
                          <a:spcPts val="0"/>
                        </a:spcAft>
                      </a:pPr>
                      <a:r>
                        <a:rPr lang="en-US" sz="1800" dirty="0">
                          <a:latin typeface="+mn-lt"/>
                          <a:ea typeface="Calibri"/>
                          <a:cs typeface="Times New Roman"/>
                        </a:rPr>
                        <a:t>-1.4%</a:t>
                      </a:r>
                    </a:p>
                  </a:txBody>
                  <a:tcPr marL="68580" marR="68580" marT="0" marB="0" anchor="ctr">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noFill/>
                  </a:tcPr>
                </a:tc>
                <a:tc>
                  <a:txBody>
                    <a:bodyPr/>
                    <a:lstStyle/>
                    <a:p>
                      <a:pPr algn="r">
                        <a:lnSpc>
                          <a:spcPct val="115000"/>
                        </a:lnSpc>
                        <a:spcAft>
                          <a:spcPts val="0"/>
                        </a:spcAft>
                      </a:pPr>
                      <a:r>
                        <a:rPr lang="en-US" sz="1800" dirty="0">
                          <a:latin typeface="+mn-lt"/>
                          <a:ea typeface="Calibri"/>
                          <a:cs typeface="Times New Roman"/>
                        </a:rPr>
                        <a:t>95.9%</a:t>
                      </a:r>
                    </a:p>
                  </a:txBody>
                  <a:tcPr marL="68580" marR="68580" marT="0" marB="0" anchor="ctr">
                    <a:noFill/>
                  </a:tcPr>
                </a:tc>
                <a:tc>
                  <a:txBody>
                    <a:bodyPr/>
                    <a:lstStyle/>
                    <a:p>
                      <a:pPr algn="r">
                        <a:lnSpc>
                          <a:spcPct val="115000"/>
                        </a:lnSpc>
                        <a:spcAft>
                          <a:spcPts val="0"/>
                        </a:spcAft>
                      </a:pPr>
                      <a:r>
                        <a:rPr lang="en-US" sz="1800" dirty="0">
                          <a:latin typeface="+mn-lt"/>
                          <a:ea typeface="Calibri"/>
                          <a:cs typeface="Times New Roman"/>
                        </a:rPr>
                        <a:t>4.1%</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W.E. 7/16/2023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9070" y="1343899"/>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421590"/>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95536" y="4654956"/>
            <a:ext cx="376898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mushrooms increased in dollar, unit and volume sales</a:t>
            </a:r>
          </a:p>
        </p:txBody>
      </p:sp>
      <p:sp>
        <p:nvSpPr>
          <p:cNvPr id="4" name="Slide Number Placeholder 3"/>
          <p:cNvSpPr>
            <a:spLocks noGrp="1"/>
          </p:cNvSpPr>
          <p:nvPr>
            <p:ph type="sldNum" sz="quarter" idx="12"/>
          </p:nvPr>
        </p:nvSpPr>
        <p:spPr>
          <a:xfrm>
            <a:off x="7013128" y="4685266"/>
            <a:ext cx="2057400" cy="273844"/>
          </a:xfrm>
        </p:spPr>
        <p:txBody>
          <a:bodyPr/>
          <a:lstStyle/>
          <a:p>
            <a:fld id="{15968CAF-9A7F-4DE6-B563-4B7FA3F8234B}" type="slidenum">
              <a:rPr lang="en-US" smtClean="0"/>
              <a:pPr/>
              <a:t>25</a:t>
            </a:fld>
            <a:endParaRPr lang="en-US" dirty="0"/>
          </a:p>
        </p:txBody>
      </p:sp>
      <p:sp>
        <p:nvSpPr>
          <p:cNvPr id="20" name="Oval 19"/>
          <p:cNvSpPr/>
          <p:nvPr/>
        </p:nvSpPr>
        <p:spPr>
          <a:xfrm>
            <a:off x="494349" y="1618501"/>
            <a:ext cx="1241414" cy="12412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50683"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$78.3M</a:t>
            </a:r>
          </a:p>
        </p:txBody>
      </p:sp>
      <p:sp>
        <p:nvSpPr>
          <p:cNvPr id="28" name="Oval 27"/>
          <p:cNvSpPr/>
          <p:nvPr/>
        </p:nvSpPr>
        <p:spPr>
          <a:xfrm>
            <a:off x="3584128" y="1629613"/>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-2.9%</a:t>
            </a:r>
          </a:p>
        </p:txBody>
      </p:sp>
      <p:sp>
        <p:nvSpPr>
          <p:cNvPr id="29" name="Oval 28"/>
          <p:cNvSpPr/>
          <p:nvPr/>
        </p:nvSpPr>
        <p:spPr>
          <a:xfrm>
            <a:off x="49557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-4.7%</a:t>
            </a:r>
          </a:p>
        </p:txBody>
      </p:sp>
      <p:sp>
        <p:nvSpPr>
          <p:cNvPr id="30" name="Oval 29"/>
          <p:cNvSpPr/>
          <p:nvPr/>
        </p:nvSpPr>
        <p:spPr>
          <a:xfrm>
            <a:off x="21363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$12.0M</a:t>
            </a:r>
          </a:p>
        </p:txBody>
      </p:sp>
      <p:sp>
        <p:nvSpPr>
          <p:cNvPr id="31" name="Oval 30"/>
          <p:cNvSpPr/>
          <p:nvPr/>
        </p:nvSpPr>
        <p:spPr>
          <a:xfrm>
            <a:off x="3584128" y="3035151"/>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+2.8%</a:t>
            </a:r>
          </a:p>
        </p:txBody>
      </p:sp>
      <p:sp>
        <p:nvSpPr>
          <p:cNvPr id="32" name="Oval 31"/>
          <p:cNvSpPr/>
          <p:nvPr/>
        </p:nvSpPr>
        <p:spPr>
          <a:xfrm>
            <a:off x="49557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+6.7%</a:t>
            </a:r>
          </a:p>
        </p:txBody>
      </p:sp>
      <p:sp>
        <p:nvSpPr>
          <p:cNvPr id="33" name="Oval 32"/>
          <p:cNvSpPr/>
          <p:nvPr/>
        </p:nvSpPr>
        <p:spPr>
          <a:xfrm>
            <a:off x="6403528" y="1618501"/>
            <a:ext cx="1219200" cy="12192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-4.1%</a:t>
            </a:r>
          </a:p>
        </p:txBody>
      </p:sp>
      <p:sp>
        <p:nvSpPr>
          <p:cNvPr id="34" name="Oval 33"/>
          <p:cNvSpPr/>
          <p:nvPr/>
        </p:nvSpPr>
        <p:spPr>
          <a:xfrm>
            <a:off x="6403528" y="3024039"/>
            <a:ext cx="1219200" cy="121920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+4.9%</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95536" y="4653100"/>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 compared with year ago</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w.e. 7/16/2023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82523" y="3355450"/>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87302" y="1957483"/>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t>10.5% </a:t>
            </a:r>
          </a:p>
          <a:p>
            <a:pPr algn="ctr"/>
            <a:r>
              <a:rPr lang="en-US" sz="1400" b="1" dirty="0"/>
              <a:t>of pound sales</a:t>
            </a:r>
            <a:endParaRPr lang="en-US" sz="2800" b="1" dirty="0"/>
          </a:p>
        </p:txBody>
      </p:sp>
    </p:spTree>
    <p:extLst>
      <p:ext uri="{BB962C8B-B14F-4D97-AF65-F5344CB8AC3E}">
        <p14:creationId xmlns:p14="http://schemas.microsoft.com/office/powerpoint/2010/main" val="11097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568952" cy="493564"/>
          </a:xfrm>
          <a:noFill/>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No preparation (whole) had the better performance</a:t>
            </a:r>
          </a:p>
        </p:txBody>
      </p:sp>
      <p:sp>
        <p:nvSpPr>
          <p:cNvPr id="4" name="Slide Number Placeholder 3"/>
          <p:cNvSpPr>
            <a:spLocks noGrp="1"/>
          </p:cNvSpPr>
          <p:nvPr>
            <p:ph type="sldNum" sz="quarter" idx="12"/>
          </p:nvPr>
        </p:nvSpPr>
        <p:spPr>
          <a:xfrm>
            <a:off x="7025828" y="4656584"/>
            <a:ext cx="2057400" cy="273844"/>
          </a:xfrm>
        </p:spPr>
        <p:txBody>
          <a:bodyPr/>
          <a:lstStyle/>
          <a:p>
            <a:fld id="{15968CAF-9A7F-4DE6-B563-4B7FA3F8234B}" type="slidenum">
              <a:rPr lang="en-US" smtClean="0"/>
              <a:pPr/>
              <a:t>26</a:t>
            </a:fld>
            <a:endParaRPr lang="en-US" dirty="0"/>
          </a:p>
        </p:txBody>
      </p:sp>
      <p:sp>
        <p:nvSpPr>
          <p:cNvPr id="20" name="Oval 19"/>
          <p:cNvSpPr/>
          <p:nvPr/>
        </p:nvSpPr>
        <p:spPr>
          <a:xfrm>
            <a:off x="534549" y="1543309"/>
            <a:ext cx="1241414" cy="12412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$45.0M</a:t>
            </a:r>
          </a:p>
        </p:txBody>
      </p:sp>
      <p:sp>
        <p:nvSpPr>
          <p:cNvPr id="28" name="Oval 27"/>
          <p:cNvSpPr/>
          <p:nvPr/>
        </p:nvSpPr>
        <p:spPr>
          <a:xfrm>
            <a:off x="3596828" y="1554421"/>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+0.6%</a:t>
            </a:r>
          </a:p>
        </p:txBody>
      </p:sp>
      <p:sp>
        <p:nvSpPr>
          <p:cNvPr id="29" name="Oval 28"/>
          <p:cNvSpPr/>
          <p:nvPr/>
        </p:nvSpPr>
        <p:spPr>
          <a:xfrm>
            <a:off x="49684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+0.2%</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$45.2M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-4.8%</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-6.9%</a:t>
            </a:r>
          </a:p>
        </p:txBody>
      </p:sp>
      <p:sp>
        <p:nvSpPr>
          <p:cNvPr id="33" name="Oval 32"/>
          <p:cNvSpPr/>
          <p:nvPr/>
        </p:nvSpPr>
        <p:spPr>
          <a:xfrm>
            <a:off x="6416228" y="1543309"/>
            <a:ext cx="121920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+1.1%</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-7.7%</a:t>
            </a:r>
          </a:p>
        </p:txBody>
      </p:sp>
      <p:sp>
        <p:nvSpPr>
          <p:cNvPr id="23" name="TextBox 22">
            <a:extLst>
              <a:ext uri="{FF2B5EF4-FFF2-40B4-BE49-F238E27FC236}">
                <a16:creationId xmlns:a16="http://schemas.microsoft.com/office/drawing/2014/main" id="{4E951D49-8553-40D9-89B6-9B65D25426A3}"/>
              </a:ext>
            </a:extLst>
          </p:cNvPr>
          <p:cNvSpPr txBox="1"/>
          <p:nvPr/>
        </p:nvSpPr>
        <p:spPr>
          <a:xfrm>
            <a:off x="408452" y="4627146"/>
            <a:ext cx="507382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ending 7/16/2023 compared with year ago</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2D6148F-1D4F-4C41-A2AA-B3AC24B7B1B4}"/>
              </a:ext>
            </a:extLst>
          </p:cNvPr>
          <p:cNvSpPr txBox="1"/>
          <p:nvPr/>
        </p:nvSpPr>
        <p:spPr>
          <a:xfrm>
            <a:off x="1073321" y="3888482"/>
            <a:ext cx="1253869" cy="738664"/>
          </a:xfrm>
          <a:prstGeom prst="rect">
            <a:avLst/>
          </a:prstGeom>
          <a:noFill/>
          <a:ln>
            <a:noFill/>
          </a:ln>
        </p:spPr>
        <p:txBody>
          <a:bodyPr wrap="none" rtlCol="0">
            <a:spAutoFit/>
          </a:bodyPr>
          <a:lstStyle/>
          <a:p>
            <a:pPr algn="ctr"/>
            <a:r>
              <a:rPr lang="en-US" sz="2800" b="1" dirty="0"/>
              <a:t> 46.5% </a:t>
            </a:r>
          </a:p>
          <a:p>
            <a:pPr algn="ctr"/>
            <a:r>
              <a:rPr lang="en-US" sz="1400" b="1" dirty="0"/>
              <a:t>of lbs sales</a:t>
            </a:r>
            <a:endParaRPr lang="en-US" sz="2800" b="1" dirty="0"/>
          </a:p>
        </p:txBody>
      </p:sp>
      <p:sp>
        <p:nvSpPr>
          <p:cNvPr id="3" name="TextBox 2">
            <a:extLst>
              <a:ext uri="{FF2B5EF4-FFF2-40B4-BE49-F238E27FC236}">
                <a16:creationId xmlns:a16="http://schemas.microsoft.com/office/drawing/2014/main" id="{07EDC1B1-02E8-4A35-A48E-51F2F4AF783A}"/>
              </a:ext>
            </a:extLst>
          </p:cNvPr>
          <p:cNvSpPr txBox="1"/>
          <p:nvPr/>
        </p:nvSpPr>
        <p:spPr>
          <a:xfrm>
            <a:off x="441923" y="1834571"/>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564093" y="3249372"/>
            <a:ext cx="1157689" cy="369332"/>
          </a:xfrm>
          <a:prstGeom prst="rect">
            <a:avLst/>
          </a:prstGeom>
          <a:noFill/>
        </p:spPr>
        <p:txBody>
          <a:bodyPr wrap="none" rtlCol="0">
            <a:spAutoFit/>
          </a:bodyPr>
          <a:lstStyle/>
          <a:p>
            <a:r>
              <a:rPr lang="en-US" dirty="0"/>
              <a:t>Cut/Sliced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w.e. 7/16/2023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82266" y="339283"/>
            <a:ext cx="7646118"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Sales trended below year-ago levels in the shorter- and longer-term views but are starting to level off</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a:xfrm>
            <a:off x="7020272" y="4666857"/>
            <a:ext cx="2057400" cy="273844"/>
          </a:xfrm>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099747"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w.e. 7/16/2023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2730137819"/>
              </p:ext>
            </p:extLst>
          </p:nvPr>
        </p:nvGraphicFramePr>
        <p:xfrm>
          <a:off x="370745"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3041922091"/>
              </p:ext>
            </p:extLst>
          </p:nvPr>
        </p:nvGraphicFramePr>
        <p:xfrm>
          <a:off x="4626966" y="1419622"/>
          <a:ext cx="4248000"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The shorter- and longer-term unit trends reflect the market pressure, being behind prior year levels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a:xfrm>
            <a:off x="7020272" y="4679611"/>
            <a:ext cx="2057400" cy="273844"/>
          </a:xfrm>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7/16/2023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1672810361"/>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642366559"/>
              </p:ext>
            </p:extLst>
          </p:nvPr>
        </p:nvGraphicFramePr>
        <p:xfrm>
          <a:off x="4788024" y="1419621"/>
          <a:ext cx="4320008" cy="3200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7632848"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YTD and the quad-week view, pounds continued to trend behind last year’s and prior years’ levels but the gaps are narrowing</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a:xfrm>
            <a:off x="7070385" y="4679173"/>
            <a:ext cx="2057400" cy="273844"/>
          </a:xfrm>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490879"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7/16/2023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1476617505"/>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3981175288"/>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300" y="532348"/>
            <a:ext cx="8760700" cy="493564"/>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produce and vegetables remains below average </a:t>
            </a:r>
            <a:br>
              <a:rPr lang="en-US" sz="2100" dirty="0">
                <a:solidFill>
                  <a:schemeClr val="tx1">
                    <a:lumMod val="50000"/>
                    <a:lumOff val="50000"/>
                  </a:schemeClr>
                </a:solidFill>
              </a:rPr>
            </a:br>
            <a:r>
              <a:rPr lang="en-US" sz="2100" dirty="0">
                <a:solidFill>
                  <a:schemeClr val="tx1">
                    <a:lumMod val="50000"/>
                    <a:lumOff val="50000"/>
                  </a:schemeClr>
                </a:solidFill>
              </a:rPr>
              <a:t>but has held stable in the past few months</a:t>
            </a:r>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2845865913"/>
              </p:ext>
            </p:extLst>
          </p:nvPr>
        </p:nvGraphicFramePr>
        <p:xfrm>
          <a:off x="418076" y="1635646"/>
          <a:ext cx="4212000" cy="2306320"/>
        </p:xfrm>
        <a:graphic>
          <a:graphicData uri="http://schemas.openxmlformats.org/drawingml/2006/table">
            <a:tbl>
              <a:tblPr firstRow="1" bandRow="1">
                <a:tableStyleId>{5C22544A-7EE6-4342-B048-85BDC9FD1C3A}</a:tableStyleId>
              </a:tblPr>
              <a:tblGrid>
                <a:gridCol w="1810070">
                  <a:extLst>
                    <a:ext uri="{9D8B030D-6E8A-4147-A177-3AD203B41FA5}">
                      <a16:colId xmlns:a16="http://schemas.microsoft.com/office/drawing/2014/main" val="278531035"/>
                    </a:ext>
                  </a:extLst>
                </a:gridCol>
                <a:gridCol w="1090595">
                  <a:extLst>
                    <a:ext uri="{9D8B030D-6E8A-4147-A177-3AD203B41FA5}">
                      <a16:colId xmlns:a16="http://schemas.microsoft.com/office/drawing/2014/main" val="161473427"/>
                    </a:ext>
                  </a:extLst>
                </a:gridCol>
                <a:gridCol w="1311335">
                  <a:extLst>
                    <a:ext uri="{9D8B030D-6E8A-4147-A177-3AD203B41FA5}">
                      <a16:colId xmlns:a16="http://schemas.microsoft.com/office/drawing/2014/main" val="2745935618"/>
                    </a:ext>
                  </a:extLst>
                </a:gridCol>
              </a:tblGrid>
              <a:tr h="370840">
                <a:tc>
                  <a:txBody>
                    <a:bodyPr/>
                    <a:lstStyle/>
                    <a:p>
                      <a:r>
                        <a:rPr lang="en-US" sz="1600" dirty="0"/>
                        <a:t>4 w.e. 7/16/2023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1.8%</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3.7%</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1.6%</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3.4%</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1.5%</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3.2%</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39971095"/>
                  </a:ext>
                </a:extLst>
              </a:tr>
              <a:tr h="370840">
                <a:tc>
                  <a:txBody>
                    <a:bodyPr/>
                    <a:lstStyle/>
                    <a:p>
                      <a:r>
                        <a:rPr lang="en-US" sz="1600" dirty="0"/>
                        <a:t>4 w.e. 7/16/2023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1.4%</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3.1%</a:t>
                      </a:r>
                      <a:endPar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endParaRPr>
                    </a:p>
                  </a:txBody>
                  <a:tcPr/>
                </a:tc>
                <a:extLst>
                  <a:ext uri="{0D108BD9-81ED-4DB2-BD59-A6C34878D82A}">
                    <a16:rowId xmlns:a16="http://schemas.microsoft.com/office/drawing/2014/main" val="1992715295"/>
                  </a:ext>
                </a:extLst>
              </a:tr>
            </a:tbl>
          </a:graphicData>
        </a:graphic>
      </p:graphicFrame>
      <p:sp>
        <p:nvSpPr>
          <p:cNvPr id="4" name="Slide Number Placeholder 3"/>
          <p:cNvSpPr>
            <a:spLocks noGrp="1"/>
          </p:cNvSpPr>
          <p:nvPr>
            <p:ph type="sldNum" sz="quarter" idx="12"/>
          </p:nvPr>
        </p:nvSpPr>
        <p:spPr>
          <a:xfrm>
            <a:off x="7020272" y="4716483"/>
            <a:ext cx="2057400" cy="273844"/>
          </a:xfrm>
        </p:spPr>
        <p:txBody>
          <a:bodyPr/>
          <a:lstStyle/>
          <a:p>
            <a:fld id="{15968CAF-9A7F-4DE6-B563-4B7FA3F8234B}" type="slidenum">
              <a:rPr lang="en-US" smtClean="0"/>
              <a:pPr/>
              <a:t>6</a:t>
            </a:fld>
            <a:endParaRPr lang="en-US" dirty="0"/>
          </a:p>
        </p:txBody>
      </p:sp>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39415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weeks and 52 </a:t>
            </a:r>
            <a:r>
              <a:rPr lang="en-US" sz="1000" dirty="0" err="1">
                <a:solidFill>
                  <a:schemeClr val="tx1">
                    <a:lumMod val="50000"/>
                    <a:lumOff val="50000"/>
                  </a:schemeClr>
                </a:solidFill>
              </a:rPr>
              <a:t>w.e</a:t>
            </a:r>
            <a:r>
              <a:rPr lang="en-US" sz="1000" dirty="0">
                <a:solidFill>
                  <a:schemeClr val="tx1">
                    <a:lumMod val="50000"/>
                    <a:lumOff val="50000"/>
                  </a:schemeClr>
                </a:solidFill>
              </a:rPr>
              <a:t>. ending 7/16/2023</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1377696102"/>
              </p:ext>
            </p:extLst>
          </p:nvPr>
        </p:nvGraphicFramePr>
        <p:xfrm>
          <a:off x="4644008"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L-52</a:t>
                      </a:r>
                      <a:r>
                        <a:rPr lang="en-US" sz="1600" baseline="0" dirty="0"/>
                        <a:t> w.e.</a:t>
                      </a:r>
                      <a:r>
                        <a:rPr lang="en-US" sz="1600" dirty="0"/>
                        <a:t> 7/16/2023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3YA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4027225865"/>
                  </a:ext>
                </a:extLst>
              </a:tr>
              <a:tr h="370840">
                <a:tc>
                  <a:txBody>
                    <a:bodyPr/>
                    <a:lstStyle/>
                    <a:p>
                      <a:r>
                        <a:rPr lang="en-US" sz="1600" dirty="0"/>
                        <a:t>2YA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3.8%</a:t>
                      </a:r>
                    </a:p>
                  </a:txBody>
                  <a:tcPr/>
                </a:tc>
                <a:extLst>
                  <a:ext uri="{0D108BD9-81ED-4DB2-BD59-A6C34878D82A}">
                    <a16:rowId xmlns:a16="http://schemas.microsoft.com/office/drawing/2014/main" val="1907679787"/>
                  </a:ext>
                </a:extLst>
              </a:tr>
              <a:tr h="370840">
                <a:tc>
                  <a:txBody>
                    <a:bodyPr/>
                    <a:lstStyle/>
                    <a:p>
                      <a:r>
                        <a:rPr lang="en-US" sz="1600" dirty="0"/>
                        <a:t>YA</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3.6%</a:t>
                      </a:r>
                    </a:p>
                  </a:txBody>
                  <a:tcPr/>
                </a:tc>
                <a:extLst>
                  <a:ext uri="{0D108BD9-81ED-4DB2-BD59-A6C34878D82A}">
                    <a16:rowId xmlns:a16="http://schemas.microsoft.com/office/drawing/2014/main" val="39971095"/>
                  </a:ext>
                </a:extLst>
              </a:tr>
              <a:tr h="370840">
                <a:tc>
                  <a:txBody>
                    <a:bodyPr/>
                    <a:lstStyle/>
                    <a:p>
                      <a:r>
                        <a:rPr lang="en-US" sz="1600" dirty="0"/>
                        <a:t>52 w.e. 7/16/2023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2171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On a per unit basis, mushroom prices were virtually unchanged from year-ago levels, with inflation below that of total produce and vegetables. </a:t>
            </a:r>
          </a:p>
        </p:txBody>
      </p:sp>
      <p:sp>
        <p:nvSpPr>
          <p:cNvPr id="4" name="Slide Number Placeholder 3"/>
          <p:cNvSpPr>
            <a:spLocks noGrp="1"/>
          </p:cNvSpPr>
          <p:nvPr>
            <p:ph type="sldNum" sz="quarter" idx="12"/>
          </p:nvPr>
        </p:nvSpPr>
        <p:spPr>
          <a:xfrm>
            <a:off x="7051067" y="4675184"/>
            <a:ext cx="2057400" cy="273844"/>
          </a:xfrm>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7/16/2023</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3911735593"/>
              </p:ext>
            </p:extLst>
          </p:nvPr>
        </p:nvGraphicFramePr>
        <p:xfrm>
          <a:off x="539552" y="1491630"/>
          <a:ext cx="8136904" cy="2707200"/>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91452">
                <a:tc>
                  <a:txBody>
                    <a:bodyPr/>
                    <a:lstStyle/>
                    <a:p>
                      <a:r>
                        <a:rPr lang="en-US" sz="1600" dirty="0"/>
                        <a:t>4 w.e. 7/16/2023</a:t>
                      </a:r>
                    </a:p>
                    <a:p>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28937">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$2.67</a:t>
                      </a:r>
                    </a:p>
                  </a:txBody>
                  <a:tcPr anchor="ctr"/>
                </a:tc>
                <a:extLst>
                  <a:ext uri="{0D108BD9-81ED-4DB2-BD59-A6C34878D82A}">
                    <a16:rowId xmlns:a16="http://schemas.microsoft.com/office/drawing/2014/main" val="1607610026"/>
                  </a:ext>
                </a:extLst>
              </a:tr>
              <a:tr h="528937">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$2.70</a:t>
                      </a:r>
                    </a:p>
                  </a:txBody>
                  <a:tcPr anchor="ctr"/>
                </a:tc>
                <a:extLst>
                  <a:ext uri="{0D108BD9-81ED-4DB2-BD59-A6C34878D82A}">
                    <a16:rowId xmlns:a16="http://schemas.microsoft.com/office/drawing/2014/main" val="2830879411"/>
                  </a:ext>
                </a:extLst>
              </a:tr>
              <a:tr h="528937">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$2.19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$2.90</a:t>
                      </a:r>
                    </a:p>
                  </a:txBody>
                  <a:tcPr anchor="ctr"/>
                </a:tc>
                <a:extLst>
                  <a:ext uri="{0D108BD9-81ED-4DB2-BD59-A6C34878D82A}">
                    <a16:rowId xmlns:a16="http://schemas.microsoft.com/office/drawing/2014/main" val="1031044551"/>
                  </a:ext>
                </a:extLst>
              </a:tr>
              <a:tr h="528937">
                <a:tc>
                  <a:txBody>
                    <a:bodyPr/>
                    <a:lstStyle/>
                    <a:p>
                      <a:pPr algn="l"/>
                      <a:r>
                        <a:rPr lang="en-US" sz="1600" dirty="0"/>
                        <a:t>4 w.e. 7/16/2023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$2.65 | +2.1%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$2.26 | +3.1%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$2.94 | +1.4%</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5"/>
            <a:ext cx="8619641" cy="871663"/>
          </a:xfrm>
        </p:spPr>
        <p:txBody>
          <a:bodyPr>
            <a:normAutofit fontScale="90000"/>
          </a:bodyPr>
          <a:lstStyle/>
          <a:p>
            <a:r>
              <a:rPr lang="en-US" dirty="0"/>
              <a:t>Mushroom price per volume (pound)</a:t>
            </a:r>
            <a:br>
              <a:rPr lang="en-US" dirty="0"/>
            </a:br>
            <a:r>
              <a:rPr lang="en-US" sz="2000" dirty="0">
                <a:solidFill>
                  <a:schemeClr val="tx1">
                    <a:lumMod val="65000"/>
                    <a:lumOff val="35000"/>
                  </a:schemeClr>
                </a:solidFill>
              </a:rPr>
              <a:t>On a pound basis, mushroom inflation was below average, with total produce </a:t>
            </a:r>
            <a:br>
              <a:rPr lang="en-US" sz="2000" dirty="0">
                <a:solidFill>
                  <a:schemeClr val="tx1">
                    <a:lumMod val="65000"/>
                    <a:lumOff val="35000"/>
                  </a:schemeClr>
                </a:solidFill>
              </a:rPr>
            </a:br>
            <a:r>
              <a:rPr lang="en-US" sz="2000" dirty="0">
                <a:solidFill>
                  <a:schemeClr val="tx1">
                    <a:lumMod val="65000"/>
                    <a:lumOff val="35000"/>
                  </a:schemeClr>
                </a:solidFill>
              </a:rPr>
              <a:t>increasing 2.8% in the four-week period versus +1.1% for fresh mushrooms</a:t>
            </a:r>
          </a:p>
        </p:txBody>
      </p:sp>
      <p:sp>
        <p:nvSpPr>
          <p:cNvPr id="4" name="Slide Number Placeholder 3"/>
          <p:cNvSpPr>
            <a:spLocks noGrp="1"/>
          </p:cNvSpPr>
          <p:nvPr>
            <p:ph type="sldNum" sz="quarter" idx="12"/>
          </p:nvPr>
        </p:nvSpPr>
        <p:spPr>
          <a:xfrm>
            <a:off x="6957777" y="4674643"/>
            <a:ext cx="2057400" cy="273844"/>
          </a:xfrm>
        </p:spPr>
        <p:txBody>
          <a:bodyPr/>
          <a:lstStyle/>
          <a:p>
            <a:fld id="{15968CAF-9A7F-4DE6-B563-4B7FA3F8234B}" type="slidenum">
              <a:rPr lang="en-US" smtClean="0"/>
              <a:pPr/>
              <a:t>8</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543082636"/>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 7/16/2023</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pPr algn="l"/>
                      <a:r>
                        <a:rPr lang="en-US" sz="1600" dirty="0"/>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$4.27</a:t>
                      </a:r>
                    </a:p>
                  </a:txBody>
                  <a:tcPr anchor="ctr"/>
                </a:tc>
                <a:extLst>
                  <a:ext uri="{0D108BD9-81ED-4DB2-BD59-A6C34878D82A}">
                    <a16:rowId xmlns:a16="http://schemas.microsoft.com/office/drawing/2014/main" val="1607610026"/>
                  </a:ext>
                </a:extLst>
              </a:tr>
              <a:tr h="532294">
                <a:tc>
                  <a:txBody>
                    <a:bodyPr/>
                    <a:lstStyle/>
                    <a:p>
                      <a:pPr algn="l"/>
                      <a:r>
                        <a:rPr lang="en-US" sz="1600" dirty="0"/>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$1.56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$4.28</a:t>
                      </a:r>
                    </a:p>
                  </a:txBody>
                  <a:tcPr anchor="ctr"/>
                </a:tc>
                <a:extLst>
                  <a:ext uri="{0D108BD9-81ED-4DB2-BD59-A6C34878D82A}">
                    <a16:rowId xmlns:a16="http://schemas.microsoft.com/office/drawing/2014/main" val="2830879411"/>
                  </a:ext>
                </a:extLst>
              </a:tr>
              <a:tr h="532294">
                <a:tc>
                  <a:txBody>
                    <a:bodyPr/>
                    <a:lstStyle/>
                    <a:p>
                      <a:pPr algn="l"/>
                      <a:r>
                        <a:rPr lang="en-US" sz="1600" dirty="0"/>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$4.64</a:t>
                      </a:r>
                    </a:p>
                  </a:txBody>
                  <a:tcPr anchor="ctr"/>
                </a:tc>
                <a:extLst>
                  <a:ext uri="{0D108BD9-81ED-4DB2-BD59-A6C34878D82A}">
                    <a16:rowId xmlns:a16="http://schemas.microsoft.com/office/drawing/2014/main" val="1031044551"/>
                  </a:ext>
                </a:extLst>
              </a:tr>
              <a:tr h="532294">
                <a:tc>
                  <a:txBody>
                    <a:bodyPr/>
                    <a:lstStyle/>
                    <a:p>
                      <a:pPr algn="l"/>
                      <a:r>
                        <a:rPr lang="en-US" sz="1600" dirty="0"/>
                        <a:t>4 w.e. 7/16/2023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$1.74 | +3.3%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$2.02 | +2.8%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$4.69 | +1.1%</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942105"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YTD weeks ending 7/16/2023</a:t>
            </a:r>
          </a:p>
        </p:txBody>
      </p:sp>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The rate of inflation on a per pound basis peaked in the middle of 2022</a:t>
            </a:r>
          </a:p>
        </p:txBody>
      </p:sp>
      <p:sp>
        <p:nvSpPr>
          <p:cNvPr id="4" name="Slide Number Placeholder 3"/>
          <p:cNvSpPr>
            <a:spLocks noGrp="1"/>
          </p:cNvSpPr>
          <p:nvPr>
            <p:ph type="sldNum" sz="quarter" idx="12"/>
          </p:nvPr>
        </p:nvSpPr>
        <p:spPr>
          <a:xfrm>
            <a:off x="6957777" y="4674642"/>
            <a:ext cx="2057400" cy="273844"/>
          </a:xfrm>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3995335361"/>
              </p:ext>
            </p:extLst>
          </p:nvPr>
        </p:nvGraphicFramePr>
        <p:xfrm>
          <a:off x="395536" y="987574"/>
          <a:ext cx="8424936" cy="363255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3480440"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2019-w.e. 7/16/2023</a:t>
            </a:r>
          </a:p>
        </p:txBody>
      </p:sp>
    </p:spTree>
    <p:extLst>
      <p:ext uri="{BB962C8B-B14F-4D97-AF65-F5344CB8AC3E}">
        <p14:creationId xmlns:p14="http://schemas.microsoft.com/office/powerpoint/2010/main" val="460377120"/>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61869</TotalTime>
  <Words>2491</Words>
  <Application>Microsoft Office PowerPoint</Application>
  <PresentationFormat>On-screen Show (16:9)</PresentationFormat>
  <Paragraphs>613</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Corbel</vt:lpstr>
      <vt:lpstr>Gadugi</vt:lpstr>
      <vt:lpstr>Wingdings</vt:lpstr>
      <vt:lpstr>Office Theme</vt:lpstr>
      <vt:lpstr>PowerPoint Presentation</vt:lpstr>
      <vt:lpstr>Methodology</vt:lpstr>
      <vt:lpstr>Four-year dollar sales trend Sales trended below year-ago levels in the shorter- and longer-term views but are starting to level off</vt:lpstr>
      <vt:lpstr>Four-year unit sales trend The shorter- and longer-term unit trends reflect the market pressure, being behind prior year levels</vt:lpstr>
      <vt:lpstr>Four-year volume (pound) sales trend In the YTD and the quad-week view, pounds continued to trend behind last year’s and prior years’ levels but the gaps are narrowing</vt:lpstr>
      <vt:lpstr>Mushroom contribution to the department and category The mushroom share of total produce and vegetables remains below average  but has held stable in the past few months</vt:lpstr>
      <vt:lpstr>Mushrooms price per unit On a per unit basis, mushroom prices were virtually unchanged from year-ago levels, with inflation below that of total produce and vegetables. </vt:lpstr>
      <vt:lpstr>Mushroom price per volume (pound) On a pound basis, mushroom inflation was below average, with total produce  increasing 2.8% in the four-week period versus +1.1% for fresh mushrooms</vt:lpstr>
      <vt:lpstr>Price per volume by quarter/month The rate of inflation on a per pound basis peaked in the middle of 2022</vt:lpstr>
      <vt:lpstr>Price per volume and unit by type</vt:lpstr>
      <vt:lpstr>Mushroom dollar, unit, volume sales Double-digit pressure for a number of years</vt:lpstr>
      <vt:lpstr>Vegetables and mushroom dollar sales vs. YA and 3YA Now going up against the April 2020 spikes, sales drop behind the 3YA levels</vt:lpstr>
      <vt:lpstr>Vegetables and mushroom pound sales vs. YA and 2019 Pounds are holding steady at around -3% vs. year-ago levels</vt:lpstr>
      <vt:lpstr>Share of dollars sold on merchandising Promotions are gearing up fast in mushrooms and most areas of the store. In some cases, promotions are now exceeding 2019 levels. In the latest 52 weeks, 16% of dollars were sold on promotion, up 13% from year ago</vt:lpstr>
      <vt:lpstr>Base and incremental sales Incremental sales remain a very small part of the business</vt:lpstr>
      <vt:lpstr>Over indexing versus under indexing regions The Mid-South is back in the plus for the latest four weeks!</vt:lpstr>
      <vt:lpstr>Performance summary whites, browns and specialty Brown (combination of crimini and ports) and specialty mushrooms are outperforming white mushrooms in dollars and volume</vt:lpstr>
      <vt:lpstr>White button mushrooms dollar performance</vt:lpstr>
      <vt:lpstr>White button mushrooms volume performance</vt:lpstr>
      <vt:lpstr>Crimini mushrooms dollar performance</vt:lpstr>
      <vt:lpstr>Crimini mushrooms volume performance</vt:lpstr>
      <vt:lpstr>Other insights</vt:lpstr>
      <vt:lpstr>Package size analysis 8 and 16 ounces drive the bulk of sales, with 8-ounce packages outperforming 16-ounces in the latest four weeks</vt:lpstr>
      <vt:lpstr>Packaged (fixed weight) versus random weight While both down, fixed weight did better than random weight</vt:lpstr>
      <vt:lpstr>Organic versus conventional mushrooms sales Organic mushrooms increased in dollar, unit and volume sales</vt:lpstr>
      <vt:lpstr>Cut/prepared versus whole mushrooms No preparation (whole) had the better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696</cp:revision>
  <dcterms:created xsi:type="dcterms:W3CDTF">2018-03-13T20:52:20Z</dcterms:created>
  <dcterms:modified xsi:type="dcterms:W3CDTF">2023-07-31T16:24:30Z</dcterms:modified>
</cp:coreProperties>
</file>