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71" r:id="rId2"/>
    <p:sldId id="596" r:id="rId3"/>
    <p:sldId id="572" r:id="rId4"/>
    <p:sldId id="593" r:id="rId5"/>
    <p:sldId id="594" r:id="rId6"/>
    <p:sldId id="549" r:id="rId7"/>
    <p:sldId id="574" r:id="rId8"/>
    <p:sldId id="573" r:id="rId9"/>
    <p:sldId id="619" r:id="rId10"/>
    <p:sldId id="598" r:id="rId11"/>
    <p:sldId id="508" r:id="rId12"/>
    <p:sldId id="618" r:id="rId13"/>
    <p:sldId id="617" r:id="rId14"/>
    <p:sldId id="591" r:id="rId15"/>
    <p:sldId id="603" r:id="rId16"/>
    <p:sldId id="604" r:id="rId17"/>
    <p:sldId id="605" r:id="rId18"/>
    <p:sldId id="620" r:id="rId19"/>
    <p:sldId id="621" r:id="rId20"/>
    <p:sldId id="622" r:id="rId21"/>
    <p:sldId id="623" r:id="rId22"/>
    <p:sldId id="610" r:id="rId23"/>
    <p:sldId id="626" r:id="rId24"/>
    <p:sldId id="611" r:id="rId25"/>
    <p:sldId id="613" r:id="rId26"/>
    <p:sldId id="61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CC00"/>
    <a:srgbClr val="CCFF66"/>
    <a:srgbClr val="FFFFFF"/>
    <a:srgbClr val="009999"/>
    <a:srgbClr val="72AF2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80933" autoAdjust="0"/>
  </p:normalViewPr>
  <p:slideViewPr>
    <p:cSldViewPr>
      <p:cViewPr varScale="1">
        <p:scale>
          <a:sx n="119" d="100"/>
          <a:sy n="119" d="100"/>
        </p:scale>
        <p:origin x="422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5/21/2023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5/21/2023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9679301169926506E-3"/>
                  <c:y val="8.39853772861212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$118.9M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CB8-43B1-B362-903512A5F6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$100.9M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CB8-43B1-B362-903512A5F6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$96.9M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CB8-43B1-B362-903512A5F6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$95.2M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CB8-43B1-B362-903512A5F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5/21/23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118934023.53639929</c:v>
                </c:pt>
                <c:pt idx="1">
                  <c:v>100886537.36784193</c:v>
                </c:pt>
                <c:pt idx="2">
                  <c:v>96871452.362957582</c:v>
                </c:pt>
                <c:pt idx="3">
                  <c:v>95229426.396608576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w.e. 5/21/2023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5/21/23</c:v>
                </c:pt>
                <c:pt idx="1">
                  <c:v>4 we 5/21/23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255357767.00793943</c:v>
                </c:pt>
                <c:pt idx="1">
                  <c:v>18975602.260225724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5/21/23</c:v>
                </c:pt>
                <c:pt idx="1">
                  <c:v>4 we 5/21/23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17659253.795775734</c:v>
                </c:pt>
                <c:pt idx="1">
                  <c:v>1702989.9723090758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w.e. 5/21/2023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5/21/23</c:v>
                </c:pt>
                <c:pt idx="1">
                  <c:v>4 we 5/21/23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1237301836.1830955</c:v>
                </c:pt>
                <c:pt idx="1">
                  <c:v>91647770.765599206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2-4519-8F73-6234EBC0F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5/21/23</c:v>
                </c:pt>
                <c:pt idx="1">
                  <c:v>4 we 5/21/23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41415513.034197666</c:v>
                </c:pt>
                <c:pt idx="1">
                  <c:v>3581655.631009371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2-4519-8F73-6234EBC0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54969511484201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$173M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$182M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$168M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$51.7M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$50.2M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$46.1M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4 WE 4/23/23</c:v>
                </c:pt>
                <c:pt idx="10">
                  <c:v>4 WE 5/21/23</c:v>
                </c:pt>
              </c:strCache>
            </c:strRef>
          </c:cat>
          <c:val>
            <c:numRef>
              <c:f>Sheet1!$B$2:$B$12</c:f>
              <c:numCache>
                <c:formatCode>\$#,##0;\-\$#,##0</c:formatCode>
                <c:ptCount val="11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\$#,##0">
                  <c:v>167671717.97793922</c:v>
                </c:pt>
                <c:pt idx="6" formatCode="\$#,##0">
                  <c:v>158201014.22225562</c:v>
                </c:pt>
                <c:pt idx="7" formatCode="\$#,##0">
                  <c:v>175167423.51674116</c:v>
                </c:pt>
                <c:pt idx="8" formatCode="\$#,##0">
                  <c:v>175717474.35709384</c:v>
                </c:pt>
                <c:pt idx="9" formatCode="\$#,##0">
                  <c:v>51711720.562219813</c:v>
                </c:pt>
                <c:pt idx="10" formatCode="\$#,##0">
                  <c:v>50151865.490547083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5.5337909008703674E-2"/>
                  <c:y val="3.1477931652651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402247851502E-2"/>
                  <c:y val="3.837605795860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348954194962866E-2"/>
                  <c:y val="2.4403977043763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4.1653999345788999E-2"/>
                  <c:y val="2.810716020670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4 WE 4/23/23</c:v>
                </c:pt>
                <c:pt idx="10">
                  <c:v>4 WE 5/21/23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-0.03</c:v>
                </c:pt>
                <c:pt idx="6">
                  <c:v>-2.7E-2</c:v>
                </c:pt>
                <c:pt idx="7">
                  <c:v>-0.02</c:v>
                </c:pt>
                <c:pt idx="8">
                  <c:v>-3.4000000000000002E-2</c:v>
                </c:pt>
                <c:pt idx="9">
                  <c:v>-3.2000000000000001E-2</c:v>
                </c:pt>
                <c:pt idx="10">
                  <c:v>-2.7E-2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42.4M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12.5M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11.3M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4 WE 4/23/23</c:v>
                </c:pt>
                <c:pt idx="10">
                  <c:v>4 WE 5/21/23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">
                  <c:v>41446215.375942975</c:v>
                </c:pt>
                <c:pt idx="6" formatCode="#,##0">
                  <c:v>38472327.523419619</c:v>
                </c:pt>
                <c:pt idx="7" formatCode="#,##0">
                  <c:v>42428343.182894893</c:v>
                </c:pt>
                <c:pt idx="8" formatCode="#,##0">
                  <c:v>42860283.740714446</c:v>
                </c:pt>
                <c:pt idx="9" formatCode="#,##0">
                  <c:v>12801289.358657217</c:v>
                </c:pt>
                <c:pt idx="10" formatCode="#,##0">
                  <c:v>12535469.652481247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4 WE 4/23/23</c:v>
                </c:pt>
                <c:pt idx="10">
                  <c:v>4 WE 5/21/23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-9.8000000000000004E-2</c:v>
                </c:pt>
                <c:pt idx="6">
                  <c:v>-9.9000000000000005E-2</c:v>
                </c:pt>
                <c:pt idx="7">
                  <c:v>-7.4999999999999997E-2</c:v>
                </c:pt>
                <c:pt idx="8">
                  <c:v>-7.0999999999999994E-2</c:v>
                </c:pt>
                <c:pt idx="9">
                  <c:v>-4.4999999999999998E-2</c:v>
                </c:pt>
                <c:pt idx="10">
                  <c:v>-3.1E-2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30000000000000004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510754985217682E-2"/>
          <c:y val="0.1937879486820305"/>
          <c:w val="0.88066629816597752"/>
          <c:h val="0.54141424740585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$95.8M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4.210097513237524E-3"/>
                  <c:y val="1.364854388159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$89.2M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$98.5M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$33.3M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$32.3M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$34.7M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4 WE 4/23/23</c:v>
                </c:pt>
                <c:pt idx="10">
                  <c:v>4 WE 5/21/23</c:v>
                </c:pt>
              </c:strCache>
            </c:strRef>
          </c:cat>
          <c:val>
            <c:numRef>
              <c:f>Sheet1!$B$2:$B$12</c:f>
              <c:numCache>
                <c:formatCode>\$#,##0;\-\$#,##0</c:formatCode>
                <c:ptCount val="11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\$#,##0">
                  <c:v>97444600.209587246</c:v>
                </c:pt>
                <c:pt idx="6" formatCode="\$#,##0">
                  <c:v>97418359.109704554</c:v>
                </c:pt>
                <c:pt idx="7" formatCode="\$#,##0">
                  <c:v>112534525.15009227</c:v>
                </c:pt>
                <c:pt idx="8" formatCode="\$#,##0">
                  <c:v>115611010.66584717</c:v>
                </c:pt>
                <c:pt idx="9" formatCode="\$#,##0">
                  <c:v>33255945.433238853</c:v>
                </c:pt>
                <c:pt idx="10" formatCode="\$#,##0">
                  <c:v>32260871.676894616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107262382864786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4 WE 4/23/23</c:v>
                </c:pt>
                <c:pt idx="10">
                  <c:v>4 WE 5/21/23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1.429820214391858E-2</c:v>
                </c:pt>
                <c:pt idx="6">
                  <c:v>7.6570385247380218E-2</c:v>
                </c:pt>
                <c:pt idx="7">
                  <c:v>0.111</c:v>
                </c:pt>
                <c:pt idx="8">
                  <c:v>7.6999999999999999E-2</c:v>
                </c:pt>
                <c:pt idx="9">
                  <c:v>6.5000000000000002E-2</c:v>
                </c:pt>
                <c:pt idx="10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427614731627087E-2"/>
          <c:y val="0.20094088842252536"/>
          <c:w val="0.87761887273253558"/>
          <c:h val="0.52789874081846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3F-48C0-8937-C56DD6032C2F}"/>
              </c:ext>
            </c:extLst>
          </c:dPt>
          <c:dLbls>
            <c:dLbl>
              <c:idx val="0"/>
              <c:layout>
                <c:manualLayout>
                  <c:x val="-5.1161414211989746E-18"/>
                  <c:y val="-2.22190989776298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3F-48C0-8937-C56DD6032C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3F-48C0-8937-C56DD6032C2F}"/>
                </c:ext>
              </c:extLst>
            </c:dLbl>
            <c:dLbl>
              <c:idx val="2"/>
              <c:layout>
                <c:manualLayout>
                  <c:x val="4.34902680417373E-3"/>
                  <c:y val="-4.60565181563863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3F-48C0-8937-C56DD6032C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3F-48C0-8937-C56DD6032C2F}"/>
                </c:ext>
              </c:extLst>
            </c:dLbl>
            <c:dLbl>
              <c:idx val="5"/>
              <c:layout>
                <c:manualLayout>
                  <c:x val="-2.2325238647132729E-3"/>
                  <c:y val="7.406366325876619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C6-40CB-8AD7-EFF6D6D06A95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3C6-40CB-8AD7-EFF6D6D06A9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53F-48C0-8937-C56DD6032C2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EAC-4E15-8AA7-397D5AAB169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6.8M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70E-44BD-AE14-96BCBDDB0C5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F4D-4538-A1FD-E3C68953A6C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69-4877-8C9C-A5D55467B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4 WE 4/23/23</c:v>
                </c:pt>
                <c:pt idx="10">
                  <c:v>4 WE 5/21/23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 formatCode="#,##0_);\(#,##0\)">
                  <c:v>23516208</c:v>
                </c:pt>
                <c:pt idx="5" formatCode="#,##0">
                  <c:v>20193839.875430953</c:v>
                </c:pt>
                <c:pt idx="6" formatCode="#,##0">
                  <c:v>19907888.140186466</c:v>
                </c:pt>
                <c:pt idx="7" formatCode="#,##0">
                  <c:v>22834632.380100083</c:v>
                </c:pt>
                <c:pt idx="8" formatCode="#,##0">
                  <c:v>23577125.836068038</c:v>
                </c:pt>
                <c:pt idx="9" formatCode="#,##0">
                  <c:v>6846311.3606018489</c:v>
                </c:pt>
                <c:pt idx="10" formatCode="#,##0">
                  <c:v>6626825.3632131135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652603992983201E-2"/>
                  <c:y val="2.9672994347251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2.251039661383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8904226308307326E-2"/>
                  <c:y val="2.6213579776770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8785041176002242E-2"/>
                  <c:y val="-5.9110093011131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5978505541659E-2"/>
                  <c:y val="-4.2585731606114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4.4669989904421774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dLbl>
              <c:idx val="9"/>
              <c:layout>
                <c:manualLayout>
                  <c:x val="-4.4293342406399448E-2"/>
                  <c:y val="-3.4846953563249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E-44BD-AE14-96BCBDDB0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4 WE 4/23/23</c:v>
                </c:pt>
                <c:pt idx="10">
                  <c:v>4 WE 5/21/23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-8.3000000000000004E-2</c:v>
                </c:pt>
                <c:pt idx="6">
                  <c:v>-0.02</c:v>
                </c:pt>
                <c:pt idx="7">
                  <c:v>2.3E-2</c:v>
                </c:pt>
                <c:pt idx="8">
                  <c:v>8.0000000000000002E-3</c:v>
                </c:pt>
                <c:pt idx="9">
                  <c:v>3.9E-2</c:v>
                </c:pt>
                <c:pt idx="10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dirty="0"/>
              <a:t>5/21/2023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$1.2B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12-4219-BD62-78377904460E}"/>
                </c:ext>
              </c:extLst>
            </c:dLbl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$1.4B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0317787959486756E-2"/>
                  <c:y val="2.09965096470762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$1.3B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12-4219-BD62-783779044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5/21/23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1243490898.3409126</c:v>
                </c:pt>
                <c:pt idx="1">
                  <c:v>1390942160.1098521</c:v>
                </c:pt>
                <c:pt idx="2">
                  <c:v>1293052801.548636</c:v>
                </c:pt>
                <c:pt idx="3">
                  <c:v>1278717349.217293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5/21/2023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5/21/23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44344774.926568836</c:v>
                </c:pt>
                <c:pt idx="1">
                  <c:v>37341863.071807832</c:v>
                </c:pt>
                <c:pt idx="2">
                  <c:v>34060858.446578003</c:v>
                </c:pt>
                <c:pt idx="3">
                  <c:v>32892161.127360318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5/21/2023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1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5/21/2023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480927709.93613917</c:v>
                </c:pt>
                <c:pt idx="1">
                  <c:v>518464286.94173926</c:v>
                </c:pt>
                <c:pt idx="2">
                  <c:v>466064688.06232905</c:v>
                </c:pt>
                <c:pt idx="3">
                  <c:v>433518437.97870606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5/21/2023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5/21/23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27958459.800542504</c:v>
                </c:pt>
                <c:pt idx="1">
                  <c:v>23616946.668617081</c:v>
                </c:pt>
                <c:pt idx="2">
                  <c:v>21298745.529027209</c:v>
                </c:pt>
                <c:pt idx="3">
                  <c:v>20678592.2325348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</a:t>
            </a:r>
            <a:r>
              <a:rPr lang="en-US" sz="1600" dirty="0"/>
              <a:t>5/21/2023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5/21/23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297542033.02111387</c:v>
                </c:pt>
                <c:pt idx="1">
                  <c:v>327217712.62367088</c:v>
                </c:pt>
                <c:pt idx="2">
                  <c:v>293381736.30689561</c:v>
                </c:pt>
                <c:pt idx="3">
                  <c:v>273017020.80371517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4 we 4/23/23</c:v>
                </c:pt>
                <c:pt idx="15">
                  <c:v>4 we 5/21/23</c:v>
                </c:pt>
              </c:strCache>
            </c:strRef>
          </c:cat>
          <c:val>
            <c:numRef>
              <c:f>Sheet1!$B$2:$B$17</c:f>
              <c:numCache>
                <c:formatCode>\$#,##0.00;\-\$#,##0.00</c:formatCode>
                <c:ptCount val="16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4.4800000000000004</c:v>
                </c:pt>
                <c:pt idx="10" formatCode="&quot;$&quot;#,##0.00_);[Red]\(&quot;$&quot;#,##0.00\)">
                  <c:v>4.5999999999999996</c:v>
                </c:pt>
                <c:pt idx="11" formatCode="&quot;$&quot;#,##0.00_);[Red]\(&quot;$&quot;#,##0.00\)">
                  <c:v>4.68</c:v>
                </c:pt>
                <c:pt idx="12" formatCode="&quot;$&quot;#,##0.00_);[Red]\(&quot;$&quot;#,##0.00\)">
                  <c:v>4.71</c:v>
                </c:pt>
                <c:pt idx="13" formatCode="&quot;$&quot;#,##0.00_);[Red]\(&quot;$&quot;#,##0.00\)">
                  <c:v>4.6900000000000004</c:v>
                </c:pt>
                <c:pt idx="14" formatCode="&quot;$&quot;#,##0.00_);[Red]\(&quot;$&quot;#,##0.00\)">
                  <c:v>4.63</c:v>
                </c:pt>
                <c:pt idx="15" formatCode="&quot;$&quot;#,##0.00_);[Red]\(&quot;$&quot;#,##0.00\)">
                  <c:v>4.6100000000000003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1104611358471932E-2"/>
                  <c:y val="5.0439404175171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3.1928348117265838E-2"/>
                  <c:y val="3.9531626058979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3.4090388592300777E-2"/>
                  <c:y val="2.50486278567665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4 we 4/23/23</c:v>
                </c:pt>
                <c:pt idx="15">
                  <c:v>4 we 5/21/23</c:v>
                </c:pt>
              </c:strCache>
            </c:strRef>
          </c:cat>
          <c:val>
            <c:numRef>
              <c:f>Sheet1!$C$2:$C$17</c:f>
              <c:numCache>
                <c:formatCode>0.0%</c:formatCode>
                <c:ptCount val="16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4.9000000000000002E-2</c:v>
                </c:pt>
                <c:pt idx="10">
                  <c:v>7.9000000000000001E-2</c:v>
                </c:pt>
                <c:pt idx="11">
                  <c:v>8.4000000000000005E-2</c:v>
                </c:pt>
                <c:pt idx="12">
                  <c:v>6.9000000000000006E-2</c:v>
                </c:pt>
                <c:pt idx="13">
                  <c:v>4.9000000000000002E-2</c:v>
                </c:pt>
                <c:pt idx="14">
                  <c:v>2.1000000000000001E-2</c:v>
                </c:pt>
                <c:pt idx="15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 sales versus year ago and three years ago</a:t>
            </a:r>
          </a:p>
        </c:rich>
      </c:tx>
      <c:layout>
        <c:manualLayout>
          <c:xMode val="edge"/>
          <c:yMode val="edge"/>
          <c:x val="0.215634105164059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0948507328624011E-2"/>
          <c:y val="0.22661713024443825"/>
          <c:w val="0.97249592787240224"/>
          <c:h val="0.652229791253029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197479199294927E-2"/>
                  <c:y val="-1.8869932974507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F0-44BA-8ED7-E296D0E902EB}"/>
                </c:ext>
              </c:extLst>
            </c:dLbl>
            <c:dLbl>
              <c:idx val="1"/>
              <c:layout>
                <c:manualLayout>
                  <c:x val="-4.0010055231433091E-2"/>
                  <c:y val="4.7398946481357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F0-44BA-8ED7-E296D0E902EB}"/>
                </c:ext>
              </c:extLst>
            </c:dLbl>
            <c:dLbl>
              <c:idx val="2"/>
              <c:layout>
                <c:manualLayout>
                  <c:x val="-2.2447279360612696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99-48BB-8F55-936E8F3AA079}"/>
                </c:ext>
              </c:extLst>
            </c:dLbl>
            <c:dLbl>
              <c:idx val="3"/>
              <c:layout>
                <c:manualLayout>
                  <c:x val="-3.1622979459115359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99-48BB-8F55-936E8F3AA079}"/>
                </c:ext>
              </c:extLst>
            </c:dLbl>
            <c:dLbl>
              <c:idx val="4"/>
              <c:layout>
                <c:manualLayout>
                  <c:x val="-3.0393926350855239E-2"/>
                  <c:y val="-3.2123708865680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8C-4B0D-972F-353170D00B3C}"/>
                </c:ext>
              </c:extLst>
            </c:dLbl>
            <c:dLbl>
              <c:idx val="5"/>
              <c:layout>
                <c:manualLayout>
                  <c:x val="-5.6088177386821376E-2"/>
                  <c:y val="-2.549682092009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E9-4C6D-A87B-4AA13AEA3BBB}"/>
                </c:ext>
              </c:extLst>
            </c:dLbl>
            <c:dLbl>
              <c:idx val="6"/>
              <c:layout>
                <c:manualLayout>
                  <c:x val="-3.631328744522247E-2"/>
                  <c:y val="-2.6873335124854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9.9608882844497166E-3"/>
                  <c:y val="-3.4175435117809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6464657790565E-2"/>
                      <c:h val="5.834974836088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2509985905796818E-2"/>
                  <c:y val="-3.4175435117809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2.937875657456088E-2"/>
                  <c:y val="-2.6983435389147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4.1073066952857153E-2"/>
                  <c:y val="-3.212370886568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7-46A3-966B-80373869ADC2}"/>
                </c:ext>
              </c:extLst>
            </c:dLbl>
            <c:dLbl>
              <c:idx val="11"/>
              <c:layout>
                <c:manualLayout>
                  <c:x val="-3.6930067915010502E-2"/>
                  <c:y val="-2.8810264892887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37-46A3-966B-80373869ADC2}"/>
                </c:ext>
              </c:extLst>
            </c:dLbl>
            <c:dLbl>
              <c:idx val="12"/>
              <c:layout>
                <c:manualLayout>
                  <c:x val="-2.0394026882017448E-2"/>
                  <c:y val="-3.875059681126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AF-44B6-8CBA-60E3B23BA3DC}"/>
                </c:ext>
              </c:extLst>
            </c:dLbl>
            <c:dLbl>
              <c:idx val="13"/>
              <c:layout>
                <c:manualLayout>
                  <c:x val="-2.5082979772587801E-2"/>
                  <c:y val="-3.5437152838473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51-410F-9197-9BC7CF684E0F}"/>
                </c:ext>
              </c:extLst>
            </c:dLbl>
            <c:dLbl>
              <c:idx val="14"/>
              <c:layout>
                <c:manualLayout>
                  <c:x val="-1.4386335495087638E-2"/>
                  <c:y val="-2.2183376947300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1C-4FEF-8687-C1632C849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4 we 4/23/23</c:v>
                </c:pt>
                <c:pt idx="9">
                  <c:v>4 we 5/21/23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3.9E-2</c:v>
                </c:pt>
                <c:pt idx="1">
                  <c:v>0.151</c:v>
                </c:pt>
                <c:pt idx="2">
                  <c:v>-1.4E-2</c:v>
                </c:pt>
                <c:pt idx="3">
                  <c:v>1E-3</c:v>
                </c:pt>
                <c:pt idx="4">
                  <c:v>4.2999999999999997E-2</c:v>
                </c:pt>
                <c:pt idx="5">
                  <c:v>5.6000000000000001E-2</c:v>
                </c:pt>
                <c:pt idx="6">
                  <c:v>7.0999999999999994E-2</c:v>
                </c:pt>
                <c:pt idx="7">
                  <c:v>0.04</c:v>
                </c:pt>
                <c:pt idx="8">
                  <c:v>1.7000000000000001E-2</c:v>
                </c:pt>
                <c:pt idx="9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4883333996448114E-2"/>
                  <c:y val="-3.7458353661877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8C-4B0D-972F-353170D00B3C}"/>
                </c:ext>
              </c:extLst>
            </c:dLbl>
            <c:dLbl>
              <c:idx val="4"/>
              <c:layout>
                <c:manualLayout>
                  <c:x val="-3.4939397337172225E-2"/>
                  <c:y val="-3.7458353661877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D0-4E23-8DAB-1F85EE8661BE}"/>
                </c:ext>
              </c:extLst>
            </c:dLbl>
            <c:dLbl>
              <c:idx val="5"/>
              <c:layout>
                <c:manualLayout>
                  <c:x val="-3.034578677031587E-2"/>
                  <c:y val="-3.7400955419829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3.0579011699880282E-2"/>
                  <c:y val="-3.7212323924369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3.5380150709759868E-2"/>
                  <c:y val="-4.3085468591421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2.8795578591761222E-2"/>
                  <c:y val="3.8619885360056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3.0428046620586329E-2"/>
                  <c:y val="2.574311155870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dLbl>
              <c:idx val="10"/>
              <c:layout>
                <c:manualLayout>
                  <c:x val="0"/>
                  <c:y val="-7.6373579067382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9-494B-9862-5DE148F427FD}"/>
                </c:ext>
              </c:extLst>
            </c:dLbl>
            <c:dLbl>
              <c:idx val="14"/>
              <c:layout>
                <c:manualLayout>
                  <c:x val="-1.5311923165492953E-3"/>
                  <c:y val="-5.7339017498636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1C-4FEF-8687-C1632C849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4 we 4/23/23</c:v>
                </c:pt>
                <c:pt idx="9">
                  <c:v>4 we 5/21/23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2" formatCode="0.0%">
                  <c:v>0.13400000000000001</c:v>
                </c:pt>
                <c:pt idx="3" formatCode="0.0%">
                  <c:v>0.13600000000000001</c:v>
                </c:pt>
                <c:pt idx="4" formatCode="0.0%">
                  <c:v>0.16200000000000001</c:v>
                </c:pt>
                <c:pt idx="5" formatCode="0.0%">
                  <c:v>0.192</c:v>
                </c:pt>
                <c:pt idx="6" formatCode="0.0%">
                  <c:v>0.23300000000000001</c:v>
                </c:pt>
                <c:pt idx="7" formatCode="0.0%">
                  <c:v>7.6999999999999999E-2</c:v>
                </c:pt>
                <c:pt idx="8" formatCode="0.0%">
                  <c:v>-3.7999999999999999E-2</c:v>
                </c:pt>
                <c:pt idx="9" formatCode="0.0%">
                  <c:v>-4.8000000000000001E-2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752566555625082E-2"/>
                  <c:y val="1.2243305930021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0-44BA-8ED7-E296D0E902EB}"/>
                </c:ext>
              </c:extLst>
            </c:dLbl>
            <c:dLbl>
              <c:idx val="2"/>
              <c:layout>
                <c:manualLayout>
                  <c:x val="-2.8526112857313372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9-48BB-8F55-936E8F3AA079}"/>
                </c:ext>
              </c:extLst>
            </c:dLbl>
            <c:dLbl>
              <c:idx val="3"/>
              <c:layout>
                <c:manualLayout>
                  <c:x val="-2.4220327723382271E-2"/>
                  <c:y val="3.21239697667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8C-4B0D-972F-353170D00B3C}"/>
                </c:ext>
              </c:extLst>
            </c:dLbl>
            <c:dLbl>
              <c:idx val="4"/>
              <c:layout>
                <c:manualLayout>
                  <c:x val="-1.3688738743626562E-2"/>
                  <c:y val="2.8810525793987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0-4E23-8DAB-1F85EE8661BE}"/>
                </c:ext>
              </c:extLst>
            </c:dLbl>
            <c:dLbl>
              <c:idx val="5"/>
              <c:layout>
                <c:manualLayout>
                  <c:x val="-3.489020627692397E-2"/>
                  <c:y val="-3.2203022800147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21003738875E-2"/>
                  <c:y val="-2.6220038769903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3.5430825674357593E-3"/>
                  <c:y val="-2.95334827426967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912144525264068E-2"/>
                      <c:h val="5.17228604153023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4201881075789196E-2"/>
                  <c:y val="-1.9781521418675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1.5903903817009481E-2"/>
                  <c:y val="-1.646807744588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1606244265665114E-2"/>
                  <c:y val="3.5437413739573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9-4C6D-A87B-4AA13AEA3BBB}"/>
                </c:ext>
              </c:extLst>
            </c:dLbl>
            <c:dLbl>
              <c:idx val="11"/>
              <c:layout>
                <c:manualLayout>
                  <c:x val="-2.5432183096738697E-2"/>
                  <c:y val="4.5377745657953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7-46A3-966B-80373869ADC2}"/>
                </c:ext>
              </c:extLst>
            </c:dLbl>
            <c:dLbl>
              <c:idx val="12"/>
              <c:layout>
                <c:manualLayout>
                  <c:x val="-2.1237516864214476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3C-452B-BDE9-1978DBC13739}"/>
                </c:ext>
              </c:extLst>
            </c:dLbl>
            <c:dLbl>
              <c:idx val="13"/>
              <c:layout>
                <c:manualLayout>
                  <c:x val="-1.878206310682538E-2"/>
                  <c:y val="4.5377745657953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1-410F-9197-9BC7CF684E0F}"/>
                </c:ext>
              </c:extLst>
            </c:dLbl>
            <c:dLbl>
              <c:idx val="14"/>
              <c:layout>
                <c:manualLayout>
                  <c:x val="-1.4367165449549624E-2"/>
                  <c:y val="4.2064301685160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1C-4FEF-8687-C1632C849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4 we 4/23/23</c:v>
                </c:pt>
                <c:pt idx="9">
                  <c:v>4 we 5/21/23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6.0000000000000001E-3</c:v>
                </c:pt>
                <c:pt idx="1">
                  <c:v>0.2</c:v>
                </c:pt>
                <c:pt idx="2">
                  <c:v>-5.5E-2</c:v>
                </c:pt>
                <c:pt idx="3">
                  <c:v>-5.8000000000000003E-2</c:v>
                </c:pt>
                <c:pt idx="4">
                  <c:v>-3.2000000000000001E-2</c:v>
                </c:pt>
                <c:pt idx="5">
                  <c:v>-1.2999999999999999E-2</c:v>
                </c:pt>
                <c:pt idx="6">
                  <c:v>5.0000000000000001E-3</c:v>
                </c:pt>
                <c:pt idx="7">
                  <c:v>-1.7000000000000001E-2</c:v>
                </c:pt>
                <c:pt idx="8">
                  <c:v>-1.9E-2</c:v>
                </c:pt>
                <c:pt idx="9">
                  <c:v>-1.7000000000000001E-2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7.3344111962711806E-3"/>
                  <c:y val="-1.0950801879531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99-48BB-8F55-936E8F3AA079}"/>
                </c:ext>
              </c:extLst>
            </c:dLbl>
            <c:dLbl>
              <c:idx val="4"/>
              <c:layout>
                <c:manualLayout>
                  <c:x val="-2.738495259934972E-2"/>
                  <c:y val="-3.4144909689084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D0-4E23-8DAB-1F85EE8661BE}"/>
                </c:ext>
              </c:extLst>
            </c:dLbl>
            <c:dLbl>
              <c:idx val="5"/>
              <c:layout>
                <c:manualLayout>
                  <c:x val="-3.0421174340110366E-2"/>
                  <c:y val="-3.408751144703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2.585376028280037E-2"/>
                  <c:y val="-4.0149026708445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4.3663214852806602E-2"/>
                  <c:y val="-2.8025996185625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-4.3471634963751844E-2"/>
                  <c:y val="-3.6835582735652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3.1135883622656395E-2"/>
                  <c:y val="-3.408751144703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dLbl>
              <c:idx val="10"/>
              <c:layout>
                <c:manualLayout>
                  <c:x val="-3.4972432509985905E-2"/>
                  <c:y val="2.881052579398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96-42C1-B880-3C6DA6FBABC8}"/>
                </c:ext>
              </c:extLst>
            </c:dLbl>
            <c:dLbl>
              <c:idx val="11"/>
              <c:layout>
                <c:manualLayout>
                  <c:x val="-2.7599801788963228E-2"/>
                  <c:y val="2.881052579398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6-42C1-B880-3C6DA6FBABC8}"/>
                </c:ext>
              </c:extLst>
            </c:dLbl>
            <c:dLbl>
              <c:idx val="12"/>
              <c:layout>
                <c:manualLayout>
                  <c:x val="-1.1229547430189083E-2"/>
                  <c:y val="-1.7577689825118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7-4F55-863C-C871E826AB5F}"/>
                </c:ext>
              </c:extLst>
            </c:dLbl>
            <c:dLbl>
              <c:idx val="13"/>
              <c:layout>
                <c:manualLayout>
                  <c:x val="-1.8230833872867634E-2"/>
                  <c:y val="-2.0891133797911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51-410F-9197-9BC7CF684E0F}"/>
                </c:ext>
              </c:extLst>
            </c:dLbl>
            <c:dLbl>
              <c:idx val="14"/>
              <c:layout>
                <c:manualLayout>
                  <c:x val="-9.9305658539291883E-3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1C-4FEF-8687-C1632C849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4 we 4/23/23</c:v>
                </c:pt>
                <c:pt idx="9">
                  <c:v>4 we 5/21/23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2" formatCode="0.0%">
                  <c:v>0.13400000000000001</c:v>
                </c:pt>
                <c:pt idx="3" formatCode="0.0%">
                  <c:v>0.106</c:v>
                </c:pt>
                <c:pt idx="4" formatCode="0.0%">
                  <c:v>0.112</c:v>
                </c:pt>
                <c:pt idx="5" formatCode="0.0%">
                  <c:v>0.108</c:v>
                </c:pt>
                <c:pt idx="6" formatCode="0.0%">
                  <c:v>0.107</c:v>
                </c:pt>
                <c:pt idx="7" formatCode="0.0%">
                  <c:v>-8.0000000000000002E-3</c:v>
                </c:pt>
                <c:pt idx="8" formatCode="0.0%">
                  <c:v>-0.16500000000000001</c:v>
                </c:pt>
                <c:pt idx="9" formatCode="0.0%">
                  <c:v>-0.19900000000000001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</a:t>
            </a:r>
            <a:r>
              <a:rPr lang="en-US" baseline="0" dirty="0"/>
              <a:t> (pound)</a:t>
            </a:r>
            <a:r>
              <a:rPr lang="en-US" dirty="0"/>
              <a:t> sales versus year ago and three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824034877350784E-5"/>
          <c:y val="0.19016924654371267"/>
          <c:w val="0.97435616053933749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40814101954857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D68-AFA0-0081D5FE7771}"/>
                </c:ext>
              </c:extLst>
            </c:dLbl>
            <c:dLbl>
              <c:idx val="1"/>
              <c:layout>
                <c:manualLayout>
                  <c:x val="-3.4412004987951529E-2"/>
                  <c:y val="6.3966166345323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D68-AFA0-0081D5FE7771}"/>
                </c:ext>
              </c:extLst>
            </c:dLbl>
            <c:dLbl>
              <c:idx val="2"/>
              <c:layout>
                <c:manualLayout>
                  <c:x val="-2.1422787314819426E-2"/>
                  <c:y val="-3.8402815644673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7-4C9F-98D9-C2C3DCF20DA8}"/>
                </c:ext>
              </c:extLst>
            </c:dLbl>
            <c:dLbl>
              <c:idx val="3"/>
              <c:layout>
                <c:manualLayout>
                  <c:x val="-3.3805870228978387E-2"/>
                  <c:y val="2.1239175865604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8-4474-8A41-BD6DEB2BB312}"/>
                </c:ext>
              </c:extLst>
            </c:dLbl>
            <c:dLbl>
              <c:idx val="4"/>
              <c:layout>
                <c:manualLayout>
                  <c:x val="-3.4576617923679033E-2"/>
                  <c:y val="3.0831726617391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C-4FD3-92E4-FD1AC723EC39}"/>
                </c:ext>
              </c:extLst>
            </c:dLbl>
            <c:dLbl>
              <c:idx val="5"/>
              <c:layout>
                <c:manualLayout>
                  <c:x val="-3.4853167655701088E-2"/>
                  <c:y val="2.0891394699011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D68-AFA0-0081D5FE7771}"/>
                </c:ext>
              </c:extLst>
            </c:dLbl>
            <c:dLbl>
              <c:idx val="6"/>
              <c:layout>
                <c:manualLayout>
                  <c:x val="-3.926192108922763E-2"/>
                  <c:y val="-3.3500223070440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3.7709890471940011E-2"/>
                  <c:y val="-3.4175435117809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2480706166747753E-2"/>
                  <c:y val="-3.086199114501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2.3220240854464447E-2"/>
                  <c:y val="-2.698343538914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4.4825000287323285E-3"/>
                  <c:y val="-1.2243045028920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54-4CF8-8114-6A5513A51AC1}"/>
                </c:ext>
              </c:extLst>
            </c:dLbl>
            <c:dLbl>
              <c:idx val="11"/>
              <c:layout>
                <c:manualLayout>
                  <c:x val="-3.0233322106618398E-2"/>
                  <c:y val="-2.549682092009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7-4931-B66E-09CC625DC332}"/>
                </c:ext>
              </c:extLst>
            </c:dLbl>
            <c:dLbl>
              <c:idx val="12"/>
              <c:layout>
                <c:manualLayout>
                  <c:x val="-2.2575888761189288E-2"/>
                  <c:y val="-3.5437152838473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D-40E3-9581-D41205BAD669}"/>
                </c:ext>
              </c:extLst>
            </c:dLbl>
            <c:dLbl>
              <c:idx val="13"/>
              <c:layout>
                <c:manualLayout>
                  <c:x val="-1.9859263721655449E-2"/>
                  <c:y val="-5.1656591535846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C-486F-8436-0AFE0CA188A4}"/>
                </c:ext>
              </c:extLst>
            </c:dLbl>
            <c:dLbl>
              <c:idx val="14"/>
              <c:layout>
                <c:manualLayout>
                  <c:x val="-2.8675812840718847E-2"/>
                  <c:y val="-2.8462483726293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2-40C2-9CE1-9360B945E617}"/>
                </c:ext>
              </c:extLst>
            </c:dLbl>
            <c:dLbl>
              <c:idx val="15"/>
              <c:layout>
                <c:manualLayout>
                  <c:x val="-3.0100702412375637E-2"/>
                  <c:y val="-3.8402815644673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81-42A2-8DDF-74FC7DF34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4 we 4/23/23</c:v>
                </c:pt>
                <c:pt idx="9">
                  <c:v>4 we 5/21/23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4.0000000000000001E-3</c:v>
                </c:pt>
                <c:pt idx="1">
                  <c:v>0.151</c:v>
                </c:pt>
                <c:pt idx="2">
                  <c:v>-1.4E-2</c:v>
                </c:pt>
                <c:pt idx="3">
                  <c:v>-5.3999999999999999E-2</c:v>
                </c:pt>
                <c:pt idx="4">
                  <c:v>-3.1E-2</c:v>
                </c:pt>
                <c:pt idx="5">
                  <c:v>-4.1000000000000002E-2</c:v>
                </c:pt>
                <c:pt idx="6">
                  <c:v>-0.01</c:v>
                </c:pt>
                <c:pt idx="7">
                  <c:v>-2.1000000000000001E-2</c:v>
                </c:pt>
                <c:pt idx="8">
                  <c:v>-4.0000000000000001E-3</c:v>
                </c:pt>
                <c:pt idx="9">
                  <c:v>-8.0000000000000002E-3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5396962598025506E-2"/>
                  <c:y val="-4.0771797634670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D-413C-B6BD-0A352E5E0CF0}"/>
                </c:ext>
              </c:extLst>
            </c:dLbl>
            <c:dLbl>
              <c:idx val="4"/>
              <c:layout>
                <c:manualLayout>
                  <c:x val="-2.3938026637415583E-2"/>
                  <c:y val="-3.4144909689084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67-4931-B66E-09CC625DC332}"/>
                </c:ext>
              </c:extLst>
            </c:dLbl>
            <c:dLbl>
              <c:idx val="5"/>
              <c:layout>
                <c:manualLayout>
                  <c:x val="-2.5830583000356393E-2"/>
                  <c:y val="-3.077406747424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3.0625069436729251E-2"/>
                  <c:y val="-4.3839211869956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1.1084137203146122E-2"/>
                  <c:y val="1.986996689165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8137232836198277E-2"/>
                  <c:y val="1.2112333577710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4.894286771382558E-3"/>
                  <c:y val="-1.070477214202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dLbl>
              <c:idx val="10"/>
              <c:layout>
                <c:manualLayout>
                  <c:x val="-5.5424103180225746E-3"/>
                  <c:y val="-7.6373579067382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54-4CF8-8114-6A5513A51AC1}"/>
                </c:ext>
              </c:extLst>
            </c:dLbl>
            <c:dLbl>
              <c:idx val="11"/>
              <c:layout>
                <c:manualLayout>
                  <c:x val="-2.4122307514180256E-2"/>
                  <c:y val="-3.7458353661877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67-4931-B66E-09CC625DC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4 we 4/23/23</c:v>
                </c:pt>
                <c:pt idx="9">
                  <c:v>4 we 5/21/23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2" formatCode="0.0%">
                  <c:v>0.13400000000000001</c:v>
                </c:pt>
                <c:pt idx="3" formatCode="0.0%">
                  <c:v>5.8999999999999997E-2</c:v>
                </c:pt>
                <c:pt idx="4" formatCode="0.0%">
                  <c:v>0.02</c:v>
                </c:pt>
                <c:pt idx="5" formatCode="0.0%">
                  <c:v>0.03</c:v>
                </c:pt>
                <c:pt idx="6" formatCode="0.0%">
                  <c:v>4.2999999999999997E-2</c:v>
                </c:pt>
                <c:pt idx="7" formatCode="0.0%">
                  <c:v>-8.3000000000000004E-2</c:v>
                </c:pt>
                <c:pt idx="8" formatCode="0.0%">
                  <c:v>-0.185</c:v>
                </c:pt>
                <c:pt idx="9" formatCode="0.0%">
                  <c:v>-0.19900000000000001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876437100858522E-2"/>
                  <c:y val="-4.32391393394512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D68-AFA0-0081D5FE7771}"/>
                </c:ext>
              </c:extLst>
            </c:dLbl>
            <c:dLbl>
              <c:idx val="1"/>
              <c:layout>
                <c:manualLayout>
                  <c:x val="-3.1018344704994465E-2"/>
                  <c:y val="-2.7518021743497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D68-AFA0-0081D5FE7771}"/>
                </c:ext>
              </c:extLst>
            </c:dLbl>
            <c:dLbl>
              <c:idx val="2"/>
              <c:layout>
                <c:manualLayout>
                  <c:x val="-3.5866824184286036E-2"/>
                  <c:y val="2.51490397535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E7-4C9F-98D9-C2C3DCF20DA8}"/>
                </c:ext>
              </c:extLst>
            </c:dLbl>
            <c:dLbl>
              <c:idx val="3"/>
              <c:layout>
                <c:manualLayout>
                  <c:x val="-4.2289961077121699E-2"/>
                  <c:y val="3.8750857712366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FD-413C-B6BD-0A352E5E0CF0}"/>
                </c:ext>
              </c:extLst>
            </c:dLbl>
            <c:dLbl>
              <c:idx val="4"/>
              <c:layout>
                <c:manualLayout>
                  <c:x val="-3.2107902761762161E-2"/>
                  <c:y val="3.2123969766780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67-4931-B66E-09CC625DC332}"/>
                </c:ext>
              </c:extLst>
            </c:dLbl>
            <c:dLbl>
              <c:idx val="5"/>
              <c:layout>
                <c:manualLayout>
                  <c:x val="-4.3816067064492141E-2"/>
                  <c:y val="2.081208076454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1.0410002336905096E-2"/>
                  <c:y val="1.0227844930822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1.8141662420650691E-2"/>
                  <c:y val="3.9860470091602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1291366909032781E-2"/>
                  <c:y val="3.21239697667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54-4CF8-8114-6A5513A51AC1}"/>
                </c:ext>
              </c:extLst>
            </c:dLbl>
            <c:dLbl>
              <c:idx val="11"/>
              <c:layout>
                <c:manualLayout>
                  <c:x val="-2.6241122816864155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7-4931-B66E-09CC625DC332}"/>
                </c:ext>
              </c:extLst>
            </c:dLbl>
            <c:dLbl>
              <c:idx val="12"/>
              <c:layout>
                <c:manualLayout>
                  <c:x val="-3.0772773264838411E-2"/>
                  <c:y val="3.8750857712366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7-4D52-877C-74AE6D428D1F}"/>
                </c:ext>
              </c:extLst>
            </c:dLbl>
            <c:dLbl>
              <c:idx val="13"/>
              <c:layout>
                <c:manualLayout>
                  <c:x val="-2.509348551101976E-2"/>
                  <c:y val="2.183559578070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8C-486F-8436-0AFE0CA188A4}"/>
                </c:ext>
              </c:extLst>
            </c:dLbl>
            <c:dLbl>
              <c:idx val="14"/>
              <c:layout>
                <c:manualLayout>
                  <c:x val="-2.3944900136356109E-2"/>
                  <c:y val="3.8402815644673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2-40C2-9CE1-9360B945E617}"/>
                </c:ext>
              </c:extLst>
            </c:dLbl>
            <c:dLbl>
              <c:idx val="15"/>
              <c:layout>
                <c:manualLayout>
                  <c:x val="-2.399553785211616E-2"/>
                  <c:y val="1.520870783512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1-42A2-8DDF-74FC7DF34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4 we 4/23/23</c:v>
                </c:pt>
                <c:pt idx="9">
                  <c:v>4 we 5/21/23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-1.6E-2</c:v>
                </c:pt>
                <c:pt idx="1">
                  <c:v>0.17</c:v>
                </c:pt>
                <c:pt idx="2">
                  <c:v>-7.2999999999999995E-2</c:v>
                </c:pt>
                <c:pt idx="3">
                  <c:v>-0.10199999999999999</c:v>
                </c:pt>
                <c:pt idx="4">
                  <c:v>-0.10199999999999999</c:v>
                </c:pt>
                <c:pt idx="5">
                  <c:v>-8.8999999999999996E-2</c:v>
                </c:pt>
                <c:pt idx="6">
                  <c:v>-5.8999999999999997E-2</c:v>
                </c:pt>
                <c:pt idx="7">
                  <c:v>-6.3E-2</c:v>
                </c:pt>
                <c:pt idx="8">
                  <c:v>-3.9E-2</c:v>
                </c:pt>
                <c:pt idx="9">
                  <c:v>-2.9000000000000001E-2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3YA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9393644958989204E-2"/>
                  <c:y val="-3.117950778398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25-42EC-B7C5-BE9E43A52E81}"/>
                </c:ext>
              </c:extLst>
            </c:dLbl>
            <c:dLbl>
              <c:idx val="3"/>
              <c:layout>
                <c:manualLayout>
                  <c:x val="-2.457006692742952E-2"/>
                  <c:y val="-3.4492951756777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25-42EC-B7C5-BE9E43A52E81}"/>
                </c:ext>
              </c:extLst>
            </c:dLbl>
            <c:dLbl>
              <c:idx val="4"/>
              <c:layout>
                <c:manualLayout>
                  <c:x val="-3.0100702412375693E-2"/>
                  <c:y val="-2.786606381119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25-42EC-B7C5-BE9E43A52E81}"/>
                </c:ext>
              </c:extLst>
            </c:dLbl>
            <c:dLbl>
              <c:idx val="5"/>
              <c:layout>
                <c:manualLayout>
                  <c:x val="-2.5932224005761811E-2"/>
                  <c:y val="-3.408751144703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1.3861007780744668E-2"/>
                  <c:y val="-1.0328030953306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2.06923847541844E-2"/>
                  <c:y val="3.1615995324652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-3.1400246715882367E-2"/>
                  <c:y val="2.9433296720212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1.0157276586126557E-2"/>
                  <c:y val="2.36037225368979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dLbl>
              <c:idx val="10"/>
              <c:layout>
                <c:manualLayout>
                  <c:x val="-4.3922322807044426E-3"/>
                  <c:y val="-1.01046996115182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54-4CF8-8114-6A5513A51AC1}"/>
                </c:ext>
              </c:extLst>
            </c:dLbl>
            <c:dLbl>
              <c:idx val="11"/>
              <c:layout>
                <c:manualLayout>
                  <c:x val="-2.8969072335991906E-2"/>
                  <c:y val="-2.420457777070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67-4931-B66E-09CC625DC332}"/>
                </c:ext>
              </c:extLst>
            </c:dLbl>
            <c:dLbl>
              <c:idx val="12"/>
              <c:layout>
                <c:manualLayout>
                  <c:x val="-7.5252962537298721E-3"/>
                  <c:y val="2.30297401164128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4-4EDA-B18F-BCC52A8E1D19}"/>
                </c:ext>
              </c:extLst>
            </c:dLbl>
            <c:dLbl>
              <c:idx val="13"/>
              <c:layout>
                <c:manualLayout>
                  <c:x val="-1.0535414755221777E-2"/>
                  <c:y val="-2.123917586560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8C-486F-8436-0AFE0CA188A4}"/>
                </c:ext>
              </c:extLst>
            </c:dLbl>
            <c:dLbl>
              <c:idx val="14"/>
              <c:layout>
                <c:manualLayout>
                  <c:x val="-1.1859274352866111E-2"/>
                  <c:y val="-4.1119839702364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72-40C2-9CE1-9360B945E617}"/>
                </c:ext>
              </c:extLst>
            </c:dLbl>
            <c:dLbl>
              <c:idx val="15"/>
              <c:layout>
                <c:manualLayout>
                  <c:x val="-2.4113340854847658E-2"/>
                  <c:y val="2.183559578070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1-42A2-8DDF-74FC7DF34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4 we 4/23/23</c:v>
                </c:pt>
                <c:pt idx="9">
                  <c:v>4 we 5/21/23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2" formatCode="0.0%">
                  <c:v>8.5000000000000006E-2</c:v>
                </c:pt>
                <c:pt idx="3" formatCode="0.0%">
                  <c:v>0.01</c:v>
                </c:pt>
                <c:pt idx="4" formatCode="0.0%">
                  <c:v>-4.0000000000000001E-3</c:v>
                </c:pt>
                <c:pt idx="5" formatCode="0.0%">
                  <c:v>-1.7999999999999999E-2</c:v>
                </c:pt>
                <c:pt idx="6" formatCode="0.0%">
                  <c:v>-2.3E-2</c:v>
                </c:pt>
                <c:pt idx="7" formatCode="0.0%">
                  <c:v>-0.113</c:v>
                </c:pt>
                <c:pt idx="8" formatCode="0.0%">
                  <c:v>-0.23699999999999999</c:v>
                </c:pt>
                <c:pt idx="9" formatCode="0.0%">
                  <c:v>-0.26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76934623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8.2% incremental</a:t>
          </a:r>
        </a:p>
      </cdr:txBody>
    </cdr:sp>
  </cdr:relSizeAnchor>
  <cdr:relSizeAnchor xmlns:cdr="http://schemas.openxmlformats.org/drawingml/2006/chartDrawing">
    <cdr:from>
      <cdr:x>0.28814</cdr:x>
      <cdr:y>0.20351</cdr:y>
    </cdr:from>
    <cdr:to>
      <cdr:x>0.58556</cdr:x>
      <cdr:y>0.29457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24135" y="648072"/>
          <a:ext cx="1263580" cy="28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6.5%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3.8% incremental</a:t>
          </a:r>
        </a:p>
      </cdr:txBody>
    </cdr:sp>
  </cdr:relSizeAnchor>
  <cdr:relSizeAnchor xmlns:cdr="http://schemas.openxmlformats.org/drawingml/2006/chartDrawing">
    <cdr:from>
      <cdr:x>0.31244</cdr:x>
      <cdr:y>0.18828</cdr:y>
    </cdr:from>
    <cdr:to>
      <cdr:x>0.60986</cdr:x>
      <cdr:y>0.27934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93509" y="596469"/>
          <a:ext cx="1231318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3.2%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C9BED-2794-4E70-899B-5784DED63A57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4290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54864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5438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96012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55526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2791235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2690651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7796346" cy="72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4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0ED3D-4F6B-4850-9A94-FB268AEEAAF9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67544" y="3345835"/>
            <a:ext cx="2326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May 21, 2023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EFC1803-CB79-87EB-C94A-AC2D1DCB233D}"/>
              </a:ext>
            </a:extLst>
          </p:cNvPr>
          <p:cNvSpPr/>
          <p:nvPr/>
        </p:nvSpPr>
        <p:spPr>
          <a:xfrm>
            <a:off x="6164969" y="146371"/>
            <a:ext cx="567267" cy="1057225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2C978-CD74-D4D9-87D7-CCF0F9D9C279}"/>
              </a:ext>
            </a:extLst>
          </p:cNvPr>
          <p:cNvSpPr/>
          <p:nvPr/>
        </p:nvSpPr>
        <p:spPr>
          <a:xfrm rot="10800000">
            <a:off x="6444207" y="144764"/>
            <a:ext cx="2699789" cy="1058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9262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9453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w.e.5/21/2023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+6.3%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$5.13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$13.68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272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w.e. 5/21/2023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6734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1049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5/21/2023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$2.90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$2.58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+0.6%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+5.0%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$3.22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+10.0%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+12.9%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Double-digit pressure for a number of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5/21/2023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$95.2M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20.7M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8537" y="4819437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707654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-1.7%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1144" y="1741679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4157" y="1746376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-2.9%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08158" y="3518120"/>
            <a:ext cx="177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-5.6%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-19.9%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093366" y="3528253"/>
            <a:ext cx="175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-11.9%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-25.8%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00613" y="3526904"/>
            <a:ext cx="1770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-12.4%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-26.0%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5/21/2023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814591"/>
              </p:ext>
            </p:extLst>
          </p:nvPr>
        </p:nvGraphicFramePr>
        <p:xfrm>
          <a:off x="382266" y="1131590"/>
          <a:ext cx="8294190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406896"/>
            <a:ext cx="8640960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 and 3YA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going up against the April 2020 spikes, sales drop behind the 3YA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5/21/2023</a:t>
            </a:r>
          </a:p>
        </p:txBody>
      </p:sp>
    </p:spTree>
    <p:extLst>
      <p:ext uri="{BB962C8B-B14F-4D97-AF65-F5344CB8AC3E}">
        <p14:creationId xmlns:p14="http://schemas.microsoft.com/office/powerpoint/2010/main" val="239496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805609"/>
              </p:ext>
            </p:extLst>
          </p:nvPr>
        </p:nvGraphicFramePr>
        <p:xfrm>
          <a:off x="467544" y="1131590"/>
          <a:ext cx="8352928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49994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and 2019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Vs. 3YA levels shows just how high the pandemic spikes were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5/21/2023</a:t>
            </a:r>
          </a:p>
        </p:txBody>
      </p:sp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8496944" cy="994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While still low, at 18%, more dollars were sold on promotion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5/21/2023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16189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5/21/2023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5/21/2023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 incrementality increased slightly in the latest 4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5/21/2023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572000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588193"/>
              </p:ext>
            </p:extLst>
          </p:nvPr>
        </p:nvGraphicFramePr>
        <p:xfrm>
          <a:off x="4716016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600866"/>
              </p:ext>
            </p:extLst>
          </p:nvPr>
        </p:nvGraphicFramePr>
        <p:xfrm>
          <a:off x="359993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Mid-South and West regions had a strong 5/21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09283"/>
              </p:ext>
            </p:extLst>
          </p:nvPr>
        </p:nvGraphicFramePr>
        <p:xfrm>
          <a:off x="4804190" y="1352605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5/21/2023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13.2%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15.1%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13.2%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11.9%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+0.4%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18.0%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17.9%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-3.1%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6.6%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6.3%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9.1%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7.3%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-2.0%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15.6%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13.6%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-1.0%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12.8%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15.5%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+1.0%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228021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5911386" y="964072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performance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5/21/2023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1373" y="36682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AFDC66-FF69-ACD4-8284-D1B66929F18E}"/>
              </a:ext>
            </a:extLst>
          </p:cNvPr>
          <p:cNvSpPr/>
          <p:nvPr/>
        </p:nvSpPr>
        <p:spPr>
          <a:xfrm>
            <a:off x="7103019" y="2288771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051661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34328" y="366824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508529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42737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11510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exotics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(combination of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crimini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ports) continues to pull away from whites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5/21/2023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20199"/>
              </p:ext>
            </p:extLst>
          </p:nvPr>
        </p:nvGraphicFramePr>
        <p:xfrm>
          <a:off x="529313" y="1563638"/>
          <a:ext cx="8147143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786700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5/21/2023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$95.2M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-19.9%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20.7M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-26.0%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$50.2M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-24.9%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-28.6%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$39.8M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-21.6%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-23.8%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5/21/2023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27784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718196"/>
              </p:ext>
            </p:extLst>
          </p:nvPr>
        </p:nvGraphicFramePr>
        <p:xfrm>
          <a:off x="2771800" y="1020058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23528" y="987576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5/21/2023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$674.2M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-2.6%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$2.66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+5.4%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5/21/2023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164.3M</a:t>
            </a:r>
          </a:p>
          <a:p>
            <a:pPr>
              <a:buNone/>
            </a:pPr>
            <a:r>
              <a:rPr lang="en-US" dirty="0"/>
              <a:t>-7.7%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$4.10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+5.6%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5/21/2023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27784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493703"/>
              </p:ext>
            </p:extLst>
          </p:nvPr>
        </p:nvGraphicFramePr>
        <p:xfrm>
          <a:off x="2699792" y="1041047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496944" cy="3544469"/>
          </a:xfrm>
        </p:spPr>
        <p:txBody>
          <a:bodyPr>
            <a:normAutofit/>
          </a:bodyPr>
          <a:lstStyle/>
          <a:p>
            <a:r>
              <a:rPr lang="en-US" dirty="0"/>
              <a:t>The report covers the </a:t>
            </a:r>
            <a:r>
              <a:rPr lang="en-US" b="1" dirty="0"/>
              <a:t>four weeks ending 21 May, 2023 </a:t>
            </a:r>
            <a:r>
              <a:rPr lang="en-US" dirty="0"/>
              <a:t>with week endings:</a:t>
            </a:r>
            <a:endParaRPr lang="en-US" b="1" dirty="0"/>
          </a:p>
          <a:p>
            <a:pPr lvl="1"/>
            <a:r>
              <a:rPr lang="en-US" dirty="0"/>
              <a:t>April 30, 2023</a:t>
            </a:r>
          </a:p>
          <a:p>
            <a:pPr lvl="1"/>
            <a:r>
              <a:rPr lang="en-US" dirty="0"/>
              <a:t>May 7, 2023</a:t>
            </a:r>
          </a:p>
          <a:p>
            <a:pPr lvl="1"/>
            <a:r>
              <a:rPr lang="en-US" dirty="0"/>
              <a:t>May 14, 2023</a:t>
            </a:r>
          </a:p>
          <a:p>
            <a:pPr lvl="1"/>
            <a:r>
              <a:rPr lang="en-US" dirty="0"/>
              <a:t>May 21, 2023</a:t>
            </a:r>
          </a:p>
          <a:p>
            <a:r>
              <a:rPr lang="en-US" b="1" dirty="0">
                <a:solidFill>
                  <a:schemeClr val="accent2"/>
                </a:solidFill>
              </a:rPr>
              <a:t>This data reflects the updated supercenter UPCs that were coded incorrectly previously.</a:t>
            </a:r>
          </a:p>
          <a:p>
            <a:r>
              <a:rPr lang="en-US" dirty="0"/>
              <a:t>Dollar references are the retail value, volume is reflected in pounds</a:t>
            </a:r>
          </a:p>
          <a:p>
            <a:r>
              <a:rPr lang="en-US" dirty="0"/>
              <a:t>Data is based on the Circana total multi-outlet universe, which includes supermarkets, supercenters, club, commissaries, etc. It excludes specialty stores  (Whole Foods, Sprouts, etc.)</a:t>
            </a:r>
          </a:p>
          <a:p>
            <a:r>
              <a:rPr lang="en-US" dirty="0"/>
              <a:t>Package size is the last tab left that is derived from SKU analysis. This means Walmart private brand, H-E-B, Hy-Vee and others are not included, which causes the gap between total market and SKU-level data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5/21/2023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5/21/2023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$426.4M</a:t>
            </a:r>
          </a:p>
          <a:p>
            <a:pPr>
              <a:buNone/>
            </a:pPr>
            <a:r>
              <a:rPr lang="en-US" dirty="0"/>
              <a:t>+7.7%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$3.23</a:t>
            </a:r>
          </a:p>
          <a:p>
            <a:pPr>
              <a:buNone/>
            </a:pPr>
            <a:r>
              <a:rPr lang="en-US" dirty="0"/>
              <a:t>+7.1%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5/21/2023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27784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106625"/>
              </p:ext>
            </p:extLst>
          </p:nvPr>
        </p:nvGraphicFramePr>
        <p:xfrm>
          <a:off x="2699792" y="1059582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5/21/2023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87.0M</a:t>
            </a:r>
          </a:p>
          <a:p>
            <a:pPr>
              <a:buNone/>
            </a:pPr>
            <a:r>
              <a:rPr lang="en-US" dirty="0"/>
              <a:t>-0.2%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$4.90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+7.9%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27784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773463"/>
              </p:ext>
            </p:extLst>
          </p:nvPr>
        </p:nvGraphicFramePr>
        <p:xfrm>
          <a:off x="2699792" y="1059582"/>
          <a:ext cx="5976665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5/21/2023</a:t>
            </a:r>
          </a:p>
        </p:txBody>
      </p:sp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5656" y="2820518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5/21/2023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88091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$50.2M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-2.9%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10.4M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-14.5%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$18.4M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+1.3%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4.9M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-9.4%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sales; 8 ounce had another strong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97813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-1.3%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-9.2%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95.7%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4.3%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-2.8%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-6.7%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96.4%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3.6%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5/21/2023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7" y="134258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5/21/2023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sales outperform conventional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$82.6M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-2.6%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-4.3%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$12.1M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+4.6%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+3.5%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-3.5%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+2.8%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5/21/2023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5/21/2023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4973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95536" y="2028907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10.4%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pound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$46.9M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+1.2%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-0.2%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-4.4%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-6.3%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0.0%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5/21/2023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52482" y="3888482"/>
            <a:ext cx="1295547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 47.9%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lbs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1338" y="19899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467544" y="34490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5/21/2023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 ago levels in the shorter- and longer-term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099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5/21/2023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712249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401234"/>
              </p:ext>
            </p:extLst>
          </p:nvPr>
        </p:nvGraphicFramePr>
        <p:xfrm>
          <a:off x="4626966" y="1419622"/>
          <a:ext cx="43962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were below 2020 levels in the quad week and 52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w.e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5/21/2023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877382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872654"/>
              </p:ext>
            </p:extLst>
          </p:nvPr>
        </p:nvGraphicFramePr>
        <p:xfrm>
          <a:off x="4860032" y="1419621"/>
          <a:ext cx="4032448" cy="320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dipped below pre-pandemic levels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5/21/2023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161460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912400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0" y="53234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 but is holding stable in the past few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986811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5/21/2023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5/21/2023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394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5/21/2023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572536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5/21/2023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5/21/2023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2171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 increases for mushrooms were above those of total produce but below total vegetables. This is due to substantial deflation in fruit.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5/21/2023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42075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w.e. 5/21/2023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5/21/2023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$2.64 | +0.2%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$2.32 | +3.0%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$2.90 | +1.8%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 inflation was also ahead of total produce but behind vegetables.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78946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5/21/2023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$1.88 | +0.2%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$2.08 | +2.9%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$4.61 | +1.3%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5/21/2023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accelerated after coming down in Q3 and Q4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513692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5/21/2023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60401</TotalTime>
  <Words>2469</Words>
  <Application>Microsoft Office PowerPoint</Application>
  <PresentationFormat>On-screen Show (16:9)</PresentationFormat>
  <Paragraphs>659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Corbel</vt:lpstr>
      <vt:lpstr>Gadugi</vt:lpstr>
      <vt:lpstr>Wingdings</vt:lpstr>
      <vt:lpstr>Basis</vt:lpstr>
      <vt:lpstr>PowerPoint Presentation</vt:lpstr>
      <vt:lpstr>Methodology</vt:lpstr>
      <vt:lpstr>Four-year dollar sales trend Sales trended below year ago levels in the shorter- and longer-term views</vt:lpstr>
      <vt:lpstr>Four-year unit sales trend Unit sales were below 2020 levels in the quad week and 52 w.e. views</vt:lpstr>
      <vt:lpstr>Four-year volume (pound) sales trend In the YTD and the quad-week view, pounds dipped below pre-pandemic levels</vt:lpstr>
      <vt:lpstr>Mushroom contribution to the department and category The mushroom share of total produce and vegetables remains below average but is holding stable in the past few months</vt:lpstr>
      <vt:lpstr>Mushrooms price per unit Price increases for mushrooms were above those of total produce but below total vegetables. This is due to substantial deflation in fruit. </vt:lpstr>
      <vt:lpstr>Mushroom price per volume (pound) On a pound basis, mushroom inflation was also ahead of total produce but behind vegetables. </vt:lpstr>
      <vt:lpstr>Price per volume by quarter/month The rate of inflation on a per pound basis accelerated after coming down in Q3 and Q4</vt:lpstr>
      <vt:lpstr>Price per volume and unit by type</vt:lpstr>
      <vt:lpstr>Mushroom dollar, unit, volume sales Double-digit pressure for a number of years</vt:lpstr>
      <vt:lpstr>Vegetables and mushroom dollar sales vs. YA and 3YA Now going up against the April 2020 spikes, sales drop behind the 3YA levels</vt:lpstr>
      <vt:lpstr>Vegetables and mushroom pound sales vs. YA and 2019 Vs. 3YA levels shows just how high the pandemic spikes were</vt:lpstr>
      <vt:lpstr>Share of dollars sold on merchandising While still low, at 18%, more dollars were sold on promotion</vt:lpstr>
      <vt:lpstr>Base and incremental sales Volume incrementality increased slightly in the latest 4 weeks</vt:lpstr>
      <vt:lpstr>Over indexing versus under indexing regions The Mid-South and West regions had a strong 5/21 performance</vt:lpstr>
      <vt:lpstr>Performance summary whites, browns and exotics Brown (combination of crimini and ports) continues to pull away from whites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sales; 8 ounce had another strong performance</vt:lpstr>
      <vt:lpstr>Packaged (fixed weight) versus random weight While both down, fixed weight did better than random weight</vt:lpstr>
      <vt:lpstr>Organic versus conventional mushrooms sales Organic sales outperform conventional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618</cp:revision>
  <dcterms:created xsi:type="dcterms:W3CDTF">2018-03-13T20:52:20Z</dcterms:created>
  <dcterms:modified xsi:type="dcterms:W3CDTF">2023-06-01T18:08:45Z</dcterms:modified>
</cp:coreProperties>
</file>