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619" r:id="rId10"/>
    <p:sldId id="598" r:id="rId11"/>
    <p:sldId id="508" r:id="rId12"/>
    <p:sldId id="618" r:id="rId13"/>
    <p:sldId id="617" r:id="rId14"/>
    <p:sldId id="591" r:id="rId15"/>
    <p:sldId id="603" r:id="rId16"/>
    <p:sldId id="604" r:id="rId17"/>
    <p:sldId id="605" r:id="rId18"/>
    <p:sldId id="620" r:id="rId19"/>
    <p:sldId id="621" r:id="rId20"/>
    <p:sldId id="622" r:id="rId21"/>
    <p:sldId id="623" r:id="rId22"/>
    <p:sldId id="610" r:id="rId23"/>
    <p:sldId id="611" r:id="rId24"/>
    <p:sldId id="612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CC00"/>
    <a:srgbClr val="CCFF66"/>
    <a:srgbClr val="FFFFFF"/>
    <a:srgbClr val="009999"/>
    <a:srgbClr val="72AF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81637" autoAdjust="0"/>
  </p:normalViewPr>
  <p:slideViewPr>
    <p:cSldViewPr>
      <p:cViewPr varScale="1">
        <p:scale>
          <a:sx n="120" d="100"/>
          <a:sy n="120" d="100"/>
        </p:scale>
        <p:origin x="107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\$#,##0</c:formatCode>
                <c:ptCount val="4"/>
                <c:pt idx="0">
                  <c:v>97674303</c:v>
                </c:pt>
                <c:pt idx="1">
                  <c:v>111711746</c:v>
                </c:pt>
                <c:pt idx="2">
                  <c:v>104256492</c:v>
                </c:pt>
                <c:pt idx="3">
                  <c:v>97017150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84969843275419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2/26/23</c:v>
                </c:pt>
                <c:pt idx="1">
                  <c:v>4 we 2/26/23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1204068555.3639212</c:v>
                </c:pt>
                <c:pt idx="1">
                  <c:v>94170902.668483615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79-9C8E-92C61F53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2/26/23</c:v>
                </c:pt>
                <c:pt idx="1">
                  <c:v>4 we 2/26/23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40325759.317782335</c:v>
                </c:pt>
                <c:pt idx="1">
                  <c:v>2846247.5367843397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8-4B79-9C8E-92C61F53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6143347537655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2/26/2023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2/26/23</c:v>
                </c:pt>
                <c:pt idx="1">
                  <c:v>4 we 2/26/23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249004353.93283045</c:v>
                </c:pt>
                <c:pt idx="1">
                  <c:v>19096169.199373908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2/26/23</c:v>
                </c:pt>
                <c:pt idx="1">
                  <c:v>4 we 2/26/23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17011411.996047691</c:v>
                </c:pt>
                <c:pt idx="1">
                  <c:v>1154621.1758453553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2/26/23</c:v>
                </c:pt>
                <c:pt idx="1">
                  <c:v>4 we 2/26/23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1D3-40BF-9FF9-A01614955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088004286443561E-2"/>
          <c:y val="0.20921818513699736"/>
          <c:w val="0.89225154250699068"/>
          <c:h val="0.630371583813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$159M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453747052017E-3"/>
                  <c:y val="-1.48127326517532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$50.5M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$47.9M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Sheet1!$B$2:$B$12</c:f>
              <c:numCache>
                <c:formatCode>\$#,##0;\-\$#,##0</c:formatCode>
                <c:ptCount val="11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&quot;$&quot;#,##0_);\(&quot;$&quot;#,##0\)">
                  <c:v>168120249</c:v>
                </c:pt>
                <c:pt idx="6" formatCode="&quot;$&quot;#,##0_);[Red]\(&quot;$&quot;#,##0\)">
                  <c:v>153993812</c:v>
                </c:pt>
                <c:pt idx="7" formatCode="&quot;$&quot;#,##0_);[Red]\(&quot;$&quot;#,##0\)">
                  <c:v>159348511</c:v>
                </c:pt>
                <c:pt idx="8" formatCode="&quot;$&quot;#,##0_);[Red]\(&quot;$&quot;#,##0\)">
                  <c:v>50537454</c:v>
                </c:pt>
                <c:pt idx="9" formatCode="&quot;$&quot;#,##0_);[Red]\(&quot;$&quot;#,##0\)">
                  <c:v>49410835</c:v>
                </c:pt>
                <c:pt idx="10" formatCode="&quot;$&quot;#,##0_);[Red]\(&quot;$&quot;#,##0\)">
                  <c:v>47919091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5.5337909008703674E-2"/>
                  <c:y val="3.147793165265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402247851502E-2"/>
                  <c:y val="3.837605795860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348954194962866E-2"/>
                  <c:y val="2.4403977043763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04172142822E-2"/>
                  <c:y val="2.070079388082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-4.2000000000000003E-2</c:v>
                </c:pt>
                <c:pt idx="6">
                  <c:v>-4.5999999999999999E-2</c:v>
                </c:pt>
                <c:pt idx="7">
                  <c:v>-0.104</c:v>
                </c:pt>
                <c:pt idx="8">
                  <c:v>-0.124</c:v>
                </c:pt>
                <c:pt idx="9">
                  <c:v>-0.156</c:v>
                </c:pt>
                <c:pt idx="10">
                  <c:v>-0.13400000000000001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38.4M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12.3M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11.5M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_);\(#,##0\)">
                  <c:v>46726141</c:v>
                </c:pt>
                <c:pt idx="6" formatCode="#,##0">
                  <c:v>42553529</c:v>
                </c:pt>
                <c:pt idx="7" formatCode="#,##0">
                  <c:v>38416962</c:v>
                </c:pt>
                <c:pt idx="8" formatCode="#,##0">
                  <c:v>12254594</c:v>
                </c:pt>
                <c:pt idx="9" formatCode="#,##0">
                  <c:v>11982801</c:v>
                </c:pt>
                <c:pt idx="10" formatCode="#,##0">
                  <c:v>11475384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-0.10100000000000001</c:v>
                </c:pt>
                <c:pt idx="6">
                  <c:v>-0.12</c:v>
                </c:pt>
                <c:pt idx="7">
                  <c:v>-0.158</c:v>
                </c:pt>
                <c:pt idx="8">
                  <c:v>-0.16200000000000001</c:v>
                </c:pt>
                <c:pt idx="9">
                  <c:v>-0.187</c:v>
                </c:pt>
                <c:pt idx="10">
                  <c:v>-0.183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30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65246705680045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$109.9M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$107.7M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$99.0M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6.5322004908922151E-3"/>
                  <c:y val="-3.514564861963852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$95.2M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-2.2235283262627701E-3"/>
                  <c:y val="3.83562041009121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$112.1M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$36.3M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$30.8M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Sheet1!$B$2:$B$12</c:f>
              <c:numCache>
                <c:formatCode>\$#,##0;\-\$#,##0</c:formatCode>
                <c:ptCount val="11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&quot;$&quot;#,##0_);\(&quot;$&quot;#,##0\)">
                  <c:v>99039151</c:v>
                </c:pt>
                <c:pt idx="6" formatCode="&quot;$&quot;#,##0_);[Red]\(&quot;$&quot;#,##0\)">
                  <c:v>95236118</c:v>
                </c:pt>
                <c:pt idx="7" formatCode="&quot;$&quot;#,##0_);[Red]\(&quot;$&quot;#,##0\)">
                  <c:v>112101363</c:v>
                </c:pt>
                <c:pt idx="8" formatCode="&quot;$&quot;#,##0_);[Red]\(&quot;$&quot;#,##0\)">
                  <c:v>36326443</c:v>
                </c:pt>
                <c:pt idx="9" formatCode="&quot;$&quot;#,##0_);[Red]\(&quot;$&quot;#,##0\)">
                  <c:v>36719599</c:v>
                </c:pt>
                <c:pt idx="10" formatCode="&quot;$&quot;#,##0_);[Red]\(&quot;$&quot;#,##0\)">
                  <c:v>35411136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2686848738977E-2"/>
                  <c:y val="2.544012989162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25016707101697E-2"/>
                  <c:y val="-4.6951013993068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5.0000000000000001E-3</c:v>
                </c:pt>
                <c:pt idx="6">
                  <c:v>5.7000000000000002E-2</c:v>
                </c:pt>
                <c:pt idx="7">
                  <c:v>0.108</c:v>
                </c:pt>
                <c:pt idx="8">
                  <c:v>8.7999999999999995E-2</c:v>
                </c:pt>
                <c:pt idx="9">
                  <c:v>4.9000000000000002E-2</c:v>
                </c:pt>
                <c:pt idx="10">
                  <c:v>8.3000000000000004E-2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161414211989746E-18"/>
                  <c:y val="-2.22190989776298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3F-48C0-8937-C56DD6032C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3F-48C0-8937-C56DD6032C2F}"/>
                </c:ext>
              </c:extLst>
            </c:dLbl>
            <c:dLbl>
              <c:idx val="2"/>
              <c:layout>
                <c:manualLayout>
                  <c:x val="4.34902680417373E-3"/>
                  <c:y val="-4.60565181563863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3F-48C0-8937-C56DD6032C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3F-48C0-8937-C56DD6032C2F}"/>
                </c:ext>
              </c:extLst>
            </c:dLbl>
            <c:dLbl>
              <c:idx val="5"/>
              <c:layout>
                <c:manualLayout>
                  <c:x val="-2.2325238647132729E-3"/>
                  <c:y val="7.40636632587661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C6-40CB-8AD7-EFF6D6D06A95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3C6-40CB-8AD7-EFF6D6D06A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3F-48C0-8937-C56DD6032C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EAC-4E15-8AA7-397D5AAB16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0E-44BD-AE14-96BCBDDB0C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7.2M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4D-4538-A1FD-E3C68953A6C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6.3M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69-4877-8C9C-A5D55467B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23516208</c:v>
                </c:pt>
                <c:pt idx="5" formatCode="#,##0_);\(#,##0\)">
                  <c:v>20813066</c:v>
                </c:pt>
                <c:pt idx="6" formatCode="#,##0_);\(#,##0\)">
                  <c:v>19487883</c:v>
                </c:pt>
                <c:pt idx="7" formatCode="#,##0">
                  <c:v>22777474</c:v>
                </c:pt>
                <c:pt idx="8" formatCode="#,##0">
                  <c:v>7411341</c:v>
                </c:pt>
                <c:pt idx="9" formatCode="#,##0">
                  <c:v>7481168</c:v>
                </c:pt>
                <c:pt idx="10" formatCode="#,##0">
                  <c:v>7205818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652603992983201E-2"/>
                  <c:y val="2.9672994347251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8904226308307326E-2"/>
                  <c:y val="2.621357977677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8785041176002242E-2"/>
                  <c:y val="-5.911009301113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5978505541659E-2"/>
                  <c:y val="-4.258573160611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4.4669989904421774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dLbl>
              <c:idx val="9"/>
              <c:layout>
                <c:manualLayout>
                  <c:x val="-4.4293342406399448E-2"/>
                  <c:y val="-3.484695356324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E-44BD-AE14-96BCBDDB0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4 WE 1/1/23</c:v>
                </c:pt>
                <c:pt idx="9">
                  <c:v>4 WE 1/29/23</c:v>
                </c:pt>
                <c:pt idx="10">
                  <c:v>4 WE 2/26/23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-8.2000000000000003E-2</c:v>
                </c:pt>
                <c:pt idx="6">
                  <c:v>-4.3999999999999997E-2</c:v>
                </c:pt>
                <c:pt idx="7">
                  <c:v>0.02</c:v>
                </c:pt>
                <c:pt idx="8">
                  <c:v>1.2999999999999999E-2</c:v>
                </c:pt>
                <c:pt idx="9">
                  <c:v>-1.9E-2</c:v>
                </c:pt>
                <c:pt idx="10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0317787959486756E-2"/>
                  <c:y val="2.0996509647076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98516949152541"/>
                      <c:h val="0.11510195957062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CD-4DB8-960D-E1DBD43AF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1164807733</c:v>
                </c:pt>
                <c:pt idx="1">
                  <c:v>1423813144</c:v>
                </c:pt>
                <c:pt idx="2">
                  <c:v>1301648686</c:v>
                </c:pt>
                <c:pt idx="3">
                  <c:v>1244394315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38074795</c:v>
                </c:pt>
                <c:pt idx="1">
                  <c:v>41467628</c:v>
                </c:pt>
                <c:pt idx="2">
                  <c:v>37166008</c:v>
                </c:pt>
                <c:pt idx="3">
                  <c:v>31468735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456320179</c:v>
                </c:pt>
                <c:pt idx="1">
                  <c:v>531776817</c:v>
                </c:pt>
                <c:pt idx="2">
                  <c:v>473407269</c:v>
                </c:pt>
                <c:pt idx="3">
                  <c:v>418951723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2/26/2023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23372682</c:v>
                </c:pt>
                <c:pt idx="1">
                  <c:v>26223567</c:v>
                </c:pt>
                <c:pt idx="2">
                  <c:v>23341622</c:v>
                </c:pt>
                <c:pt idx="3">
                  <c:v>20250790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2/26/2023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281072761</c:v>
                </c:pt>
                <c:pt idx="1">
                  <c:v>335060308</c:v>
                </c:pt>
                <c:pt idx="2">
                  <c:v>299114395</c:v>
                </c:pt>
                <c:pt idx="3">
                  <c:v>266015766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0"/>
                  <c:y val="-1.501014810111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Sheet1!$A$3:$A$17</c:f>
              <c:strCache>
                <c:ptCount val="15"/>
                <c:pt idx="0">
                  <c:v>Q1 20</c:v>
                </c:pt>
                <c:pt idx="1">
                  <c:v>Q2 20</c:v>
                </c:pt>
                <c:pt idx="2">
                  <c:v>Q3 20</c:v>
                </c:pt>
                <c:pt idx="3">
                  <c:v>Q4 20</c:v>
                </c:pt>
                <c:pt idx="4">
                  <c:v>Q1 21</c:v>
                </c:pt>
                <c:pt idx="5">
                  <c:v>Q2 21</c:v>
                </c:pt>
                <c:pt idx="6">
                  <c:v>Q3 21</c:v>
                </c:pt>
                <c:pt idx="7">
                  <c:v>Q4 21</c:v>
                </c:pt>
                <c:pt idx="8">
                  <c:v>Q1 22</c:v>
                </c:pt>
                <c:pt idx="9">
                  <c:v>Q2 22</c:v>
                </c:pt>
                <c:pt idx="10">
                  <c:v>Q3 22</c:v>
                </c:pt>
                <c:pt idx="11">
                  <c:v>Q4 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Sheet1!$B$3:$B$17</c:f>
              <c:numCache>
                <c:formatCode>\$#,##0.00;\-\$#,##0.00</c:formatCode>
                <c:ptCount val="15"/>
                <c:pt idx="0">
                  <c:v>4.1900000000000004</c:v>
                </c:pt>
                <c:pt idx="1">
                  <c:v>4.25</c:v>
                </c:pt>
                <c:pt idx="2">
                  <c:v>4.2300000000000004</c:v>
                </c:pt>
                <c:pt idx="3">
                  <c:v>4.25</c:v>
                </c:pt>
                <c:pt idx="4">
                  <c:v>4.2699999999999996</c:v>
                </c:pt>
                <c:pt idx="5">
                  <c:v>4.2699999999999996</c:v>
                </c:pt>
                <c:pt idx="6" formatCode="&quot;$&quot;#,##0.00_);[Red]\(&quot;$&quot;#,##0.00\)">
                  <c:v>4.32</c:v>
                </c:pt>
                <c:pt idx="7" formatCode="&quot;$&quot;#,##0.00_);[Red]\(&quot;$&quot;#,##0.00\)">
                  <c:v>4.4000000000000004</c:v>
                </c:pt>
                <c:pt idx="8" formatCode="&quot;$&quot;#,##0.00_);[Red]\(&quot;$&quot;#,##0.00\)">
                  <c:v>4.4800000000000004</c:v>
                </c:pt>
                <c:pt idx="9" formatCode="&quot;$&quot;#,##0.00_);[Red]\(&quot;$&quot;#,##0.00\)">
                  <c:v>4.5599999999999996</c:v>
                </c:pt>
                <c:pt idx="10" formatCode="&quot;$&quot;#,##0.00_);[Red]\(&quot;$&quot;#,##0.00\)">
                  <c:v>4.68</c:v>
                </c:pt>
                <c:pt idx="11" formatCode="&quot;$&quot;#,##0.00_);[Red]\(&quot;$&quot;#,##0.00\)">
                  <c:v>4.75</c:v>
                </c:pt>
                <c:pt idx="12" formatCode="&quot;$&quot;#,##0.00_);[Red]\(&quot;$&quot;#,##0.00\)">
                  <c:v>4.72</c:v>
                </c:pt>
                <c:pt idx="13" formatCode="&quot;$&quot;#,##0.00_);[Red]\(&quot;$&quot;#,##0.00\)">
                  <c:v>4.7300000000000004</c:v>
                </c:pt>
                <c:pt idx="14" formatCode="&quot;$&quot;#,##0.00_);[Red]\(&quot;$&quot;#,##0.00\)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3.5156546933381674E-2"/>
                  <c:y val="4.843267875440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4.0464242264678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2.8358325683111234E-2"/>
                  <c:y val="5.0523626652704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2.8605861531954539E-2"/>
                  <c:y val="3.953162605897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1104611358471932E-2"/>
                  <c:y val="5.0439404175171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3.1928348117265838E-2"/>
                  <c:y val="3.953162605897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3.4090388592300777E-2"/>
                  <c:y val="2.504862785676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Sheet1!$A$3:$A$17</c:f>
              <c:strCache>
                <c:ptCount val="15"/>
                <c:pt idx="0">
                  <c:v>Q1 20</c:v>
                </c:pt>
                <c:pt idx="1">
                  <c:v>Q2 20</c:v>
                </c:pt>
                <c:pt idx="2">
                  <c:v>Q3 20</c:v>
                </c:pt>
                <c:pt idx="3">
                  <c:v>Q4 20</c:v>
                </c:pt>
                <c:pt idx="4">
                  <c:v>Q1 21</c:v>
                </c:pt>
                <c:pt idx="5">
                  <c:v>Q2 21</c:v>
                </c:pt>
                <c:pt idx="6">
                  <c:v>Q3 21</c:v>
                </c:pt>
                <c:pt idx="7">
                  <c:v>Q4 21</c:v>
                </c:pt>
                <c:pt idx="8">
                  <c:v>Q1 22</c:v>
                </c:pt>
                <c:pt idx="9">
                  <c:v>Q2 22</c:v>
                </c:pt>
                <c:pt idx="10">
                  <c:v>Q3 22</c:v>
                </c:pt>
                <c:pt idx="11">
                  <c:v>Q4 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Sheet1!$C$3:$C$17</c:f>
              <c:numCache>
                <c:formatCode>0.0%</c:formatCode>
                <c:ptCount val="15"/>
                <c:pt idx="0">
                  <c:v>2.5000000000000001E-2</c:v>
                </c:pt>
                <c:pt idx="1">
                  <c:v>3.1E-2</c:v>
                </c:pt>
                <c:pt idx="2">
                  <c:v>2.1000000000000001E-2</c:v>
                </c:pt>
                <c:pt idx="3">
                  <c:v>2.3E-2</c:v>
                </c:pt>
                <c:pt idx="4">
                  <c:v>1.7999999999999999E-2</c:v>
                </c:pt>
                <c:pt idx="5">
                  <c:v>4.0000000000000001E-3</c:v>
                </c:pt>
                <c:pt idx="6">
                  <c:v>1.9E-2</c:v>
                </c:pt>
                <c:pt idx="7">
                  <c:v>3.5000000000000003E-2</c:v>
                </c:pt>
                <c:pt idx="8">
                  <c:v>4.9000000000000002E-2</c:v>
                </c:pt>
                <c:pt idx="9">
                  <c:v>7.0000000000000007E-2</c:v>
                </c:pt>
                <c:pt idx="10">
                  <c:v>8.8999999999999996E-2</c:v>
                </c:pt>
                <c:pt idx="11">
                  <c:v>7.5999999999999998E-2</c:v>
                </c:pt>
                <c:pt idx="12">
                  <c:v>5.8000000000000003E-2</c:v>
                </c:pt>
                <c:pt idx="13">
                  <c:v>5.0999999999999997E-2</c:v>
                </c:pt>
                <c:pt idx="14">
                  <c:v>7.2999999999999995E-2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three years ago</a:t>
            </a:r>
          </a:p>
        </c:rich>
      </c:tx>
      <c:layout>
        <c:manualLayout>
          <c:xMode val="edge"/>
          <c:yMode val="edge"/>
          <c:x val="0.215634105164059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948507328624011E-2"/>
          <c:y val="0.22661713024443825"/>
          <c:w val="0.97249592787240224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4269139672579747E-2"/>
                  <c:y val="2.4204838671804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8C-4B0D-972F-353170D00B3C}"/>
                </c:ext>
              </c:extLst>
            </c:dLbl>
            <c:dLbl>
              <c:idx val="5"/>
              <c:layout>
                <c:manualLayout>
                  <c:x val="-4.3838583698952126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9-4C6D-A87B-4AA13AEA3BBB}"/>
                </c:ext>
              </c:extLst>
            </c:dLbl>
            <c:dLbl>
              <c:idx val="6"/>
              <c:layout>
                <c:manualLayout>
                  <c:x val="-3.631328744522247E-2"/>
                  <c:y val="-2.6873335124854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937875657456088E-2"/>
                  <c:y val="-2.698343538914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4.1073066952857153E-2"/>
                  <c:y val="-3.212370886568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7-46A3-966B-80373869ADC2}"/>
                </c:ext>
              </c:extLst>
            </c:dLbl>
            <c:dLbl>
              <c:idx val="11"/>
              <c:layout>
                <c:manualLayout>
                  <c:x val="-3.6930067915010502E-2"/>
                  <c:y val="-2.881026489288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7-46A3-966B-80373869ADC2}"/>
                </c:ext>
              </c:extLst>
            </c:dLbl>
            <c:dLbl>
              <c:idx val="12"/>
              <c:layout>
                <c:manualLayout>
                  <c:x val="-2.0394026882017448E-2"/>
                  <c:y val="-3.875059681126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AF-44B6-8CBA-60E3B23BA3DC}"/>
                </c:ext>
              </c:extLst>
            </c:dLbl>
            <c:dLbl>
              <c:idx val="13"/>
              <c:layout>
                <c:manualLayout>
                  <c:x val="-2.5082979772587801E-2"/>
                  <c:y val="-3.543715283847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1-410F-9197-9BC7CF684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Sheet1!$A$4:$A$17</c:f>
              <c:strCache>
                <c:ptCount val="14"/>
                <c:pt idx="0">
                  <c:v>Q2 '20</c:v>
                </c:pt>
                <c:pt idx="1">
                  <c:v>Q3 '20</c:v>
                </c:pt>
                <c:pt idx="2">
                  <c:v>Q4 '20</c:v>
                </c:pt>
                <c:pt idx="3">
                  <c:v>Q1 '21</c:v>
                </c:pt>
                <c:pt idx="4">
                  <c:v>Q2 '21</c:v>
                </c:pt>
                <c:pt idx="5">
                  <c:v>Q3 '21</c:v>
                </c:pt>
                <c:pt idx="6">
                  <c:v>Q4 '21</c:v>
                </c:pt>
                <c:pt idx="7">
                  <c:v>Q1 '22</c:v>
                </c:pt>
                <c:pt idx="8">
                  <c:v>Q2 '22</c:v>
                </c:pt>
                <c:pt idx="9">
                  <c:v>Q3 '22</c:v>
                </c:pt>
                <c:pt idx="10">
                  <c:v>Q4 '22</c:v>
                </c:pt>
                <c:pt idx="11">
                  <c:v>4 we 1/1/23</c:v>
                </c:pt>
                <c:pt idx="12">
                  <c:v>4 we 1/29/23</c:v>
                </c:pt>
                <c:pt idx="13">
                  <c:v>4 we 2/26/23</c:v>
                </c:pt>
              </c:strCache>
            </c:strRef>
          </c:cat>
          <c:val>
            <c:numRef>
              <c:f>Sheet1!$B$4:$B$17</c:f>
              <c:numCache>
                <c:formatCode>0.0%</c:formatCode>
                <c:ptCount val="14"/>
                <c:pt idx="0">
                  <c:v>0.20699999999999999</c:v>
                </c:pt>
                <c:pt idx="1">
                  <c:v>0.151</c:v>
                </c:pt>
                <c:pt idx="2">
                  <c:v>0.14799999999999999</c:v>
                </c:pt>
                <c:pt idx="3">
                  <c:v>4.7E-2</c:v>
                </c:pt>
                <c:pt idx="4">
                  <c:v>-7.0999999999999994E-2</c:v>
                </c:pt>
                <c:pt idx="5">
                  <c:v>-2.4E-2</c:v>
                </c:pt>
                <c:pt idx="6">
                  <c:v>1E-3</c:v>
                </c:pt>
                <c:pt idx="7">
                  <c:v>1E-3</c:v>
                </c:pt>
                <c:pt idx="8">
                  <c:v>3.1E-2</c:v>
                </c:pt>
                <c:pt idx="9">
                  <c:v>4.9000000000000002E-2</c:v>
                </c:pt>
                <c:pt idx="10">
                  <c:v>6.5000000000000002E-2</c:v>
                </c:pt>
                <c:pt idx="11">
                  <c:v>6.0999999999999999E-2</c:v>
                </c:pt>
                <c:pt idx="12">
                  <c:v>3.6999999999999998E-2</c:v>
                </c:pt>
                <c:pt idx="13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3352112996530361E-2"/>
                  <c:y val="-4.408524160746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8C-4B0D-972F-353170D00B3C}"/>
                </c:ext>
              </c:extLst>
            </c:dLbl>
            <c:dLbl>
              <c:idx val="4"/>
              <c:layout>
                <c:manualLayout>
                  <c:x val="-3.034578677031587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0-4E23-8DAB-1F85EE8661BE}"/>
                </c:ext>
              </c:extLst>
            </c:dLbl>
            <c:dLbl>
              <c:idx val="5"/>
              <c:layout>
                <c:manualLayout>
                  <c:x val="-3.034578677031587E-2"/>
                  <c:y val="-3.7400955419829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3.0579011699880282E-2"/>
                  <c:y val="-3.7212323924369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3.5380150709759868E-2"/>
                  <c:y val="-4.308546859142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2.8795575742047538E-2"/>
                  <c:y val="-4.421621395977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3.3490412535555542E-2"/>
                  <c:y val="-3.3898879951576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3.3135005236895249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9-494B-9862-5DE148F42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Sheet1!$A$4:$A$17</c:f>
              <c:strCache>
                <c:ptCount val="14"/>
                <c:pt idx="0">
                  <c:v>Q2 '20</c:v>
                </c:pt>
                <c:pt idx="1">
                  <c:v>Q3 '20</c:v>
                </c:pt>
                <c:pt idx="2">
                  <c:v>Q4 '20</c:v>
                </c:pt>
                <c:pt idx="3">
                  <c:v>Q1 '21</c:v>
                </c:pt>
                <c:pt idx="4">
                  <c:v>Q2 '21</c:v>
                </c:pt>
                <c:pt idx="5">
                  <c:v>Q3 '21</c:v>
                </c:pt>
                <c:pt idx="6">
                  <c:v>Q4 '21</c:v>
                </c:pt>
                <c:pt idx="7">
                  <c:v>Q1 '22</c:v>
                </c:pt>
                <c:pt idx="8">
                  <c:v>Q2 '22</c:v>
                </c:pt>
                <c:pt idx="9">
                  <c:v>Q3 '22</c:v>
                </c:pt>
                <c:pt idx="10">
                  <c:v>Q4 '22</c:v>
                </c:pt>
                <c:pt idx="11">
                  <c:v>4 we 1/1/23</c:v>
                </c:pt>
                <c:pt idx="12">
                  <c:v>4 we 1/29/23</c:v>
                </c:pt>
                <c:pt idx="13">
                  <c:v>4 we 2/26/23</c:v>
                </c:pt>
              </c:strCache>
            </c:strRef>
          </c:cat>
          <c:val>
            <c:numRef>
              <c:f>Sheet1!$C$4:$C$17</c:f>
              <c:numCache>
                <c:formatCode>0.0%</c:formatCode>
                <c:ptCount val="14"/>
                <c:pt idx="3">
                  <c:v>0.13500000000000001</c:v>
                </c:pt>
                <c:pt idx="4">
                  <c:v>0.121</c:v>
                </c:pt>
                <c:pt idx="5">
                  <c:v>0.125</c:v>
                </c:pt>
                <c:pt idx="6">
                  <c:v>0.151</c:v>
                </c:pt>
                <c:pt idx="7">
                  <c:v>0.13600000000000001</c:v>
                </c:pt>
                <c:pt idx="8">
                  <c:v>0.156</c:v>
                </c:pt>
                <c:pt idx="9">
                  <c:v>0.17399999999999999</c:v>
                </c:pt>
                <c:pt idx="10">
                  <c:v>0.22600000000000001</c:v>
                </c:pt>
                <c:pt idx="11">
                  <c:v>0.219</c:v>
                </c:pt>
                <c:pt idx="12">
                  <c:v>0.17599999999999999</c:v>
                </c:pt>
                <c:pt idx="13">
                  <c:v>0.16800000000000001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751563780263245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8C-4B0D-972F-353170D00B3C}"/>
                </c:ext>
              </c:extLst>
            </c:dLbl>
            <c:dLbl>
              <c:idx val="4"/>
              <c:layout>
                <c:manualLayout>
                  <c:x val="-1.5219941300319048E-2"/>
                  <c:y val="2.2183637848400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0-4E23-8DAB-1F85EE8661BE}"/>
                </c:ext>
              </c:extLst>
            </c:dLbl>
            <c:dLbl>
              <c:idx val="5"/>
              <c:layout>
                <c:manualLayout>
                  <c:x val="-2.8765474557032732E-2"/>
                  <c:y val="3.4065856655717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1215876929290419E-2"/>
                  <c:y val="4.3173914064395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606244265665114E-2"/>
                  <c:y val="3.5437413739573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9-4C6D-A87B-4AA13AEA3BBB}"/>
                </c:ext>
              </c:extLst>
            </c:dLbl>
            <c:dLbl>
              <c:idx val="11"/>
              <c:layout>
                <c:manualLayout>
                  <c:x val="-2.5432183096738697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7-46A3-966B-80373869ADC2}"/>
                </c:ext>
              </c:extLst>
            </c:dLbl>
            <c:dLbl>
              <c:idx val="12"/>
              <c:layout>
                <c:manualLayout>
                  <c:x val="-2.1237516864214476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C-452B-BDE9-1978DBC13739}"/>
                </c:ext>
              </c:extLst>
            </c:dLbl>
            <c:dLbl>
              <c:idx val="13"/>
              <c:layout>
                <c:manualLayout>
                  <c:x val="-8.0637168909804251E-3"/>
                  <c:y val="4.206430168516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1-410F-9197-9BC7CF684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Sheet1!$A$4:$A$17</c:f>
              <c:strCache>
                <c:ptCount val="14"/>
                <c:pt idx="0">
                  <c:v>Q2 '20</c:v>
                </c:pt>
                <c:pt idx="1">
                  <c:v>Q3 '20</c:v>
                </c:pt>
                <c:pt idx="2">
                  <c:v>Q4 '20</c:v>
                </c:pt>
                <c:pt idx="3">
                  <c:v>Q1 '21</c:v>
                </c:pt>
                <c:pt idx="4">
                  <c:v>Q2 '21</c:v>
                </c:pt>
                <c:pt idx="5">
                  <c:v>Q3 '21</c:v>
                </c:pt>
                <c:pt idx="6">
                  <c:v>Q4 '21</c:v>
                </c:pt>
                <c:pt idx="7">
                  <c:v>Q1 '22</c:v>
                </c:pt>
                <c:pt idx="8">
                  <c:v>Q2 '22</c:v>
                </c:pt>
                <c:pt idx="9">
                  <c:v>Q3 '22</c:v>
                </c:pt>
                <c:pt idx="10">
                  <c:v>Q4 '22</c:v>
                </c:pt>
                <c:pt idx="11">
                  <c:v>4 we 1/1/23</c:v>
                </c:pt>
                <c:pt idx="12">
                  <c:v>4 we 1/29/23</c:v>
                </c:pt>
                <c:pt idx="13">
                  <c:v>4 we 2/26/23</c:v>
                </c:pt>
              </c:strCache>
            </c:strRef>
          </c:cat>
          <c:val>
            <c:numRef>
              <c:f>Sheet1!$D$4:$D$17</c:f>
              <c:numCache>
                <c:formatCode>0.0%</c:formatCode>
                <c:ptCount val="14"/>
                <c:pt idx="0">
                  <c:v>0.312</c:v>
                </c:pt>
                <c:pt idx="1">
                  <c:v>0.23100000000000001</c:v>
                </c:pt>
                <c:pt idx="2">
                  <c:v>0.17799999999999999</c:v>
                </c:pt>
                <c:pt idx="3">
                  <c:v>8.5999999999999993E-2</c:v>
                </c:pt>
                <c:pt idx="4">
                  <c:v>-0.126</c:v>
                </c:pt>
                <c:pt idx="5">
                  <c:v>-9.1999999999999998E-2</c:v>
                </c:pt>
                <c:pt idx="6">
                  <c:v>-6.4000000000000001E-2</c:v>
                </c:pt>
                <c:pt idx="7">
                  <c:v>-5.8000000000000003E-2</c:v>
                </c:pt>
                <c:pt idx="8">
                  <c:v>-3.9E-2</c:v>
                </c:pt>
                <c:pt idx="9">
                  <c:v>-2.8000000000000001E-2</c:v>
                </c:pt>
                <c:pt idx="10">
                  <c:v>-4.3999999999999997E-2</c:v>
                </c:pt>
                <c:pt idx="11">
                  <c:v>-6.8000000000000005E-2</c:v>
                </c:pt>
                <c:pt idx="12">
                  <c:v>-9.9000000000000005E-2</c:v>
                </c:pt>
                <c:pt idx="13">
                  <c:v>-6.9000000000000006E-2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0447348642590671E-2"/>
                  <c:y val="-5.4025573525843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0-4E23-8DAB-1F85EE8661BE}"/>
                </c:ext>
              </c:extLst>
            </c:dLbl>
            <c:dLbl>
              <c:idx val="5"/>
              <c:layout>
                <c:manualLayout>
                  <c:x val="-3.1952407893336622E-2"/>
                  <c:y val="2.5554480063242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0447348642590726E-2"/>
                  <c:y val="4.268707261138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2.6820155848292872E-2"/>
                  <c:y val="4.1556327243031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2.815965858145688E-2"/>
                  <c:y val="2.6119852747419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3.1135883622656395E-2"/>
                  <c:y val="-3.408751144703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3.4972432509985905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6-42C1-B880-3C6DA6FBABC8}"/>
                </c:ext>
              </c:extLst>
            </c:dLbl>
            <c:dLbl>
              <c:idx val="11"/>
              <c:layout>
                <c:manualLayout>
                  <c:x val="-2.7599801788963228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6-42C1-B880-3C6DA6FBABC8}"/>
                </c:ext>
              </c:extLst>
            </c:dLbl>
            <c:dLbl>
              <c:idx val="12"/>
              <c:layout>
                <c:manualLayout>
                  <c:x val="-6.6359704805414223E-3"/>
                  <c:y val="-1.01046996115194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7-4F55-863C-C871E826AB5F}"/>
                </c:ext>
              </c:extLst>
            </c:dLbl>
            <c:dLbl>
              <c:idx val="13"/>
              <c:layout>
                <c:manualLayout>
                  <c:x val="-9.0436799735719737E-3"/>
                  <c:y val="-2.7518021743497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51-410F-9197-9BC7CF684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Sheet1!$A$4:$A$17</c:f>
              <c:strCache>
                <c:ptCount val="14"/>
                <c:pt idx="0">
                  <c:v>Q2 '20</c:v>
                </c:pt>
                <c:pt idx="1">
                  <c:v>Q3 '20</c:v>
                </c:pt>
                <c:pt idx="2">
                  <c:v>Q4 '20</c:v>
                </c:pt>
                <c:pt idx="3">
                  <c:v>Q1 '21</c:v>
                </c:pt>
                <c:pt idx="4">
                  <c:v>Q2 '21</c:v>
                </c:pt>
                <c:pt idx="5">
                  <c:v>Q3 '21</c:v>
                </c:pt>
                <c:pt idx="6">
                  <c:v>Q4 '21</c:v>
                </c:pt>
                <c:pt idx="7">
                  <c:v>Q1 '22</c:v>
                </c:pt>
                <c:pt idx="8">
                  <c:v>Q2 '22</c:v>
                </c:pt>
                <c:pt idx="9">
                  <c:v>Q3 '22</c:v>
                </c:pt>
                <c:pt idx="10">
                  <c:v>Q4 '22</c:v>
                </c:pt>
                <c:pt idx="11">
                  <c:v>4 we 1/1/23</c:v>
                </c:pt>
                <c:pt idx="12">
                  <c:v>4 we 1/29/23</c:v>
                </c:pt>
                <c:pt idx="13">
                  <c:v>4 we 2/26/23</c:v>
                </c:pt>
              </c:strCache>
            </c:strRef>
          </c:cat>
          <c:val>
            <c:numRef>
              <c:f>Sheet1!$E$4:$E$17</c:f>
              <c:numCache>
                <c:formatCode>0.0%</c:formatCode>
                <c:ptCount val="14"/>
                <c:pt idx="3">
                  <c:v>0.17399999999999999</c:v>
                </c:pt>
                <c:pt idx="4">
                  <c:v>0.14699999999999999</c:v>
                </c:pt>
                <c:pt idx="5">
                  <c:v>0.11700000000000001</c:v>
                </c:pt>
                <c:pt idx="6">
                  <c:v>0.10199999999999999</c:v>
                </c:pt>
                <c:pt idx="7">
                  <c:v>0.106</c:v>
                </c:pt>
                <c:pt idx="8">
                  <c:v>0.10100000000000001</c:v>
                </c:pt>
                <c:pt idx="9">
                  <c:v>8.6999999999999994E-2</c:v>
                </c:pt>
                <c:pt idx="10">
                  <c:v>0.05</c:v>
                </c:pt>
                <c:pt idx="11">
                  <c:v>0.02</c:v>
                </c:pt>
                <c:pt idx="12">
                  <c:v>-5.0000000000000001E-3</c:v>
                </c:pt>
                <c:pt idx="13">
                  <c:v>-7.0000000000000001E-3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three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32197981414254E-5"/>
          <c:y val="0.19016924654371267"/>
          <c:w val="0.97435616053933749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3"/>
              <c:layout>
                <c:manualLayout>
                  <c:x val="-4.140797226329862E-2"/>
                  <c:y val="3.7806395729570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8-4474-8A41-BD6DEB2BB312}"/>
                </c:ext>
              </c:extLst>
            </c:dLbl>
            <c:dLbl>
              <c:idx val="4"/>
              <c:layout>
                <c:manualLayout>
                  <c:x val="-4.521956444296335E-2"/>
                  <c:y val="1.4264506753424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C-4FD3-92E4-FD1AC723EC39}"/>
                </c:ext>
              </c:extLst>
            </c:dLbl>
            <c:dLbl>
              <c:idx val="5"/>
              <c:layout>
                <c:manualLayout>
                  <c:x val="-1.8128497929536209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4.5343642949698074E-2"/>
                  <c:y val="4.270898830380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4669099095234225E-2"/>
                  <c:y val="3.8720332283641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3123739809149117E-2"/>
                  <c:y val="3.209344433805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6904052828290755E-2"/>
                  <c:y val="3.2658556121131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2.2727579772288092E-2"/>
                  <c:y val="3.0831726617391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4-4CF8-8114-6A5513A51AC1}"/>
                </c:ext>
              </c:extLst>
            </c:dLbl>
            <c:dLbl>
              <c:idx val="11"/>
              <c:layout>
                <c:manualLayout>
                  <c:x val="-3.0233322106618398E-2"/>
                  <c:y val="-2.549682092009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7-4931-B66E-09CC625DC332}"/>
                </c:ext>
              </c:extLst>
            </c:dLbl>
            <c:dLbl>
              <c:idx val="12"/>
              <c:layout>
                <c:manualLayout>
                  <c:x val="-2.2575888761189288E-2"/>
                  <c:y val="-3.5437152838473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D-40E3-9581-D41205BAD669}"/>
                </c:ext>
              </c:extLst>
            </c:dLbl>
            <c:dLbl>
              <c:idx val="13"/>
              <c:layout>
                <c:manualLayout>
                  <c:x val="-1.6142056735756391E-3"/>
                  <c:y val="-5.165659153584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C-486F-8436-0AFE0CA188A4}"/>
                </c:ext>
              </c:extLst>
            </c:dLbl>
            <c:dLbl>
              <c:idx val="14"/>
              <c:layout>
                <c:manualLayout>
                  <c:x val="-4.3490286916439188E-3"/>
                  <c:y val="-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2-40C2-9CE1-9360B945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Sheet1!$A$3:$A$17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Sheet1!$B$3:$B$17</c:f>
              <c:numCache>
                <c:formatCode>0.0%</c:formatCode>
                <c:ptCount val="15"/>
                <c:pt idx="0">
                  <c:v>9.5000000000000001E-2</c:v>
                </c:pt>
                <c:pt idx="1">
                  <c:v>0.153</c:v>
                </c:pt>
                <c:pt idx="2">
                  <c:v>9.7000000000000003E-2</c:v>
                </c:pt>
                <c:pt idx="3">
                  <c:v>0.10100000000000001</c:v>
                </c:pt>
                <c:pt idx="4">
                  <c:v>0</c:v>
                </c:pt>
                <c:pt idx="5">
                  <c:v>-0.08</c:v>
                </c:pt>
                <c:pt idx="6">
                  <c:v>-2.5000000000000001E-2</c:v>
                </c:pt>
                <c:pt idx="7">
                  <c:v>-3.5999999999999997E-2</c:v>
                </c:pt>
                <c:pt idx="8">
                  <c:v>-5.3999999999999999E-2</c:v>
                </c:pt>
                <c:pt idx="9">
                  <c:v>-4.3999999999999997E-2</c:v>
                </c:pt>
                <c:pt idx="10">
                  <c:v>-4.2000000000000003E-2</c:v>
                </c:pt>
                <c:pt idx="11">
                  <c:v>-1.4E-2</c:v>
                </c:pt>
                <c:pt idx="12">
                  <c:v>-8.0000000000000002E-3</c:v>
                </c:pt>
                <c:pt idx="13">
                  <c:v>-4.8000000000000001E-2</c:v>
                </c:pt>
                <c:pt idx="14">
                  <c:v>-2.5999999999999999E-2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9958263640399392E-2"/>
                  <c:y val="-2.0891133797911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D-413C-B6BD-0A352E5E0CF0}"/>
                </c:ext>
              </c:extLst>
            </c:dLbl>
            <c:dLbl>
              <c:idx val="4"/>
              <c:layout>
                <c:manualLayout>
                  <c:x val="-2.3938026637415583E-2"/>
                  <c:y val="-3.4144909689084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7-4931-B66E-09CC625DC332}"/>
                </c:ext>
              </c:extLst>
            </c:dLbl>
            <c:dLbl>
              <c:idx val="5"/>
              <c:layout>
                <c:manualLayout>
                  <c:x val="-2.5830609018078123E-2"/>
                  <c:y val="3.218136800882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2.6063833947642424E-2"/>
                  <c:y val="3.2369999504287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3.2370032208267965E-2"/>
                  <c:y val="-3.314513667304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3.0300634992793493E-2"/>
                  <c:y val="-3.4275882041394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4.894286771382558E-3"/>
                  <c:y val="-1.070477214202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5.5424103180225746E-3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54-4CF8-8114-6A5513A51AC1}"/>
                </c:ext>
              </c:extLst>
            </c:dLbl>
            <c:dLbl>
              <c:idx val="11"/>
              <c:layout>
                <c:manualLayout>
                  <c:x val="-2.4122307514180256E-2"/>
                  <c:y val="-3.7458353661877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7-4931-B66E-09CC625DC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Sheet1!$A$3:$A$17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Sheet1!$C$3:$C$17</c:f>
              <c:numCache>
                <c:formatCode>0.0%</c:formatCode>
                <c:ptCount val="15"/>
                <c:pt idx="4">
                  <c:v>9.5000000000000001E-2</c:v>
                </c:pt>
                <c:pt idx="5">
                  <c:v>6.0999999999999999E-2</c:v>
                </c:pt>
                <c:pt idx="6">
                  <c:v>6.9000000000000006E-2</c:v>
                </c:pt>
                <c:pt idx="7">
                  <c:v>6.0999999999999999E-2</c:v>
                </c:pt>
                <c:pt idx="8">
                  <c:v>5.8999999999999997E-2</c:v>
                </c:pt>
                <c:pt idx="9">
                  <c:v>3.1E-2</c:v>
                </c:pt>
                <c:pt idx="10">
                  <c:v>1.7999999999999999E-2</c:v>
                </c:pt>
                <c:pt idx="11">
                  <c:v>3.9E-2</c:v>
                </c:pt>
                <c:pt idx="12">
                  <c:v>4.4999999999999998E-2</c:v>
                </c:pt>
                <c:pt idx="13">
                  <c:v>2.5000000000000001E-2</c:v>
                </c:pt>
                <c:pt idx="14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192666545471885E-2"/>
                  <c:y val="2.8810525793987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3.5579600687634313E-2"/>
                  <c:y val="-2.751802174349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3"/>
              <c:layout>
                <c:manualLayout>
                  <c:x val="-5.2932933848735202E-2"/>
                  <c:y val="8.92986195722781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D-413C-B6BD-0A352E5E0CF0}"/>
                </c:ext>
              </c:extLst>
            </c:dLbl>
            <c:dLbl>
              <c:idx val="4"/>
              <c:layout>
                <c:manualLayout>
                  <c:x val="-7.7811563263566292E-3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7-4931-B66E-09CC625DC332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29136690903278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4-4CF8-8114-6A5513A51AC1}"/>
                </c:ext>
              </c:extLst>
            </c:dLbl>
            <c:dLbl>
              <c:idx val="11"/>
              <c:layout>
                <c:manualLayout>
                  <c:x val="-2.6241122816864155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7-4931-B66E-09CC625DC332}"/>
                </c:ext>
              </c:extLst>
            </c:dLbl>
            <c:dLbl>
              <c:idx val="12"/>
              <c:layout>
                <c:manualLayout>
                  <c:x val="-3.0772773264838411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7-4D52-877C-74AE6D428D1F}"/>
                </c:ext>
              </c:extLst>
            </c:dLbl>
            <c:dLbl>
              <c:idx val="13"/>
              <c:layout>
                <c:manualLayout>
                  <c:x val="-2.509348551101976E-2"/>
                  <c:y val="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C-486F-8436-0AFE0CA188A4}"/>
                </c:ext>
              </c:extLst>
            </c:dLbl>
            <c:dLbl>
              <c:idx val="14"/>
              <c:layout>
                <c:manualLayout>
                  <c:x val="-2.3944900136356109E-2"/>
                  <c:y val="3.84028156446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2-40C2-9CE1-9360B945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Sheet1!$A$3:$A$17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Sheet1!$D$3:$D$17</c:f>
              <c:numCache>
                <c:formatCode>0.0%</c:formatCode>
                <c:ptCount val="15"/>
                <c:pt idx="0">
                  <c:v>5.5E-2</c:v>
                </c:pt>
                <c:pt idx="1">
                  <c:v>0.27200000000000002</c:v>
                </c:pt>
                <c:pt idx="2">
                  <c:v>0.20499999999999999</c:v>
                </c:pt>
                <c:pt idx="3">
                  <c:v>0.151</c:v>
                </c:pt>
                <c:pt idx="4">
                  <c:v>6.6000000000000003E-2</c:v>
                </c:pt>
                <c:pt idx="5">
                  <c:v>-0.129</c:v>
                </c:pt>
                <c:pt idx="6">
                  <c:v>-0.109</c:v>
                </c:pt>
                <c:pt idx="7">
                  <c:v>-9.6000000000000002E-2</c:v>
                </c:pt>
                <c:pt idx="8">
                  <c:v>-0.10199999999999999</c:v>
                </c:pt>
                <c:pt idx="9">
                  <c:v>-0.10199999999999999</c:v>
                </c:pt>
                <c:pt idx="10">
                  <c:v>-0.108</c:v>
                </c:pt>
                <c:pt idx="11">
                  <c:v>-0.111</c:v>
                </c:pt>
                <c:pt idx="12">
                  <c:v>-0.11899999999999999</c:v>
                </c:pt>
                <c:pt idx="13">
                  <c:v>-0.14199999999999999</c:v>
                </c:pt>
                <c:pt idx="14">
                  <c:v>-0.13200000000000001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5932170890352761E-2"/>
                  <c:y val="-3.077406747424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1.6901815385877157E-2"/>
                  <c:y val="-5.0089358626825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3.1335333600530729E-2"/>
                  <c:y val="2.8302551351859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8.5938883217593874E-3"/>
                  <c:y val="-1.0328030953306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1.034698607737237E-3"/>
                  <c:y val="-1.08934036374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1.6555651758205475E-2"/>
                  <c:y val="-3.7458353661877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4-4CF8-8114-6A5513A51AC1}"/>
                </c:ext>
              </c:extLst>
            </c:dLbl>
            <c:dLbl>
              <c:idx val="11"/>
              <c:layout>
                <c:manualLayout>
                  <c:x val="-2.8969072335991906E-2"/>
                  <c:y val="-2.420457777070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7-4931-B66E-09CC625DC332}"/>
                </c:ext>
              </c:extLst>
            </c:dLbl>
            <c:dLbl>
              <c:idx val="12"/>
              <c:layout>
                <c:manualLayout>
                  <c:x val="-7.5252962537298721E-3"/>
                  <c:y val="2.30297401164128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4-4EDA-B18F-BCC52A8E1D19}"/>
                </c:ext>
              </c:extLst>
            </c:dLbl>
            <c:dLbl>
              <c:idx val="13"/>
              <c:layout>
                <c:manualLayout>
                  <c:x val="-1.0535414755221777E-2"/>
                  <c:y val="-2.123917586560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C-486F-8436-0AFE0CA188A4}"/>
                </c:ext>
              </c:extLst>
            </c:dLbl>
            <c:dLbl>
              <c:idx val="14"/>
              <c:layout>
                <c:manualLayout>
                  <c:x val="-1.1859274352866111E-2"/>
                  <c:y val="-4.111983970236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2-40C2-9CE1-9360B945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Sheet1!$A$3:$A$17</c:f>
              <c:strCache>
                <c:ptCount val="15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4 we 1/1/23</c:v>
                </c:pt>
                <c:pt idx="13">
                  <c:v>4 we 1/29/23</c:v>
                </c:pt>
                <c:pt idx="14">
                  <c:v>4 we 2/26/23</c:v>
                </c:pt>
              </c:strCache>
            </c:strRef>
          </c:cat>
          <c:val>
            <c:numRef>
              <c:f>Sheet1!$E$3:$E$17</c:f>
              <c:numCache>
                <c:formatCode>0.0%</c:formatCode>
                <c:ptCount val="15"/>
                <c:pt idx="4">
                  <c:v>0.124</c:v>
                </c:pt>
                <c:pt idx="5">
                  <c:v>0.107</c:v>
                </c:pt>
                <c:pt idx="6">
                  <c:v>7.3999999999999996E-2</c:v>
                </c:pt>
                <c:pt idx="7">
                  <c:v>4.1000000000000002E-2</c:v>
                </c:pt>
                <c:pt idx="8">
                  <c:v>0.01</c:v>
                </c:pt>
                <c:pt idx="9">
                  <c:v>-7.0000000000000001E-3</c:v>
                </c:pt>
                <c:pt idx="10">
                  <c:v>-3.7999999999999999E-2</c:v>
                </c:pt>
                <c:pt idx="11">
                  <c:v>-0.08</c:v>
                </c:pt>
                <c:pt idx="12">
                  <c:v>-0.104</c:v>
                </c:pt>
                <c:pt idx="13">
                  <c:v>-0.121</c:v>
                </c:pt>
                <c:pt idx="14">
                  <c:v>-0.13400000000000001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7693462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0.70258</cdr:x>
      <cdr:y>0.70455</cdr:y>
    </cdr:from>
    <cdr:to>
      <cdr:x>1</cdr:x>
      <cdr:y>0.79561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F06765-CA08-4877-B6DF-4BB094B8B1CD}"/>
            </a:ext>
          </a:extLst>
        </cdr:cNvPr>
        <cdr:cNvSpPr txBox="1"/>
      </cdr:nvSpPr>
      <cdr:spPr>
        <a:xfrm xmlns:a="http://schemas.openxmlformats.org/drawingml/2006/main">
          <a:off x="2984891" y="2232248"/>
          <a:ext cx="1263581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2.9% incremental</a:t>
          </a:r>
        </a:p>
      </cdr:txBody>
    </cdr:sp>
  </cdr:relSizeAnchor>
  <cdr:relSizeAnchor xmlns:cdr="http://schemas.openxmlformats.org/drawingml/2006/chartDrawing">
    <cdr:from>
      <cdr:x>0.32203</cdr:x>
      <cdr:y>0.20455</cdr:y>
    </cdr:from>
    <cdr:to>
      <cdr:x>0.61945</cdr:x>
      <cdr:y>0.29561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764DA1F-640B-4D55-ACA9-2677399F43F3}"/>
            </a:ext>
          </a:extLst>
        </cdr:cNvPr>
        <cdr:cNvSpPr txBox="1"/>
      </cdr:nvSpPr>
      <cdr:spPr>
        <a:xfrm xmlns:a="http://schemas.openxmlformats.org/drawingml/2006/main">
          <a:off x="1368152" y="648072"/>
          <a:ext cx="1263580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3.2%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5.7%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6.4%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345835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Four weeks ending</a:t>
            </a:r>
          </a:p>
          <a:p>
            <a:r>
              <a:rPr lang="en-US" sz="2800" b="1" dirty="0"/>
              <a:t>February 26, 2023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EFC1803-CB79-87EB-C94A-AC2D1DCB233D}"/>
              </a:ext>
            </a:extLst>
          </p:cNvPr>
          <p:cNvSpPr/>
          <p:nvPr/>
        </p:nvSpPr>
        <p:spPr>
          <a:xfrm>
            <a:off x="6164969" y="146371"/>
            <a:ext cx="567267" cy="1057225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C978-CD74-D4D9-87D7-CCF0F9D9C279}"/>
              </a:ext>
            </a:extLst>
          </p:cNvPr>
          <p:cNvSpPr/>
          <p:nvPr/>
        </p:nvSpPr>
        <p:spPr>
          <a:xfrm rot="10800000">
            <a:off x="6444207" y="144764"/>
            <a:ext cx="2699789" cy="1058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262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97002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w.e.2/26/2023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$13.78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015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w.e. 2/26/2023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22229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2/26/2023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+14.4%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+14.8%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Mushroom dollars, units and volume are behind February 2020 (pre-pandemic)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2/26/2023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$97.0M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20.3M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537" y="4819437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-6.9%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1144" y="1741679"/>
            <a:ext cx="138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-15.3%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4157" y="1746376"/>
            <a:ext cx="1380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-13.2%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34507" y="3518120"/>
            <a:ext cx="1727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-13.2%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-0.7%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96571" y="3528253"/>
            <a:ext cx="1745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-24.1%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-17.4%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10201" y="3526904"/>
            <a:ext cx="175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-22.8%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-13.4%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683955"/>
              </p:ext>
            </p:extLst>
          </p:nvPr>
        </p:nvGraphicFramePr>
        <p:xfrm>
          <a:off x="382266" y="1131590"/>
          <a:ext cx="8294190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3YA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23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2/26/2023</a:t>
            </a:r>
          </a:p>
        </p:txBody>
      </p:sp>
    </p:spTree>
    <p:extLst>
      <p:ext uri="{BB962C8B-B14F-4D97-AF65-F5344CB8AC3E}">
        <p14:creationId xmlns:p14="http://schemas.microsoft.com/office/powerpoint/2010/main" val="2394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711316"/>
              </p:ext>
            </p:extLst>
          </p:nvPr>
        </p:nvGraphicFramePr>
        <p:xfrm>
          <a:off x="467544" y="1131590"/>
          <a:ext cx="8352928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 pounds are now far outpacing fresh mushroom pounds when compared to 2019 and 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89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2/26/2023</a:t>
            </a:r>
          </a:p>
        </p:txBody>
      </p:sp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496885"/>
            <a:ext cx="8496944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and pounds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While still low, at 19%, more pounds were sold on promotion, but it did not boost dollar growth equally in the quad-week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203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through weeks ending 2/26/2023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97506"/>
              </p:ext>
            </p:extLst>
          </p:nvPr>
        </p:nvGraphicFramePr>
        <p:xfrm>
          <a:off x="528918" y="1851670"/>
          <a:ext cx="8096130" cy="13026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2/26/2023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2/26/2023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pounds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36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increased level of promotions is driving a higher share of incrementality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B1D14-9986-46C0-8278-BC08F1C11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093909"/>
              </p:ext>
            </p:extLst>
          </p:nvPr>
        </p:nvGraphicFramePr>
        <p:xfrm>
          <a:off x="251520" y="1255201"/>
          <a:ext cx="4140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603171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08066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2/26/2023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228021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through 2/26/2023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1373" y="36682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AFDC66-FF69-ACD4-8284-D1B66929F18E}"/>
              </a:ext>
            </a:extLst>
          </p:cNvPr>
          <p:cNvSpPr/>
          <p:nvPr/>
        </p:nvSpPr>
        <p:spPr>
          <a:xfrm>
            <a:off x="7103019" y="2288771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051661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34328" y="366824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8AB1810-ABBB-2A7D-D1AB-D112DD06034C}"/>
              </a:ext>
            </a:extLst>
          </p:cNvPr>
          <p:cNvSpPr/>
          <p:nvPr/>
        </p:nvSpPr>
        <p:spPr>
          <a:xfrm>
            <a:off x="8239368" y="253237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06769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8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75965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for browns and specialty remain up versus pre-pandemic, whereas white sales are 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64594"/>
              </p:ext>
            </p:extLst>
          </p:nvPr>
        </p:nvGraphicFramePr>
        <p:xfrm>
          <a:off x="529313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2/26/2023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$97.0M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$47.9M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$43.0M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+15.0%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2/26/2023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779329"/>
              </p:ext>
            </p:extLst>
          </p:nvPr>
        </p:nvGraphicFramePr>
        <p:xfrm>
          <a:off x="2771800" y="1053106"/>
          <a:ext cx="5976665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987576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2/26/2023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$641.3M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-7.8%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$2.70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+7.8%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2/26/2023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156.7M</a:t>
            </a:r>
          </a:p>
          <a:p>
            <a:pPr>
              <a:buNone/>
            </a:pPr>
            <a:r>
              <a:rPr lang="en-US" dirty="0"/>
              <a:t>-13.5%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$4.09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+6.6%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2/26/2023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52389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496944" cy="35444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IRI data underwent its annual restatement, which included a realignment of the quad-weeks. The periods jumped back by one week. The 52-week view in the database has been adjusted to see all the back quad-week periods using this restatement. The forecasting until the end of the year uses the old quad-week periods. </a:t>
            </a:r>
          </a:p>
          <a:p>
            <a:r>
              <a:rPr lang="en-US" dirty="0"/>
              <a:t>The report covers the </a:t>
            </a:r>
            <a:r>
              <a:rPr lang="en-US" b="1" dirty="0"/>
              <a:t>four weeks ending 26 February, 2023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February 5, 2023</a:t>
            </a:r>
          </a:p>
          <a:p>
            <a:pPr lvl="1"/>
            <a:r>
              <a:rPr lang="en-US" dirty="0"/>
              <a:t>February 12, 2023</a:t>
            </a:r>
          </a:p>
          <a:p>
            <a:pPr lvl="1"/>
            <a:r>
              <a:rPr lang="en-US" dirty="0"/>
              <a:t>February 19, 2023</a:t>
            </a:r>
          </a:p>
          <a:p>
            <a:pPr lvl="1"/>
            <a:r>
              <a:rPr lang="en-US" dirty="0"/>
              <a:t>February 26, 2023</a:t>
            </a:r>
          </a:p>
          <a:p>
            <a:r>
              <a:rPr lang="en-US" dirty="0">
                <a:solidFill>
                  <a:schemeClr val="tx1"/>
                </a:solidFill>
              </a:rPr>
              <a:t>Comparisons to year ago (YA) refer to 2022; comparisons to two years ago (2YA) refer to 2021 and 3YA to 2020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includes supermarkets, supercenters, club, commissaries, etc. It excludes specialty stores  (Whole Foods, Sprouts,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Organic, cut/whole, package size, </a:t>
            </a:r>
            <a:r>
              <a:rPr lang="en-US" dirty="0" err="1"/>
              <a:t>etc</a:t>
            </a:r>
            <a:r>
              <a:rPr lang="en-US" dirty="0"/>
              <a:t> are derived from SKU analysis. This means Walmart private brand, H-E-B, Hy-Vee and others are not included, which causes the gap between total market and SKU-level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2/26/2023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$418.6M</a:t>
            </a:r>
          </a:p>
          <a:p>
            <a:pPr>
              <a:buNone/>
            </a:pPr>
            <a:r>
              <a:rPr lang="en-US" dirty="0"/>
              <a:t>+5.9%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$3.20</a:t>
            </a:r>
          </a:p>
          <a:p>
            <a:pPr>
              <a:buNone/>
            </a:pPr>
            <a:r>
              <a:rPr lang="en-US" dirty="0"/>
              <a:t>+7.8%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2/26/2023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813325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2/26/2023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86.2M</a:t>
            </a:r>
          </a:p>
          <a:p>
            <a:pPr>
              <a:buNone/>
            </a:pPr>
            <a:r>
              <a:rPr lang="en-US" dirty="0"/>
              <a:t>-2.9%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$4.86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+9.0%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698565"/>
              </p:ext>
            </p:extLst>
          </p:nvPr>
        </p:nvGraphicFramePr>
        <p:xfrm>
          <a:off x="2699792" y="1059582"/>
          <a:ext cx="5976665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102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2/26/2023</a:t>
            </a:r>
          </a:p>
        </p:txBody>
      </p:sp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90527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-7.0%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-5.6%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-13.6%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-4.6%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96.0%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2/26/2023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7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587974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8 ounce had another strong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95218"/>
              </p:ext>
            </p:extLst>
          </p:nvPr>
        </p:nvGraphicFramePr>
        <p:xfrm>
          <a:off x="429721" y="1491630"/>
          <a:ext cx="7956883" cy="2692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&lt;8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$8.4M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-16.2%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  0.6M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-18.5%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-28.6%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$44.6M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-19.3%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-23.5%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8.5M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-27.7%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&gt;8 OZ &lt; 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$5.7M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-12.6%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1.2M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-21.6%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88133399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$13.1M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-37.8%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3.4M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-39.2%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-46.1%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&gt;16 OZ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$9.1M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+6.8%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+3.8%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2.8M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-3.5%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-14.1%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95959190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Random weight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$4.2M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-18.7%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effectLst/>
                        </a:rPr>
                        <a:t>          0.8M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-24.4%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26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organic share of mushroom dollar sales reached 13.8%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$83.4M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-8.1%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-15.8%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$13.6M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+0.8%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-11.2%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-13.2%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-13.4%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587974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 compared with year ago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2/26/2023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10.4%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$48.0M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-2.6%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-10.9%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$49.1M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-10.8%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-19.2%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-9.3%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-17.2%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587974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2/26/2023 compared with year ago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UPC-level analysis which excludes certain items due to IRI/retailer agreements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99772" y="3888482"/>
            <a:ext cx="1200970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47.5%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lbs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25473" y="347415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Cut/prepped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2/26/2023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4-week view, sales fell below pre-pandemic levels for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2/26/2023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556260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883852"/>
              </p:ext>
            </p:extLst>
          </p:nvPr>
        </p:nvGraphicFramePr>
        <p:xfrm>
          <a:off x="4626966" y="1419622"/>
          <a:ext cx="4248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below 2020 levels in the quad week and year-to-date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2/26/2023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033594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602144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dipped below pre-pandemic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2/26/2023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320417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806687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is below prior year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96806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2/26/2023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503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and year-to-date ending 2/26/2023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6892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2/26/2023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 increases for mushrooms were above those of total produce and total vegetables. This was driven by white button mushrooms (slide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749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weeks ending 2/26/2023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21775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2/26/2023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$2.64 | +2.4%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$ 2.39| +7.3%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$3.08 | +9.9%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ahead of vegetables. Other vegetables apply shrinkflation measures to offset volume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73978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2/26/2023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 | +2.9%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$ 2.07| +7.0%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$4.79 | +7.3%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749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YTD weeks ending 2/26/2023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accelerated after coming down in Q3 and Q4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075622"/>
              </p:ext>
            </p:extLst>
          </p:nvPr>
        </p:nvGraphicFramePr>
        <p:xfrm>
          <a:off x="395536" y="1059581"/>
          <a:ext cx="842493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223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2/26/2023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58340</TotalTime>
  <Words>2678</Words>
  <Application>Microsoft Office PowerPoint</Application>
  <PresentationFormat>On-screen Show (16:9)</PresentationFormat>
  <Paragraphs>706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In the 4-week view, sales fell below pre-pandemic levels for the first time</vt:lpstr>
      <vt:lpstr>Four-year unit sales trend Unit sales were below 2020 levels in the quad week and year-to-date views</vt:lpstr>
      <vt:lpstr>Four-year volume (pound) sales trend In the YTD and the quad-week view, pounds dipped below pre-pandemic levels</vt:lpstr>
      <vt:lpstr>Mushroom contribution to the department and category The mushroom share of total produce and vegetables is below prior year levels</vt:lpstr>
      <vt:lpstr>Mushrooms price per unit Price increases for mushrooms were above those of total produce and total vegetables. This was driven by white button mushrooms (slide 10)</vt:lpstr>
      <vt:lpstr>Mushroom price per volume (pound) On a pound basis, mushroom inflation was also ahead of vegetables. Other vegetables apply shrinkflation measures to offset volume inflation</vt:lpstr>
      <vt:lpstr>Price per volume by quarter/month The rate of inflation on a per pound basis accelerated after coming down in Q3 and Q4</vt:lpstr>
      <vt:lpstr>Price per volume and unit by type</vt:lpstr>
      <vt:lpstr>Mushroom dollar, unit, volume sales Mushroom dollars, units and volume are behind February 2020 (pre-pandemic)</vt:lpstr>
      <vt:lpstr>Vegetables and mushroom dollar sales vs. YA and 3YA Both mushrooms and vegetables continued to trend above pre-pandemic levels</vt:lpstr>
      <vt:lpstr>Vegetables and mushroom pound sales vs. YA and 2019 Vegetable pounds are now far outpacing fresh mushroom pounds when compared to 2019 and YA</vt:lpstr>
      <vt:lpstr>Share of dollars and pounds sold on merchandising While still low, at 19%, more pounds were sold on promotion, but it did not boost dollar growth equally in the quad-week</vt:lpstr>
      <vt:lpstr>Base and incremental sales The increased level of promotions is driving a higher share of incrementality</vt:lpstr>
      <vt:lpstr>Over indexing versus under indexing regions Under indexing regions are catching up</vt:lpstr>
      <vt:lpstr>Performance summary whites, browns and exotics Dollar sales for browns and specialty remain up versus pre-pandemic, whereas white sales are down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Packaged (fixed weight) versus random weight While both down, fixed weight did better than random weight</vt:lpstr>
      <vt:lpstr>Package size analysis 8 and 16 ounces drive the bulk of sales; 8 ounce had another strong performance</vt:lpstr>
      <vt:lpstr>Organic versus conventional mushrooms sales The organic share of mushroom dollar sales reached 13.8%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522</cp:revision>
  <dcterms:created xsi:type="dcterms:W3CDTF">2018-03-13T20:52:20Z</dcterms:created>
  <dcterms:modified xsi:type="dcterms:W3CDTF">2023-03-11T21:17:28Z</dcterms:modified>
</cp:coreProperties>
</file>