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71" r:id="rId2"/>
    <p:sldId id="596" r:id="rId3"/>
    <p:sldId id="572" r:id="rId4"/>
    <p:sldId id="593" r:id="rId5"/>
    <p:sldId id="594" r:id="rId6"/>
    <p:sldId id="549" r:id="rId7"/>
    <p:sldId id="574" r:id="rId8"/>
    <p:sldId id="573" r:id="rId9"/>
    <p:sldId id="546" r:id="rId10"/>
    <p:sldId id="598" r:id="rId11"/>
    <p:sldId id="508" r:id="rId12"/>
    <p:sldId id="566" r:id="rId13"/>
    <p:sldId id="616" r:id="rId14"/>
    <p:sldId id="591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CFF66"/>
    <a:srgbClr val="FFFFFF"/>
    <a:srgbClr val="009999"/>
    <a:srgbClr val="72AF2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8" autoAdjust="0"/>
    <p:restoredTop sz="81637" autoAdjust="0"/>
  </p:normalViewPr>
  <p:slideViewPr>
    <p:cSldViewPr>
      <p:cViewPr varScale="1">
        <p:scale>
          <a:sx n="120" d="100"/>
          <a:sy n="120" d="100"/>
        </p:scale>
        <p:origin x="107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1/29/2023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1"/>
          <c:h val="0.6398422662032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1/29/2023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9893100389975502E-3"/>
                  <c:y val="-2.0996344321530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69-472C-BF2D-D78D0530A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\$#,##0</c:formatCode>
                <c:ptCount val="4"/>
                <c:pt idx="0">
                  <c:v>100577633</c:v>
                </c:pt>
                <c:pt idx="1">
                  <c:v>117852259</c:v>
                </c:pt>
                <c:pt idx="2">
                  <c:v>111022989</c:v>
                </c:pt>
                <c:pt idx="3">
                  <c:v>100057372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four w.e. 1/29/2023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84969843275419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1/29/23</c:v>
                </c:pt>
                <c:pt idx="1">
                  <c:v>4 we 1/29/23</c:v>
                </c:pt>
              </c:strCache>
            </c:strRef>
          </c:cat>
          <c:val>
            <c:numRef>
              <c:f>Sheet1!$B$2:$B$3</c:f>
              <c:numCache>
                <c:formatCode>\$#,##0</c:formatCode>
                <c:ptCount val="2"/>
                <c:pt idx="0">
                  <c:v>1210190435</c:v>
                </c:pt>
                <c:pt idx="1">
                  <c:v>97057600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8-4B79-9C8E-92C61F533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1/29/23</c:v>
                </c:pt>
                <c:pt idx="1">
                  <c:v>4 we 1/29/23</c:v>
                </c:pt>
              </c:strCache>
            </c:strRef>
          </c:cat>
          <c:val>
            <c:numRef>
              <c:f>Sheet1!$C$2:$C$3</c:f>
              <c:numCache>
                <c:formatCode>\$#,##0;\-\$#,##0</c:formatCode>
                <c:ptCount val="2"/>
                <c:pt idx="0">
                  <c:v>39825522</c:v>
                </c:pt>
                <c:pt idx="1">
                  <c:v>2999772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8-4B79-9C8E-92C61F533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61433475376559"/>
          <c:y val="0.11980514069865253"/>
          <c:w val="0.39277133049246876"/>
          <c:h val="8.59335735182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four w.e. 1/29/2023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1/29/23</c:v>
                </c:pt>
                <c:pt idx="1">
                  <c:v>4 we 1/29/23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252021055</c:v>
                </c:pt>
                <c:pt idx="1">
                  <c:v>19776770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1/29/23</c:v>
                </c:pt>
                <c:pt idx="1">
                  <c:v>4 we 1/29/23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16989055</c:v>
                </c:pt>
                <c:pt idx="1">
                  <c:v>1357474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39277133049246876"/>
          <c:h val="8.59335735182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088004286443561E-2"/>
          <c:y val="0.20921818513699736"/>
          <c:w val="0.89225154250699068"/>
          <c:h val="0.630371583813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$173M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$182M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$168M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$154M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$159M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453747052017E-3"/>
                  <c:y val="-1.48127326517532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$50.5M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$49.4M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$46M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$47M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</c:strCache>
            </c:strRef>
          </c:cat>
          <c:val>
            <c:numRef>
              <c:f>Sheet1!$B$2:$B$11</c:f>
              <c:numCache>
                <c:formatCode>\$#,##0;\-\$#,##0</c:formatCode>
                <c:ptCount val="10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181822204</c:v>
                </c:pt>
                <c:pt idx="5" formatCode="&quot;$&quot;#,##0_);\(&quot;$&quot;#,##0\)">
                  <c:v>168120249</c:v>
                </c:pt>
                <c:pt idx="6" formatCode="&quot;$&quot;#,##0_);[Red]\(&quot;$&quot;#,##0\)">
                  <c:v>153993812</c:v>
                </c:pt>
                <c:pt idx="7" formatCode="&quot;$&quot;#,##0_);[Red]\(&quot;$&quot;#,##0\)">
                  <c:v>159348511</c:v>
                </c:pt>
                <c:pt idx="8" formatCode="&quot;$&quot;#,##0_);[Red]\(&quot;$&quot;#,##0\)">
                  <c:v>50537454</c:v>
                </c:pt>
                <c:pt idx="9" formatCode="&quot;$&quot;#,##0_);[Red]\(&quot;$&quot;#,##0\)">
                  <c:v>49410835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5.5337909008703674E-2"/>
                  <c:y val="3.1477931652651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402247851502E-2"/>
                  <c:y val="3.837605795860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348954194962866E-2"/>
                  <c:y val="2.4403977043763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-6.7000000000000004E-2</c:v>
                </c:pt>
                <c:pt idx="5">
                  <c:v>-4.2000000000000003E-2</c:v>
                </c:pt>
                <c:pt idx="6">
                  <c:v>-4.5999999999999999E-2</c:v>
                </c:pt>
                <c:pt idx="7">
                  <c:v>-0.104</c:v>
                </c:pt>
                <c:pt idx="8">
                  <c:v>-0.124</c:v>
                </c:pt>
                <c:pt idx="9">
                  <c:v>-0.156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38.4M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12.3M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11.2M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11.3M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46042273</c:v>
                </c:pt>
                <c:pt idx="5" formatCode="#,##0_);\(#,##0\)">
                  <c:v>46726141</c:v>
                </c:pt>
                <c:pt idx="6" formatCode="#,##0">
                  <c:v>42553529</c:v>
                </c:pt>
                <c:pt idx="7" formatCode="#,##0">
                  <c:v>38416962</c:v>
                </c:pt>
                <c:pt idx="8" formatCode="#,##0">
                  <c:v>12254594</c:v>
                </c:pt>
                <c:pt idx="9" formatCode="#,##0">
                  <c:v>11982801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-0.11</c:v>
                </c:pt>
                <c:pt idx="5">
                  <c:v>-0.10100000000000001</c:v>
                </c:pt>
                <c:pt idx="6">
                  <c:v>-0.12</c:v>
                </c:pt>
                <c:pt idx="7">
                  <c:v>-0.158</c:v>
                </c:pt>
                <c:pt idx="8">
                  <c:v>-0.16200000000000001</c:v>
                </c:pt>
                <c:pt idx="9">
                  <c:v>-0.187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30000000000000004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510754985217682E-2"/>
          <c:y val="0.1937879486820305"/>
          <c:w val="0.88066629816597752"/>
          <c:h val="0.65246705680045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$109.9M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$95.8M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4.210097513237524E-3"/>
                  <c:y val="1.36485438815976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$89.2M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$98.5M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$107.7M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$99.0M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6.5322004908922151E-3"/>
                  <c:y val="-3.514564861963852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$95.2M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-2.2235283262627701E-3"/>
                  <c:y val="3.83562041009121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$112.1M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$36.3M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$36.7M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$29.5M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$30.8M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</c:strCache>
            </c:strRef>
          </c:cat>
          <c:val>
            <c:numRef>
              <c:f>Sheet1!$B$2:$B$11</c:f>
              <c:numCache>
                <c:formatCode>\$#,##0;\-\$#,##0</c:formatCode>
                <c:ptCount val="10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107713668</c:v>
                </c:pt>
                <c:pt idx="5" formatCode="&quot;$&quot;#,##0_);\(&quot;$&quot;#,##0\)">
                  <c:v>99039151</c:v>
                </c:pt>
                <c:pt idx="6" formatCode="&quot;$&quot;#,##0_);[Red]\(&quot;$&quot;#,##0\)">
                  <c:v>95236118</c:v>
                </c:pt>
                <c:pt idx="7" formatCode="&quot;$&quot;#,##0_);[Red]\(&quot;$&quot;#,##0\)">
                  <c:v>112101363</c:v>
                </c:pt>
                <c:pt idx="8" formatCode="&quot;$&quot;#,##0_);[Red]\(&quot;$&quot;#,##0\)">
                  <c:v>36326443</c:v>
                </c:pt>
                <c:pt idx="9" formatCode="&quot;$&quot;#,##0_);[Red]\(&quot;$&quot;#,##0\)">
                  <c:v>36719599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472686848738977E-2"/>
                  <c:y val="2.5440129891624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25016707101697E-2"/>
                  <c:y val="-4.6951013993068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-3.1E-2</c:v>
                </c:pt>
                <c:pt idx="5">
                  <c:v>5.0000000000000001E-3</c:v>
                </c:pt>
                <c:pt idx="6">
                  <c:v>5.7000000000000002E-2</c:v>
                </c:pt>
                <c:pt idx="7">
                  <c:v>0.108</c:v>
                </c:pt>
                <c:pt idx="8">
                  <c:v>8.7999999999999995E-2</c:v>
                </c:pt>
                <c:pt idx="9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161414211989746E-18"/>
                  <c:y val="-2.22190989776298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3F-48C0-8937-C56DD6032C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3F-48C0-8937-C56DD6032C2F}"/>
                </c:ext>
              </c:extLst>
            </c:dLbl>
            <c:dLbl>
              <c:idx val="2"/>
              <c:layout>
                <c:manualLayout>
                  <c:x val="4.34902680417373E-3"/>
                  <c:y val="-4.605651815638630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21.9M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53F-48C0-8937-C56DD6032C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23.5M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3F-48C0-8937-C56DD6032C2F}"/>
                </c:ext>
              </c:extLst>
            </c:dLbl>
            <c:dLbl>
              <c:idx val="5"/>
              <c:layout>
                <c:manualLayout>
                  <c:x val="-2.2325238647132729E-3"/>
                  <c:y val="7.406366325876619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3C6-40CB-8AD7-EFF6D6D06A95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3C6-40CB-8AD7-EFF6D6D06A9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53F-48C0-8937-C56DD6032C2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7.4M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EAC-4E15-8AA7-397D5AAB169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70E-44BD-AE14-96BCBDDB0C5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6.0M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F4D-4538-A1FD-E3C68953A6C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6.3M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69-4877-8C9C-A5D55467B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 formatCode="#,##0_);\(#,##0\)">
                  <c:v>23516208</c:v>
                </c:pt>
                <c:pt idx="5" formatCode="#,##0_);\(#,##0\)">
                  <c:v>20813066</c:v>
                </c:pt>
                <c:pt idx="6" formatCode="#,##0_);\(#,##0\)">
                  <c:v>19487883</c:v>
                </c:pt>
                <c:pt idx="7" formatCode="#,##0">
                  <c:v>22777474</c:v>
                </c:pt>
                <c:pt idx="8" formatCode="#,##0">
                  <c:v>7411341</c:v>
                </c:pt>
                <c:pt idx="9" formatCode="#,##0">
                  <c:v>7481168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652603992983201E-2"/>
                  <c:y val="2.9672994347251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60375162993E-2"/>
                  <c:y val="2.2510396613832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8904226308307326E-2"/>
                  <c:y val="2.6213579776770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8785041176002242E-2"/>
                  <c:y val="-5.9110093011131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5978505541659E-2"/>
                  <c:y val="-4.2585731606114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4.4669989904421774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dLbl>
              <c:idx val="9"/>
              <c:layout>
                <c:manualLayout>
                  <c:x val="-4.4293342406399448E-2"/>
                  <c:y val="-3.484695356324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E-44BD-AE14-96BCBDDB0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-7.8E-2</c:v>
                </c:pt>
                <c:pt idx="5">
                  <c:v>-8.2000000000000003E-2</c:v>
                </c:pt>
                <c:pt idx="6">
                  <c:v>-4.3999999999999997E-2</c:v>
                </c:pt>
                <c:pt idx="7">
                  <c:v>0.02</c:v>
                </c:pt>
                <c:pt idx="8">
                  <c:v>1.2999999999999999E-2</c:v>
                </c:pt>
                <c:pt idx="9">
                  <c:v>-1.9E-2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L-</a:t>
            </a:r>
            <a:r>
              <a:rPr lang="en-US" sz="1600" baseline="0" dirty="0"/>
              <a:t>52 w.e. </a:t>
            </a:r>
            <a:r>
              <a:rPr lang="en-US" sz="1600" dirty="0"/>
              <a:t>1/29/2023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L-52 weeks ending 1/29/23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291820385981522E-7"/>
                  <c:y val="2.93950473756884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986007921725"/>
                      <c:h val="0.120267060273726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EA-4211-B180-7372B2F3562D}"/>
                </c:ext>
              </c:extLst>
            </c:dLbl>
            <c:dLbl>
              <c:idx val="2"/>
              <c:layout>
                <c:manualLayout>
                  <c:x val="1.0317787959486756E-2"/>
                  <c:y val="-4.19910353876024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7889860896269"/>
                      <c:h val="0.120267060273726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410-4F11-886E-399007F7A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\$#,##0</c:formatCode>
                <c:ptCount val="4"/>
                <c:pt idx="0">
                  <c:v>1161307109</c:v>
                </c:pt>
                <c:pt idx="1">
                  <c:v>1409775700</c:v>
                </c:pt>
                <c:pt idx="2">
                  <c:v>1309103940</c:v>
                </c:pt>
                <c:pt idx="3">
                  <c:v>1250015957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1/29/2023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1"/>
          <c:h val="0.6398422662032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1/29/2023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39474764</c:v>
                </c:pt>
                <c:pt idx="1">
                  <c:v>43653780</c:v>
                </c:pt>
                <c:pt idx="2">
                  <c:v>39334418</c:v>
                </c:pt>
                <c:pt idx="3">
                  <c:v>32904282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L-</a:t>
            </a:r>
            <a:r>
              <a:rPr lang="en-US" sz="1600" baseline="0" dirty="0"/>
              <a:t>52 w.e.</a:t>
            </a:r>
            <a:r>
              <a:rPr lang="en-US" sz="1600" dirty="0"/>
              <a:t> 1/29/2023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1"/>
          <c:h val="0.6398422662032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L-52 weeks ending 1/29/2023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4483549446886892E-3"/>
                  <c:y val="-7.69857065001605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47-4E23-95AE-C89235490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455558189</c:v>
                </c:pt>
                <c:pt idx="1">
                  <c:v>528383984</c:v>
                </c:pt>
                <c:pt idx="2">
                  <c:v>477708889</c:v>
                </c:pt>
                <c:pt idx="3">
                  <c:v>424345383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1/29/2023</a:t>
            </a:r>
          </a:p>
        </c:rich>
      </c:tx>
      <c:layout>
        <c:manualLayout>
          <c:xMode val="edge"/>
          <c:yMode val="edge"/>
          <c:x val="0.17473789461989603"/>
          <c:y val="1.1831181155567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1/29/2023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18839622108264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A9-4B7C-AABC-1F421E7E80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24034821</c:v>
                </c:pt>
                <c:pt idx="1">
                  <c:v>27484678</c:v>
                </c:pt>
                <c:pt idx="2">
                  <c:v>24644673</c:v>
                </c:pt>
                <c:pt idx="3">
                  <c:v>21134244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L-52 w.e. </a:t>
            </a:r>
            <a:r>
              <a:rPr lang="en-US" sz="1600" dirty="0"/>
              <a:t>1/29/2023</a:t>
            </a:r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L-52 weeks ending 1/29/2023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134288109401983E-3"/>
                  <c:y val="-8.2032228977142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B2-4E3E-88CD-831947874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280654314</c:v>
                </c:pt>
                <c:pt idx="1">
                  <c:v>332209423</c:v>
                </c:pt>
                <c:pt idx="2">
                  <c:v>301996340</c:v>
                </c:pt>
                <c:pt idx="3">
                  <c:v>269010110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11"/>
              <c:layout>
                <c:manualLayout>
                  <c:x val="0"/>
                  <c:y val="-1.5010148101112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4 we 1/1/23</c:v>
                </c:pt>
                <c:pt idx="14">
                  <c:v>4 we 1/29/23</c:v>
                </c:pt>
              </c:strCache>
            </c:strRef>
          </c:cat>
          <c:val>
            <c:numRef>
              <c:f>Sheet1!$B$2:$B$16</c:f>
              <c:numCache>
                <c:formatCode>\$#,##0.00;\-\$#,##0.00</c:formatCode>
                <c:ptCount val="15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4.4800000000000004</c:v>
                </c:pt>
                <c:pt idx="10" formatCode="&quot;$&quot;#,##0.00_);[Red]\(&quot;$&quot;#,##0.00\)">
                  <c:v>4.5599999999999996</c:v>
                </c:pt>
                <c:pt idx="11" formatCode="&quot;$&quot;#,##0.00_);[Red]\(&quot;$&quot;#,##0.00\)">
                  <c:v>4.68</c:v>
                </c:pt>
                <c:pt idx="12" formatCode="&quot;$&quot;#,##0.00_);[Red]\(&quot;$&quot;#,##0.00\)">
                  <c:v>4.75</c:v>
                </c:pt>
                <c:pt idx="13" formatCode="&quot;$&quot;#,##0.00_);[Red]\(&quot;$&quot;#,##0.00\)">
                  <c:v>4.72</c:v>
                </c:pt>
                <c:pt idx="14" formatCode="&quot;$&quot;#,##0.00_);[Red]\(&quot;$&quot;#,##0.00\)">
                  <c:v>4.7300000000000004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3.5156546933381674E-2"/>
                  <c:y val="4.8432678754400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3.435205542464087E-2"/>
                  <c:y val="2.5766928447983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26627840572E-2"/>
                  <c:y val="3.181034336964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2.8358325683111234E-2"/>
                  <c:y val="5.0523626652704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2.8605861531954539E-2"/>
                  <c:y val="3.9531626058979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3.0149184203704462E-2"/>
                  <c:y val="2.4718893407225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3.1928348117265838E-2"/>
                  <c:y val="3.9531626058979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3.4090388592300777E-2"/>
                  <c:y val="2.5048627856766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4 we 1/1/23</c:v>
                </c:pt>
                <c:pt idx="14">
                  <c:v>4 we 1/29/23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4.9000000000000002E-2</c:v>
                </c:pt>
                <c:pt idx="10">
                  <c:v>7.0000000000000007E-2</c:v>
                </c:pt>
                <c:pt idx="11">
                  <c:v>8.8999999999999996E-2</c:v>
                </c:pt>
                <c:pt idx="12">
                  <c:v>7.5999999999999998E-2</c:v>
                </c:pt>
                <c:pt idx="13">
                  <c:v>5.8000000000000003E-2</c:v>
                </c:pt>
                <c:pt idx="14">
                  <c:v>5.0999999999999997E-2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Dollar sales versus year ago and three years ago</a:t>
            </a:r>
          </a:p>
        </c:rich>
      </c:tx>
      <c:layout>
        <c:manualLayout>
          <c:xMode val="edge"/>
          <c:yMode val="edge"/>
          <c:x val="0.215634105164059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20969256793008E-2"/>
          <c:y val="0.22661713024443825"/>
          <c:w val="0.90512343500502357"/>
          <c:h val="0.652229791253029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4269139672579747E-2"/>
                  <c:y val="2.4204838671804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8C-4B0D-972F-353170D00B3C}"/>
                </c:ext>
              </c:extLst>
            </c:dLbl>
            <c:dLbl>
              <c:idx val="5"/>
              <c:layout>
                <c:manualLayout>
                  <c:x val="-4.3838583698952126E-2"/>
                  <c:y val="-2.881026489288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E9-4C6D-A87B-4AA13AEA3BBB}"/>
                </c:ext>
              </c:extLst>
            </c:dLbl>
            <c:dLbl>
              <c:idx val="6"/>
              <c:layout>
                <c:manualLayout>
                  <c:x val="-3.631328744522247E-2"/>
                  <c:y val="-2.6873335124854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4.6709573101201843E-2"/>
                  <c:y val="-2.092175196850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3.7103502806165305E-2"/>
                  <c:y val="-2.092175196850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2.937875657456088E-2"/>
                  <c:y val="-2.6983435389147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dLbl>
              <c:idx val="10"/>
              <c:layout>
                <c:manualLayout>
                  <c:x val="-4.1073066952857153E-2"/>
                  <c:y val="-3.212370886568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37-46A3-966B-80373869ADC2}"/>
                </c:ext>
              </c:extLst>
            </c:dLbl>
            <c:dLbl>
              <c:idx val="11"/>
              <c:layout>
                <c:manualLayout>
                  <c:x val="-3.6930067915010502E-2"/>
                  <c:y val="-2.8810264892887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37-46A3-966B-80373869ADC2}"/>
                </c:ext>
              </c:extLst>
            </c:dLbl>
            <c:dLbl>
              <c:idx val="12"/>
              <c:layout>
                <c:manualLayout>
                  <c:x val="-2.0394026882017448E-2"/>
                  <c:y val="-3.875059681126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AF-44B6-8CBA-60E3B23BA3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Sheet1!$A$4:$A$16</c:f>
              <c:strCache>
                <c:ptCount val="13"/>
                <c:pt idx="0">
                  <c:v>Q2 2020</c:v>
                </c:pt>
                <c:pt idx="1">
                  <c:v>Q3 2020</c:v>
                </c:pt>
                <c:pt idx="2">
                  <c:v>Q4 2020</c:v>
                </c:pt>
                <c:pt idx="3">
                  <c:v>Q1 2021</c:v>
                </c:pt>
                <c:pt idx="4">
                  <c:v>Q2 2021</c:v>
                </c:pt>
                <c:pt idx="5">
                  <c:v>Q3 2021</c:v>
                </c:pt>
                <c:pt idx="6">
                  <c:v>Q4 2021 </c:v>
                </c:pt>
                <c:pt idx="7">
                  <c:v>Q1 2022</c:v>
                </c:pt>
                <c:pt idx="8">
                  <c:v>Q2 2022</c:v>
                </c:pt>
                <c:pt idx="9">
                  <c:v>Q3 2022</c:v>
                </c:pt>
                <c:pt idx="10">
                  <c:v>Q4 2022</c:v>
                </c:pt>
                <c:pt idx="11">
                  <c:v>4 we 1/1/23</c:v>
                </c:pt>
                <c:pt idx="12">
                  <c:v>4 we 1/29/23</c:v>
                </c:pt>
              </c:strCache>
            </c:strRef>
          </c:cat>
          <c:val>
            <c:numRef>
              <c:f>Sheet1!$B$4:$B$16</c:f>
              <c:numCache>
                <c:formatCode>0.0%</c:formatCode>
                <c:ptCount val="13"/>
                <c:pt idx="0">
                  <c:v>0.20699999999999999</c:v>
                </c:pt>
                <c:pt idx="1">
                  <c:v>0.151</c:v>
                </c:pt>
                <c:pt idx="2">
                  <c:v>0.14799999999999999</c:v>
                </c:pt>
                <c:pt idx="3">
                  <c:v>4.7E-2</c:v>
                </c:pt>
                <c:pt idx="4">
                  <c:v>-7.0999999999999994E-2</c:v>
                </c:pt>
                <c:pt idx="5">
                  <c:v>-2.4E-2</c:v>
                </c:pt>
                <c:pt idx="6">
                  <c:v>1E-3</c:v>
                </c:pt>
                <c:pt idx="7">
                  <c:v>1E-3</c:v>
                </c:pt>
                <c:pt idx="8">
                  <c:v>3.1E-2</c:v>
                </c:pt>
                <c:pt idx="9">
                  <c:v>4.9000000000000002E-2</c:v>
                </c:pt>
                <c:pt idx="10">
                  <c:v>6.5000000000000002E-2</c:v>
                </c:pt>
                <c:pt idx="11">
                  <c:v>6.0999999999999999E-2</c:v>
                </c:pt>
                <c:pt idx="12">
                  <c:v>3.6999999999999998E-2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3352112996530361E-2"/>
                  <c:y val="-4.408524160746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8C-4B0D-972F-353170D00B3C}"/>
                </c:ext>
              </c:extLst>
            </c:dLbl>
            <c:dLbl>
              <c:idx val="4"/>
              <c:layout>
                <c:manualLayout>
                  <c:x val="-3.034578677031587E-2"/>
                  <c:y val="3.212396976678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D0-4E23-8DAB-1F85EE8661BE}"/>
                </c:ext>
              </c:extLst>
            </c:dLbl>
            <c:dLbl>
              <c:idx val="5"/>
              <c:layout>
                <c:manualLayout>
                  <c:x val="-3.034578677031587E-2"/>
                  <c:y val="-3.7400955419829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3.0579011699880282E-2"/>
                  <c:y val="-3.7212323924369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3.5380150709759868E-2"/>
                  <c:y val="-4.3085468591421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2.8795575742047538E-2"/>
                  <c:y val="-4.4216213959774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3.3490412535555542E-2"/>
                  <c:y val="-3.3898879951576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dLbl>
              <c:idx val="10"/>
              <c:layout>
                <c:manualLayout>
                  <c:x val="-3.3135005236895249E-2"/>
                  <c:y val="-3.7458353661877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9-494B-9862-5DE148F42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Sheet1!$A$4:$A$16</c:f>
              <c:strCache>
                <c:ptCount val="13"/>
                <c:pt idx="0">
                  <c:v>Q2 2020</c:v>
                </c:pt>
                <c:pt idx="1">
                  <c:v>Q3 2020</c:v>
                </c:pt>
                <c:pt idx="2">
                  <c:v>Q4 2020</c:v>
                </c:pt>
                <c:pt idx="3">
                  <c:v>Q1 2021</c:v>
                </c:pt>
                <c:pt idx="4">
                  <c:v>Q2 2021</c:v>
                </c:pt>
                <c:pt idx="5">
                  <c:v>Q3 2021</c:v>
                </c:pt>
                <c:pt idx="6">
                  <c:v>Q4 2021 </c:v>
                </c:pt>
                <c:pt idx="7">
                  <c:v>Q1 2022</c:v>
                </c:pt>
                <c:pt idx="8">
                  <c:v>Q2 2022</c:v>
                </c:pt>
                <c:pt idx="9">
                  <c:v>Q3 2022</c:v>
                </c:pt>
                <c:pt idx="10">
                  <c:v>Q4 2022</c:v>
                </c:pt>
                <c:pt idx="11">
                  <c:v>4 we 1/1/23</c:v>
                </c:pt>
                <c:pt idx="12">
                  <c:v>4 we 1/29/23</c:v>
                </c:pt>
              </c:strCache>
            </c:strRef>
          </c:cat>
          <c:val>
            <c:numRef>
              <c:f>Sheet1!$C$4:$C$16</c:f>
              <c:numCache>
                <c:formatCode>General</c:formatCode>
                <c:ptCount val="13"/>
                <c:pt idx="3" formatCode="0.0%">
                  <c:v>0.13500000000000001</c:v>
                </c:pt>
                <c:pt idx="4" formatCode="0.0%">
                  <c:v>0.121</c:v>
                </c:pt>
                <c:pt idx="5" formatCode="0.0%">
                  <c:v>0.125</c:v>
                </c:pt>
                <c:pt idx="6" formatCode="0.0%">
                  <c:v>0.151</c:v>
                </c:pt>
                <c:pt idx="7" formatCode="0.0%">
                  <c:v>0.13600000000000001</c:v>
                </c:pt>
                <c:pt idx="8" formatCode="0.0%">
                  <c:v>0.156</c:v>
                </c:pt>
                <c:pt idx="9" formatCode="0.0%">
                  <c:v>0.17399999999999999</c:v>
                </c:pt>
                <c:pt idx="10" formatCode="0.0%">
                  <c:v>0.22600000000000001</c:v>
                </c:pt>
                <c:pt idx="11" formatCode="0.0%">
                  <c:v>0.219</c:v>
                </c:pt>
                <c:pt idx="12" formatCode="0.0%">
                  <c:v>0.17599999999999999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5751563780263245E-2"/>
                  <c:y val="-3.7458353661877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8C-4B0D-972F-353170D00B3C}"/>
                </c:ext>
              </c:extLst>
            </c:dLbl>
            <c:dLbl>
              <c:idx val="4"/>
              <c:layout>
                <c:manualLayout>
                  <c:x val="-1.5219941300319048E-2"/>
                  <c:y val="2.2183637848400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D0-4E23-8DAB-1F85EE8661BE}"/>
                </c:ext>
              </c:extLst>
            </c:dLbl>
            <c:dLbl>
              <c:idx val="5"/>
              <c:layout>
                <c:manualLayout>
                  <c:x val="-2.8765474557032732E-2"/>
                  <c:y val="3.4065856655717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1215876929290419E-2"/>
                  <c:y val="4.3173914064395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dLbl>
              <c:idx val="10"/>
              <c:layout>
                <c:manualLayout>
                  <c:x val="-3.1606244265665114E-2"/>
                  <c:y val="3.5437413739573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E9-4C6D-A87B-4AA13AEA3BBB}"/>
                </c:ext>
              </c:extLst>
            </c:dLbl>
            <c:dLbl>
              <c:idx val="11"/>
              <c:layout>
                <c:manualLayout>
                  <c:x val="-2.5432183096738697E-2"/>
                  <c:y val="4.5377745657953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7-46A3-966B-80373869ADC2}"/>
                </c:ext>
              </c:extLst>
            </c:dLbl>
            <c:dLbl>
              <c:idx val="12"/>
              <c:layout>
                <c:manualLayout>
                  <c:x val="-2.1237516864214476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3C-452B-BDE9-1978DBC13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Sheet1!$A$4:$A$16</c:f>
              <c:strCache>
                <c:ptCount val="13"/>
                <c:pt idx="0">
                  <c:v>Q2 2020</c:v>
                </c:pt>
                <c:pt idx="1">
                  <c:v>Q3 2020</c:v>
                </c:pt>
                <c:pt idx="2">
                  <c:v>Q4 2020</c:v>
                </c:pt>
                <c:pt idx="3">
                  <c:v>Q1 2021</c:v>
                </c:pt>
                <c:pt idx="4">
                  <c:v>Q2 2021</c:v>
                </c:pt>
                <c:pt idx="5">
                  <c:v>Q3 2021</c:v>
                </c:pt>
                <c:pt idx="6">
                  <c:v>Q4 2021 </c:v>
                </c:pt>
                <c:pt idx="7">
                  <c:v>Q1 2022</c:v>
                </c:pt>
                <c:pt idx="8">
                  <c:v>Q2 2022</c:v>
                </c:pt>
                <c:pt idx="9">
                  <c:v>Q3 2022</c:v>
                </c:pt>
                <c:pt idx="10">
                  <c:v>Q4 2022</c:v>
                </c:pt>
                <c:pt idx="11">
                  <c:v>4 we 1/1/23</c:v>
                </c:pt>
                <c:pt idx="12">
                  <c:v>4 we 1/29/23</c:v>
                </c:pt>
              </c:strCache>
            </c:strRef>
          </c:cat>
          <c:val>
            <c:numRef>
              <c:f>Sheet1!$D$4:$D$16</c:f>
              <c:numCache>
                <c:formatCode>0.0%</c:formatCode>
                <c:ptCount val="13"/>
                <c:pt idx="0">
                  <c:v>0.312</c:v>
                </c:pt>
                <c:pt idx="1">
                  <c:v>0.23100000000000001</c:v>
                </c:pt>
                <c:pt idx="2">
                  <c:v>0.17799999999999999</c:v>
                </c:pt>
                <c:pt idx="3">
                  <c:v>8.5999999999999993E-2</c:v>
                </c:pt>
                <c:pt idx="4">
                  <c:v>-0.126</c:v>
                </c:pt>
                <c:pt idx="5">
                  <c:v>-9.1999999999999998E-2</c:v>
                </c:pt>
                <c:pt idx="6">
                  <c:v>-6.4000000000000001E-2</c:v>
                </c:pt>
                <c:pt idx="7">
                  <c:v>-5.8000000000000003E-2</c:v>
                </c:pt>
                <c:pt idx="8">
                  <c:v>-3.9E-2</c:v>
                </c:pt>
                <c:pt idx="9">
                  <c:v>-2.8000000000000001E-2</c:v>
                </c:pt>
                <c:pt idx="10">
                  <c:v>-4.3999999999999997E-2</c:v>
                </c:pt>
                <c:pt idx="11">
                  <c:v>-6.8000000000000005E-2</c:v>
                </c:pt>
                <c:pt idx="12">
                  <c:v>-9.9000000000000005E-2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0447348642590671E-2"/>
                  <c:y val="-5.4025573525843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D0-4E23-8DAB-1F85EE8661BE}"/>
                </c:ext>
              </c:extLst>
            </c:dLbl>
            <c:dLbl>
              <c:idx val="5"/>
              <c:layout>
                <c:manualLayout>
                  <c:x val="-3.1952407893336622E-2"/>
                  <c:y val="2.5554480063242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3.0447348642590726E-2"/>
                  <c:y val="4.2687072611385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2.6820155848292872E-2"/>
                  <c:y val="4.1556327243031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-2.815965858145688E-2"/>
                  <c:y val="2.6119852747419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3.1135883622656395E-2"/>
                  <c:y val="-3.408751144703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dLbl>
              <c:idx val="10"/>
              <c:layout>
                <c:manualLayout>
                  <c:x val="-3.4972432509985905E-2"/>
                  <c:y val="2.881052579398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6-42C1-B880-3C6DA6FBABC8}"/>
                </c:ext>
              </c:extLst>
            </c:dLbl>
            <c:dLbl>
              <c:idx val="11"/>
              <c:layout>
                <c:manualLayout>
                  <c:x val="-2.7599801788963228E-2"/>
                  <c:y val="2.881052579398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96-42C1-B880-3C6DA6FBABC8}"/>
                </c:ext>
              </c:extLst>
            </c:dLbl>
            <c:dLbl>
              <c:idx val="12"/>
              <c:layout>
                <c:manualLayout>
                  <c:x val="-5.1120121434412901E-4"/>
                  <c:y val="1.8870193875607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7-4F55-863C-C871E826AB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Sheet1!$A$4:$A$16</c:f>
              <c:strCache>
                <c:ptCount val="13"/>
                <c:pt idx="0">
                  <c:v>Q2 2020</c:v>
                </c:pt>
                <c:pt idx="1">
                  <c:v>Q3 2020</c:v>
                </c:pt>
                <c:pt idx="2">
                  <c:v>Q4 2020</c:v>
                </c:pt>
                <c:pt idx="3">
                  <c:v>Q1 2021</c:v>
                </c:pt>
                <c:pt idx="4">
                  <c:v>Q2 2021</c:v>
                </c:pt>
                <c:pt idx="5">
                  <c:v>Q3 2021</c:v>
                </c:pt>
                <c:pt idx="6">
                  <c:v>Q4 2021 </c:v>
                </c:pt>
                <c:pt idx="7">
                  <c:v>Q1 2022</c:v>
                </c:pt>
                <c:pt idx="8">
                  <c:v>Q2 2022</c:v>
                </c:pt>
                <c:pt idx="9">
                  <c:v>Q3 2022</c:v>
                </c:pt>
                <c:pt idx="10">
                  <c:v>Q4 2022</c:v>
                </c:pt>
                <c:pt idx="11">
                  <c:v>4 we 1/1/23</c:v>
                </c:pt>
                <c:pt idx="12">
                  <c:v>4 we 1/29/23</c:v>
                </c:pt>
              </c:strCache>
            </c:strRef>
          </c:cat>
          <c:val>
            <c:numRef>
              <c:f>Sheet1!$E$4:$E$16</c:f>
              <c:numCache>
                <c:formatCode>General</c:formatCode>
                <c:ptCount val="13"/>
                <c:pt idx="3" formatCode="0.0%">
                  <c:v>0.17399999999999999</c:v>
                </c:pt>
                <c:pt idx="4" formatCode="0.0%">
                  <c:v>0.14699999999999999</c:v>
                </c:pt>
                <c:pt idx="5" formatCode="0.0%">
                  <c:v>0.11700000000000001</c:v>
                </c:pt>
                <c:pt idx="6" formatCode="0.0%">
                  <c:v>0.10199999999999999</c:v>
                </c:pt>
                <c:pt idx="7" formatCode="0.0%">
                  <c:v>0.106</c:v>
                </c:pt>
                <c:pt idx="8" formatCode="0.0%">
                  <c:v>0.10100000000000001</c:v>
                </c:pt>
                <c:pt idx="9" formatCode="0.0%">
                  <c:v>8.6999999999999994E-2</c:v>
                </c:pt>
                <c:pt idx="10" formatCode="0.0%">
                  <c:v>0.05</c:v>
                </c:pt>
                <c:pt idx="11" formatCode="0.0%">
                  <c:v>0.02</c:v>
                </c:pt>
                <c:pt idx="12" formatCode="0.0%">
                  <c:v>-5.0000000000000001E-3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</a:t>
            </a:r>
            <a:r>
              <a:rPr lang="en-US" baseline="0" dirty="0"/>
              <a:t> (pound)</a:t>
            </a:r>
            <a:r>
              <a:rPr lang="en-US" dirty="0"/>
              <a:t> sales versus year ago and three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846209490500702E-2"/>
          <c:y val="0.19016924654371267"/>
          <c:w val="0.88856778324681807"/>
          <c:h val="0.67873745078740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40814101954857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1-4D68-AFA0-0081D5FE7771}"/>
                </c:ext>
              </c:extLst>
            </c:dLbl>
            <c:dLbl>
              <c:idx val="1"/>
              <c:layout>
                <c:manualLayout>
                  <c:x val="-4.0493678395621062E-2"/>
                  <c:y val="-2.881026489288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1-4D68-AFA0-0081D5FE7771}"/>
                </c:ext>
              </c:extLst>
            </c:dLbl>
            <c:dLbl>
              <c:idx val="3"/>
              <c:layout>
                <c:manualLayout>
                  <c:x val="-4.140797226329862E-2"/>
                  <c:y val="3.7806395729570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8-4474-8A41-BD6DEB2BB312}"/>
                </c:ext>
              </c:extLst>
            </c:dLbl>
            <c:dLbl>
              <c:idx val="4"/>
              <c:layout>
                <c:manualLayout>
                  <c:x val="-4.521956444296335E-2"/>
                  <c:y val="1.4264506753424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C-4FD3-92E4-FD1AC723EC39}"/>
                </c:ext>
              </c:extLst>
            </c:dLbl>
            <c:dLbl>
              <c:idx val="5"/>
              <c:layout>
                <c:manualLayout>
                  <c:x val="-1.8128497929536209E-2"/>
                  <c:y val="1.7577950726218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1-4D68-AFA0-0081D5FE7771}"/>
                </c:ext>
              </c:extLst>
            </c:dLbl>
            <c:dLbl>
              <c:idx val="6"/>
              <c:layout>
                <c:manualLayout>
                  <c:x val="-4.5343642949698074E-2"/>
                  <c:y val="4.270898830380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3.4669099095234225E-2"/>
                  <c:y val="3.8720332283641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4.3123739809149117E-2"/>
                  <c:y val="3.209344433805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3.6904052828290755E-2"/>
                  <c:y val="3.2658556121131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dLbl>
              <c:idx val="10"/>
              <c:layout>
                <c:manualLayout>
                  <c:x val="-2.2727579772288092E-2"/>
                  <c:y val="3.0831726617391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54-4CF8-8114-6A5513A51AC1}"/>
                </c:ext>
              </c:extLst>
            </c:dLbl>
            <c:dLbl>
              <c:idx val="11"/>
              <c:layout>
                <c:manualLayout>
                  <c:x val="-3.0233322106618398E-2"/>
                  <c:y val="-2.5496820920093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67-4931-B66E-09CC625DC332}"/>
                </c:ext>
              </c:extLst>
            </c:dLbl>
            <c:dLbl>
              <c:idx val="12"/>
              <c:layout>
                <c:manualLayout>
                  <c:x val="-2.2575888761189288E-2"/>
                  <c:y val="-3.5437152838473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AD-40E3-9581-D41205BAD669}"/>
                </c:ext>
              </c:extLst>
            </c:dLbl>
            <c:dLbl>
              <c:idx val="13"/>
              <c:layout>
                <c:manualLayout>
                  <c:x val="-1.6142056735756391E-3"/>
                  <c:y val="-5.1656591535846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C-486F-8436-0AFE0CA18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Sheet1!$A$3:$A$16</c:f>
              <c:strCache>
                <c:ptCount val="14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  <c:pt idx="11">
                  <c:v>Q4 2022</c:v>
                </c:pt>
                <c:pt idx="12">
                  <c:v>4 we 1/1/23</c:v>
                </c:pt>
                <c:pt idx="13">
                  <c:v>4 we 1/29/23</c:v>
                </c:pt>
              </c:strCache>
            </c:strRef>
          </c:cat>
          <c:val>
            <c:numRef>
              <c:f>Sheet1!$B$3:$B$16</c:f>
              <c:numCache>
                <c:formatCode>0.0%</c:formatCode>
                <c:ptCount val="14"/>
                <c:pt idx="0">
                  <c:v>9.5000000000000001E-2</c:v>
                </c:pt>
                <c:pt idx="1">
                  <c:v>0.153</c:v>
                </c:pt>
                <c:pt idx="2">
                  <c:v>9.7000000000000003E-2</c:v>
                </c:pt>
                <c:pt idx="3">
                  <c:v>0.10100000000000001</c:v>
                </c:pt>
                <c:pt idx="4">
                  <c:v>0</c:v>
                </c:pt>
                <c:pt idx="5">
                  <c:v>-0.08</c:v>
                </c:pt>
                <c:pt idx="6">
                  <c:v>-2.5000000000000001E-2</c:v>
                </c:pt>
                <c:pt idx="7">
                  <c:v>-3.5999999999999997E-2</c:v>
                </c:pt>
                <c:pt idx="8">
                  <c:v>-5.3999999999999999E-2</c:v>
                </c:pt>
                <c:pt idx="9">
                  <c:v>-4.3999999999999997E-2</c:v>
                </c:pt>
                <c:pt idx="10">
                  <c:v>-4.2000000000000003E-2</c:v>
                </c:pt>
                <c:pt idx="11">
                  <c:v>-1.4E-2</c:v>
                </c:pt>
                <c:pt idx="12">
                  <c:v>-8.0000000000000002E-3</c:v>
                </c:pt>
                <c:pt idx="13">
                  <c:v>-4.8000000000000001E-2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9958263640399392E-2"/>
                  <c:y val="-2.0891133797911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FD-413C-B6BD-0A352E5E0CF0}"/>
                </c:ext>
              </c:extLst>
            </c:dLbl>
            <c:dLbl>
              <c:idx val="4"/>
              <c:layout>
                <c:manualLayout>
                  <c:x val="-2.3938026637415583E-2"/>
                  <c:y val="-3.4144909689084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67-4931-B66E-09CC625DC332}"/>
                </c:ext>
              </c:extLst>
            </c:dLbl>
            <c:dLbl>
              <c:idx val="5"/>
              <c:layout>
                <c:manualLayout>
                  <c:x val="-2.5830609018078123E-2"/>
                  <c:y val="3.2181368008828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2.6063833947642424E-2"/>
                  <c:y val="3.2369999504287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3.2370032208267965E-2"/>
                  <c:y val="-3.314513667304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3.0300634992793493E-2"/>
                  <c:y val="-3.4275882041394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4.894286771382558E-3"/>
                  <c:y val="-1.070477214202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dLbl>
              <c:idx val="10"/>
              <c:layout>
                <c:manualLayout>
                  <c:x val="-5.5424103180225746E-3"/>
                  <c:y val="-7.6373579067382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54-4CF8-8114-6A5513A51AC1}"/>
                </c:ext>
              </c:extLst>
            </c:dLbl>
            <c:dLbl>
              <c:idx val="11"/>
              <c:layout>
                <c:manualLayout>
                  <c:x val="-2.4122307514180256E-2"/>
                  <c:y val="-3.7458353661877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67-4931-B66E-09CC625DC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Sheet1!$A$3:$A$16</c:f>
              <c:strCache>
                <c:ptCount val="14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  <c:pt idx="11">
                  <c:v>Q4 2022</c:v>
                </c:pt>
                <c:pt idx="12">
                  <c:v>4 we 1/1/23</c:v>
                </c:pt>
                <c:pt idx="13">
                  <c:v>4 we 1/29/23</c:v>
                </c:pt>
              </c:strCache>
            </c:strRef>
          </c:cat>
          <c:val>
            <c:numRef>
              <c:f>Sheet1!$C$3:$C$16</c:f>
              <c:numCache>
                <c:formatCode>General</c:formatCode>
                <c:ptCount val="14"/>
                <c:pt idx="4" formatCode="0.0%">
                  <c:v>9.5000000000000001E-2</c:v>
                </c:pt>
                <c:pt idx="5" formatCode="0.0%">
                  <c:v>6.0999999999999999E-2</c:v>
                </c:pt>
                <c:pt idx="6" formatCode="0.0%">
                  <c:v>6.9000000000000006E-2</c:v>
                </c:pt>
                <c:pt idx="7" formatCode="0.0%">
                  <c:v>6.0999999999999999E-2</c:v>
                </c:pt>
                <c:pt idx="8" formatCode="0.0%">
                  <c:v>5.8999999999999997E-2</c:v>
                </c:pt>
                <c:pt idx="9" formatCode="0.0%">
                  <c:v>3.1E-2</c:v>
                </c:pt>
                <c:pt idx="10" formatCode="0.0%">
                  <c:v>1.7999999999999999E-2</c:v>
                </c:pt>
                <c:pt idx="11" formatCode="0.0%">
                  <c:v>3.9E-2</c:v>
                </c:pt>
                <c:pt idx="12" formatCode="0.0%">
                  <c:v>4.4999999999999998E-2</c:v>
                </c:pt>
                <c:pt idx="13" formatCode="0.0%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192666545471885E-2"/>
                  <c:y val="2.8810525793987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1-4D68-AFA0-0081D5FE7771}"/>
                </c:ext>
              </c:extLst>
            </c:dLbl>
            <c:dLbl>
              <c:idx val="1"/>
              <c:layout>
                <c:manualLayout>
                  <c:x val="-3.5579600687634313E-2"/>
                  <c:y val="-2.7518021743497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1-4D68-AFA0-0081D5FE7771}"/>
                </c:ext>
              </c:extLst>
            </c:dLbl>
            <c:dLbl>
              <c:idx val="3"/>
              <c:layout>
                <c:manualLayout>
                  <c:x val="-5.2932933848735202E-2"/>
                  <c:y val="8.929861957227813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FD-413C-B6BD-0A352E5E0CF0}"/>
                </c:ext>
              </c:extLst>
            </c:dLbl>
            <c:dLbl>
              <c:idx val="4"/>
              <c:layout>
                <c:manualLayout>
                  <c:x val="-7.7811563263566292E-3"/>
                  <c:y val="-7.6373579067382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67-4931-B66E-09CC625DC332}"/>
                </c:ext>
              </c:extLst>
            </c:dLbl>
            <c:dLbl>
              <c:idx val="5"/>
              <c:layout>
                <c:manualLayout>
                  <c:x val="-4.3816067064492141E-2"/>
                  <c:y val="2.0812080764544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2712522069264595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dLbl>
              <c:idx val="10"/>
              <c:layout>
                <c:manualLayout>
                  <c:x val="-3.1291366909032781E-2"/>
                  <c:y val="3.212396976678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54-4CF8-8114-6A5513A51AC1}"/>
                </c:ext>
              </c:extLst>
            </c:dLbl>
            <c:dLbl>
              <c:idx val="11"/>
              <c:layout>
                <c:manualLayout>
                  <c:x val="-2.6241122816864155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67-4931-B66E-09CC625DC332}"/>
                </c:ext>
              </c:extLst>
            </c:dLbl>
            <c:dLbl>
              <c:idx val="12"/>
              <c:layout>
                <c:manualLayout>
                  <c:x val="-3.0772773264838411E-2"/>
                  <c:y val="3.8750857712366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77-4D52-877C-74AE6D428D1F}"/>
                </c:ext>
              </c:extLst>
            </c:dLbl>
            <c:dLbl>
              <c:idx val="13"/>
              <c:layout>
                <c:manualLayout>
                  <c:x val="-2.509348551101976E-2"/>
                  <c:y val="2.183559578070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8C-486F-8436-0AFE0CA18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Sheet1!$A$3:$A$16</c:f>
              <c:strCache>
                <c:ptCount val="14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  <c:pt idx="11">
                  <c:v>Q4 2022</c:v>
                </c:pt>
                <c:pt idx="12">
                  <c:v>4 we 1/1/23</c:v>
                </c:pt>
                <c:pt idx="13">
                  <c:v>4 we 1/29/23</c:v>
                </c:pt>
              </c:strCache>
            </c:strRef>
          </c:cat>
          <c:val>
            <c:numRef>
              <c:f>Sheet1!$D$3:$D$16</c:f>
              <c:numCache>
                <c:formatCode>0.0%</c:formatCode>
                <c:ptCount val="14"/>
                <c:pt idx="0">
                  <c:v>5.5E-2</c:v>
                </c:pt>
                <c:pt idx="1">
                  <c:v>0.27200000000000002</c:v>
                </c:pt>
                <c:pt idx="2">
                  <c:v>0.20499999999999999</c:v>
                </c:pt>
                <c:pt idx="3">
                  <c:v>0.151</c:v>
                </c:pt>
                <c:pt idx="4">
                  <c:v>6.6000000000000003E-2</c:v>
                </c:pt>
                <c:pt idx="5">
                  <c:v>-0.129</c:v>
                </c:pt>
                <c:pt idx="6">
                  <c:v>-0.109</c:v>
                </c:pt>
                <c:pt idx="7">
                  <c:v>-9.6000000000000002E-2</c:v>
                </c:pt>
                <c:pt idx="8">
                  <c:v>-0.10199999999999999</c:v>
                </c:pt>
                <c:pt idx="9">
                  <c:v>-0.10199999999999999</c:v>
                </c:pt>
                <c:pt idx="10">
                  <c:v>-0.108</c:v>
                </c:pt>
                <c:pt idx="11">
                  <c:v>-0.111</c:v>
                </c:pt>
                <c:pt idx="12">
                  <c:v>-0.11899999999999999</c:v>
                </c:pt>
                <c:pt idx="13">
                  <c:v>-0.14199999999999999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5932170890352761E-2"/>
                  <c:y val="-3.077406747424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1.6901815385877157E-2"/>
                  <c:y val="-5.0089358626825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3.1335333600530729E-2"/>
                  <c:y val="2.8302551351859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-8.5938883217593874E-3"/>
                  <c:y val="-1.0328030953306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1.034698607737237E-3"/>
                  <c:y val="-1.089340363748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dLbl>
              <c:idx val="10"/>
              <c:layout>
                <c:manualLayout>
                  <c:x val="-1.6555651758205475E-2"/>
                  <c:y val="-3.7458353661877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54-4CF8-8114-6A5513A51AC1}"/>
                </c:ext>
              </c:extLst>
            </c:dLbl>
            <c:dLbl>
              <c:idx val="11"/>
              <c:layout>
                <c:manualLayout>
                  <c:x val="-2.8969072335991906E-2"/>
                  <c:y val="-2.420457777070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67-4931-B66E-09CC625DC332}"/>
                </c:ext>
              </c:extLst>
            </c:dLbl>
            <c:dLbl>
              <c:idx val="12"/>
              <c:layout>
                <c:manualLayout>
                  <c:x val="-7.5252962537298721E-3"/>
                  <c:y val="2.30297401164128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44-4EDA-B18F-BCC52A8E1D19}"/>
                </c:ext>
              </c:extLst>
            </c:dLbl>
            <c:dLbl>
              <c:idx val="13"/>
              <c:layout>
                <c:manualLayout>
                  <c:x val="0"/>
                  <c:y val="-1.35851202884534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8C-486F-8436-0AFE0CA18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Sheet1!$A$3:$A$16</c:f>
              <c:strCache>
                <c:ptCount val="14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 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  <c:pt idx="11">
                  <c:v>Q4 2022</c:v>
                </c:pt>
                <c:pt idx="12">
                  <c:v>4 we 1/1/23</c:v>
                </c:pt>
                <c:pt idx="13">
                  <c:v>4 we 1/29/23</c:v>
                </c:pt>
              </c:strCache>
            </c:strRef>
          </c:cat>
          <c:val>
            <c:numRef>
              <c:f>Sheet1!$E$3:$E$16</c:f>
              <c:numCache>
                <c:formatCode>General</c:formatCode>
                <c:ptCount val="14"/>
                <c:pt idx="4" formatCode="0.0%">
                  <c:v>0.124</c:v>
                </c:pt>
                <c:pt idx="5" formatCode="0.0%">
                  <c:v>0.107</c:v>
                </c:pt>
                <c:pt idx="6" formatCode="0.0%">
                  <c:v>7.3999999999999996E-2</c:v>
                </c:pt>
                <c:pt idx="7" formatCode="0.0%">
                  <c:v>4.1000000000000002E-2</c:v>
                </c:pt>
                <c:pt idx="8" formatCode="0.0%">
                  <c:v>0.01</c:v>
                </c:pt>
                <c:pt idx="9" formatCode="0.0%">
                  <c:v>-7.0000000000000001E-3</c:v>
                </c:pt>
                <c:pt idx="10" formatCode="0.0%">
                  <c:v>-3.7999999999999999E-2</c:v>
                </c:pt>
                <c:pt idx="11" formatCode="0.0%">
                  <c:v>-0.08</c:v>
                </c:pt>
                <c:pt idx="12" formatCode="0.0%">
                  <c:v>-0.104</c:v>
                </c:pt>
                <c:pt idx="13" formatCode="0.0%">
                  <c:v>-0.121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4623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0.70258</cdr:x>
      <cdr:y>0.70455</cdr:y>
    </cdr:from>
    <cdr:to>
      <cdr:x>1</cdr:x>
      <cdr:y>0.79561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BF06765-CA08-4877-B6DF-4BB094B8B1CD}"/>
            </a:ext>
          </a:extLst>
        </cdr:cNvPr>
        <cdr:cNvSpPr txBox="1"/>
      </cdr:nvSpPr>
      <cdr:spPr>
        <a:xfrm xmlns:a="http://schemas.openxmlformats.org/drawingml/2006/main">
          <a:off x="2984891" y="2232248"/>
          <a:ext cx="1263581" cy="288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3.0% incremental</a:t>
          </a:r>
        </a:p>
      </cdr:txBody>
    </cdr:sp>
  </cdr:relSizeAnchor>
  <cdr:relSizeAnchor xmlns:cdr="http://schemas.openxmlformats.org/drawingml/2006/chartDrawing">
    <cdr:from>
      <cdr:x>0.32203</cdr:x>
      <cdr:y>0.20455</cdr:y>
    </cdr:from>
    <cdr:to>
      <cdr:x>0.61945</cdr:x>
      <cdr:y>0.29561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764DA1F-640B-4D55-ACA9-2677399F43F3}"/>
            </a:ext>
          </a:extLst>
        </cdr:cNvPr>
        <cdr:cNvSpPr txBox="1"/>
      </cdr:nvSpPr>
      <cdr:spPr>
        <a:xfrm xmlns:a="http://schemas.openxmlformats.org/drawingml/2006/main">
          <a:off x="1368152" y="648072"/>
          <a:ext cx="1263580" cy="288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3.2% incremental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0.67248</cdr:x>
      <cdr:y>0.70099</cdr:y>
    </cdr:from>
    <cdr:to>
      <cdr:x>0.9699</cdr:x>
      <cdr:y>0.79206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856995" y="2232248"/>
          <a:ext cx="1263581" cy="29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6.4</a:t>
          </a:r>
          <a:r>
            <a:rPr lang="en-US" sz="1100" dirty="0">
              <a:solidFill>
                <a:schemeClr val="tx1"/>
              </a:solidFill>
            </a:rPr>
            <a:t>% incremental</a:t>
          </a:r>
        </a:p>
      </cdr:txBody>
    </cdr:sp>
  </cdr:relSizeAnchor>
  <cdr:relSizeAnchor xmlns:cdr="http://schemas.openxmlformats.org/drawingml/2006/chartDrawing">
    <cdr:from>
      <cdr:x>0.28814</cdr:x>
      <cdr:y>0.20351</cdr:y>
    </cdr:from>
    <cdr:to>
      <cdr:x>0.58556</cdr:x>
      <cdr:y>0.29457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224135" y="648072"/>
          <a:ext cx="1263580" cy="289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6.3% incremental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6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12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02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6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95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1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C9BED-2794-4E70-899B-5784DED63A57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4290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54864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75438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96012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555526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2791235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2690651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6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7796346" cy="72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04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0ED3D-4F6B-4850-9A94-FB268AEEAAF9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38322-3EA6-37AD-0270-FA789D5A2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407381" y="3345835"/>
            <a:ext cx="3084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Four weeks ending</a:t>
            </a:r>
          </a:p>
          <a:p>
            <a:r>
              <a:rPr lang="en-US" sz="2800" b="1" dirty="0"/>
              <a:t>January 29, 2023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6EFC1803-CB79-87EB-C94A-AC2D1DCB233D}"/>
              </a:ext>
            </a:extLst>
          </p:cNvPr>
          <p:cNvSpPr/>
          <p:nvPr/>
        </p:nvSpPr>
        <p:spPr>
          <a:xfrm>
            <a:off x="5724128" y="146372"/>
            <a:ext cx="567267" cy="1057225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2C978-CD74-D4D9-87D7-CCF0F9D9C279}"/>
              </a:ext>
            </a:extLst>
          </p:cNvPr>
          <p:cNvSpPr/>
          <p:nvPr/>
        </p:nvSpPr>
        <p:spPr>
          <a:xfrm rot="10800000">
            <a:off x="6012159" y="144765"/>
            <a:ext cx="3131838" cy="1058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4196"/>
            <a:ext cx="2762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42989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w.e.1/29/2023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+5.1%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+3.8%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+9.0%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$5.14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+5.9%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+11.0%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$13.69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015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w.e. 1/29/2023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6734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07747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1/29/2023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$3.04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+7.7%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+12.6%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$2.77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+8.3%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$3.24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+6.3%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+10.2%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Mushroom dollars still exceed the 2019 levels, but units are now double-digits below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w.e. 1/29/2023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$100M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21.1M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8537" y="4819437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1707654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-9.9%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1144" y="1741679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-16.3%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04157" y="1746376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-14.2%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31556" y="3518120"/>
            <a:ext cx="1733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-15.1%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-0.5%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087754" y="3528253"/>
            <a:ext cx="1763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-24.6%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-16.6%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12637" y="3526904"/>
            <a:ext cx="1746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-23.1%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-12.1%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1/29/2023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638064"/>
              </p:ext>
            </p:extLst>
          </p:nvPr>
        </p:nvGraphicFramePr>
        <p:xfrm>
          <a:off x="382266" y="1131590"/>
          <a:ext cx="8294190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406896"/>
            <a:ext cx="8640960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dollar sales vs. YA and 2019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mushrooms and vegetables continued to trend above pre-pandemic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223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1/29/2023</a:t>
            </a:r>
          </a:p>
        </p:txBody>
      </p:sp>
    </p:spTree>
    <p:extLst>
      <p:ext uri="{BB962C8B-B14F-4D97-AF65-F5344CB8AC3E}">
        <p14:creationId xmlns:p14="http://schemas.microsoft.com/office/powerpoint/2010/main" val="328132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077515"/>
              </p:ext>
            </p:extLst>
          </p:nvPr>
        </p:nvGraphicFramePr>
        <p:xfrm>
          <a:off x="382266" y="1131590"/>
          <a:ext cx="8438206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49994"/>
            <a:ext cx="8779858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and 2019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Vegetable pounds are now far outpacing fresh mushroom pounds when compared to 2019 and YA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289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1/29/2023</a:t>
            </a:r>
          </a:p>
        </p:txBody>
      </p:sp>
    </p:spTree>
    <p:extLst>
      <p:ext uri="{BB962C8B-B14F-4D97-AF65-F5344CB8AC3E}">
        <p14:creationId xmlns:p14="http://schemas.microsoft.com/office/powerpoint/2010/main" val="194218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496885"/>
            <a:ext cx="8496944" cy="994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and pounds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While still low, at 19%, more pounds were sold on promotion, but it did not boost dollar growth equally in the quad-week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3938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Latest 52 weeks ending 1/29/2023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09034"/>
              </p:ext>
            </p:extLst>
          </p:nvPr>
        </p:nvGraphicFramePr>
        <p:xfrm>
          <a:off x="528918" y="1851670"/>
          <a:ext cx="8003523" cy="13746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857886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276127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106119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1796699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11614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1/29/2023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1/29/2023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+41.8%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pounds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+53.9%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5361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2" y="347166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increased level of promotions is driving a higher share of incrementality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1/29/2023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644008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AB1D14-9986-46C0-8278-BC08F1C11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939530"/>
              </p:ext>
            </p:extLst>
          </p:nvPr>
        </p:nvGraphicFramePr>
        <p:xfrm>
          <a:off x="395536" y="1275606"/>
          <a:ext cx="41044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263203"/>
              </p:ext>
            </p:extLst>
          </p:nvPr>
        </p:nvGraphicFramePr>
        <p:xfrm>
          <a:off x="4756473" y="1275606"/>
          <a:ext cx="4176463" cy="318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12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 indexing regions are catching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1919"/>
              </p:ext>
            </p:extLst>
          </p:nvPr>
        </p:nvGraphicFramePr>
        <p:xfrm>
          <a:off x="4804190" y="1352605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1/29/2023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-4.5%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-5.1%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-5.5%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-5.2%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-6.1%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-6.3%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228021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5911386" y="964072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537416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483445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248440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3992237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309908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882706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550048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697426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662364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4" y="4303937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performance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Latest 52 w.e. 1/29/2023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092280" y="3668244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8AFDC66-FF69-ACD4-8284-D1B66929F18E}"/>
              </a:ext>
            </a:extLst>
          </p:cNvPr>
          <p:cNvSpPr/>
          <p:nvPr/>
        </p:nvSpPr>
        <p:spPr>
          <a:xfrm>
            <a:off x="7103019" y="2288771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092280" y="207089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23999" y="366824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8AB1810-ABBB-2A7D-D1AB-D112DD06034C}"/>
              </a:ext>
            </a:extLst>
          </p:cNvPr>
          <p:cNvSpPr/>
          <p:nvPr/>
        </p:nvSpPr>
        <p:spPr>
          <a:xfrm>
            <a:off x="8223999" y="253440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26902" y="206769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8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092280" y="2715766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11510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exotics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for browns up 21.9% versus pre-pandemic levels and specialty is going strong also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1/29/2023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12556"/>
              </p:ext>
            </p:extLst>
          </p:nvPr>
        </p:nvGraphicFramePr>
        <p:xfrm>
          <a:off x="529313" y="1563638"/>
          <a:ext cx="8192928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1/29/2023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$100.1M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21.1M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$44.8M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-18.7%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$5.8M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+15.6%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$49.4M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102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1/29/2023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553841"/>
              </p:ext>
            </p:extLst>
          </p:nvPr>
        </p:nvGraphicFramePr>
        <p:xfrm>
          <a:off x="2987825" y="1059582"/>
          <a:ext cx="5688632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987576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1/29/2023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$648.7M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-7.3%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$2.68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+7.2% vs. YA</a:t>
            </a:r>
          </a:p>
        </p:txBody>
      </p:sp>
    </p:spTree>
    <p:extLst>
      <p:ext uri="{BB962C8B-B14F-4D97-AF65-F5344CB8AC3E}">
        <p14:creationId xmlns:p14="http://schemas.microsoft.com/office/powerpoint/2010/main" val="3439554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1/29/2023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159.3M</a:t>
            </a:r>
          </a:p>
          <a:p>
            <a:pPr>
              <a:buNone/>
            </a:pPr>
            <a:r>
              <a:rPr lang="en-US" dirty="0"/>
              <a:t>-13.0%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$4.07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+6.5%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102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1/29/2023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09900"/>
              </p:ext>
            </p:extLst>
          </p:nvPr>
        </p:nvGraphicFramePr>
        <p:xfrm>
          <a:off x="2915816" y="1059582"/>
          <a:ext cx="576064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060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496944" cy="354446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IRI data underwent its annual restatement, which included a realignment of the quad-weeks. The periods jumped back by one week. The 52-week view in the database has been adjusted to see all the back quad-week periods using this restatement. The forecasting until the end of the year uses the old quad-week periods. </a:t>
            </a:r>
          </a:p>
          <a:p>
            <a:r>
              <a:rPr lang="en-US" dirty="0"/>
              <a:t>The report covers the </a:t>
            </a:r>
            <a:r>
              <a:rPr lang="en-US" b="1" dirty="0"/>
              <a:t>four weeks ending 29 January, 2023 </a:t>
            </a:r>
            <a:r>
              <a:rPr lang="en-US" dirty="0"/>
              <a:t>with week endings:</a:t>
            </a:r>
            <a:endParaRPr lang="en-US" b="1" dirty="0"/>
          </a:p>
          <a:p>
            <a:pPr lvl="1"/>
            <a:r>
              <a:rPr lang="en-US" dirty="0"/>
              <a:t>January 8, 2023</a:t>
            </a:r>
          </a:p>
          <a:p>
            <a:pPr lvl="1"/>
            <a:r>
              <a:rPr lang="en-US" dirty="0"/>
              <a:t>January 15, 2023</a:t>
            </a:r>
          </a:p>
          <a:p>
            <a:pPr lvl="1"/>
            <a:r>
              <a:rPr lang="en-US" dirty="0"/>
              <a:t>January 22, 2023</a:t>
            </a:r>
          </a:p>
          <a:p>
            <a:pPr lvl="1"/>
            <a:r>
              <a:rPr lang="en-US" dirty="0"/>
              <a:t>January 29, 2023</a:t>
            </a:r>
          </a:p>
          <a:p>
            <a:r>
              <a:rPr lang="en-US" dirty="0">
                <a:solidFill>
                  <a:srgbClr val="FF0000"/>
                </a:solidFill>
              </a:rPr>
              <a:t>Comparisons to year ago (YA) refer to 2022; comparisons to two years ago (2YA) refer to 2021 and 3YA to 2020</a:t>
            </a:r>
          </a:p>
          <a:p>
            <a:r>
              <a:rPr lang="en-US" dirty="0"/>
              <a:t>Dollar references are the retail value, volume is reflected in pounds</a:t>
            </a:r>
          </a:p>
          <a:p>
            <a:r>
              <a:rPr lang="en-US" dirty="0"/>
              <a:t>Data is based on the IRI total multi-outlet universe, which includes supermarkets, supercenters, some clubs, commissaries, etc. It excludes specialty stores  (Whole Foods, Sprouts, etc.) and excludes Costco</a:t>
            </a:r>
          </a:p>
          <a:p>
            <a:r>
              <a:rPr lang="en-US" dirty="0"/>
              <a:t>Package size and cut/whole are derived from SKU analysis. This means Walmart private brand, H-E-B, Hy-Vee and others are not included, which causes the gap between total market and SKU-level data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1/29/2023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1/29/2023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$415.9M</a:t>
            </a:r>
          </a:p>
          <a:p>
            <a:pPr>
              <a:buNone/>
            </a:pPr>
            <a:r>
              <a:rPr lang="en-US" dirty="0"/>
              <a:t>+4.8%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$3.18</a:t>
            </a:r>
          </a:p>
          <a:p>
            <a:pPr>
              <a:buNone/>
            </a:pPr>
            <a:r>
              <a:rPr lang="en-US" dirty="0"/>
              <a:t>+7.6%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102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1/29/2023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829212"/>
              </p:ext>
            </p:extLst>
          </p:nvPr>
        </p:nvGraphicFramePr>
        <p:xfrm>
          <a:off x="2915816" y="1059582"/>
          <a:ext cx="5855659" cy="331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115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1/29/2023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86.1M</a:t>
            </a:r>
          </a:p>
          <a:p>
            <a:pPr>
              <a:buNone/>
            </a:pPr>
            <a:r>
              <a:rPr lang="en-US" dirty="0"/>
              <a:t>-3.6%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$4.83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+8.8%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566378"/>
              </p:ext>
            </p:extLst>
          </p:nvPr>
        </p:nvGraphicFramePr>
        <p:xfrm>
          <a:off x="2915817" y="1059582"/>
          <a:ext cx="576064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102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1/29/2023</a:t>
            </a:r>
          </a:p>
        </p:txBody>
      </p:sp>
    </p:spTree>
    <p:extLst>
      <p:ext uri="{BB962C8B-B14F-4D97-AF65-F5344CB8AC3E}">
        <p14:creationId xmlns:p14="http://schemas.microsoft.com/office/powerpoint/2010/main" val="4048695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5656" y="2820518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10321"/>
              </p:ext>
            </p:extLst>
          </p:nvPr>
        </p:nvGraphicFramePr>
        <p:xfrm>
          <a:off x="39553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-10.0%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-7.5%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95.5%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4.5%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-14.5%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-8.4%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96.1%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3.9%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1/29/2023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57" y="134258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82266" y="4587974"/>
            <a:ext cx="4304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1/29/2023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UPC-level analysis which excludes certain items due to IRI/retailer agreements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sales; 8 ounce had another strong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395536" y="4587974"/>
            <a:ext cx="4304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1/29/2023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UPC-level analysis which excludes certain items due to IRI/retailer agreements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61806"/>
              </p:ext>
            </p:extLst>
          </p:nvPr>
        </p:nvGraphicFramePr>
        <p:xfrm>
          <a:off x="429721" y="1491630"/>
          <a:ext cx="7956883" cy="26929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419121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Pounds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&lt;8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$8.2M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-19.7%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-23.0%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         0.7M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-25.2%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-33.8%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$46.4M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-21.2%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-25.1%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     8.9M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-27.6%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-33.7%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&gt;8 OZ &lt; 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$5.9M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-10.9%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-17.2%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      1.3M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-12.9%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-27.8%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881333999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$13.7M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-33.9%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-34.8%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       3.6M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-37.6%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-41.1%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&gt;16 OZ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$9.2M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+2.2%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+0.2%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2.8M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-8.2%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-17.6%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3959591906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Random weight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$4.2M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-20.1%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          0.8M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-4.2%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-24.6%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61269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426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organic share of mushroom dollar sales reached 13.8%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088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$86.2M</a:t>
            </a:r>
          </a:p>
        </p:txBody>
      </p:sp>
      <p:sp>
        <p:nvSpPr>
          <p:cNvPr id="28" name="Oval 27"/>
          <p:cNvSpPr/>
          <p:nvPr/>
        </p:nvSpPr>
        <p:spPr>
          <a:xfrm>
            <a:off x="35566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-10.4%</a:t>
            </a:r>
          </a:p>
        </p:txBody>
      </p:sp>
      <p:sp>
        <p:nvSpPr>
          <p:cNvPr id="29" name="Oval 28"/>
          <p:cNvSpPr/>
          <p:nvPr/>
        </p:nvSpPr>
        <p:spPr>
          <a:xfrm>
            <a:off x="49282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-16.8%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$13.9M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-6.6%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-12.7%</a:t>
            </a:r>
          </a:p>
        </p:txBody>
      </p:sp>
      <p:sp>
        <p:nvSpPr>
          <p:cNvPr id="33" name="Oval 32"/>
          <p:cNvSpPr/>
          <p:nvPr/>
        </p:nvSpPr>
        <p:spPr>
          <a:xfrm>
            <a:off x="63760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-14.3%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-14.0%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82266" y="4587974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1/29/2023 compared with year ago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UPC-level analysis which excludes certain items due to IRI/retailer agreements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1/29/2023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48204" y="34973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95536" y="2028907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10.8%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pound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$43.3M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-15.8%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-21.8%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$44.5M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-24.1%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-29.4%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-22.2%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-29.2%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382266" y="4587974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1/29/2023 compared with year ago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UPC-level analysis which excludes certain items due to IRI/retailer agreements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83741" y="3888482"/>
            <a:ext cx="12330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48.0%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lbs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1338" y="198996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425473" y="347415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Cut/prepped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1/29/2023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339283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fell below YA and 2YA levels, but remained well above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673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latest 52 weeks ending 1/29/2023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233171"/>
              </p:ext>
            </p:extLst>
          </p:nvPr>
        </p:nvGraphicFramePr>
        <p:xfrm>
          <a:off x="367825" y="1275606"/>
          <a:ext cx="413216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849956"/>
              </p:ext>
            </p:extLst>
          </p:nvPr>
        </p:nvGraphicFramePr>
        <p:xfrm>
          <a:off x="4595242" y="1275606"/>
          <a:ext cx="42972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were below 2019 levels in the quad week and year-to-date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673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latest 52 weeks ending 1/29/2023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297392"/>
              </p:ext>
            </p:extLst>
          </p:nvPr>
        </p:nvGraphicFramePr>
        <p:xfrm>
          <a:off x="395536" y="1275606"/>
          <a:ext cx="41764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64537"/>
              </p:ext>
            </p:extLst>
          </p:nvPr>
        </p:nvGraphicFramePr>
        <p:xfrm>
          <a:off x="4788024" y="1275606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dipped below 2019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6479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latest 52 weeks ending 1/29/2023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370029"/>
              </p:ext>
            </p:extLst>
          </p:nvPr>
        </p:nvGraphicFramePr>
        <p:xfrm>
          <a:off x="467544" y="1347614"/>
          <a:ext cx="41044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947686"/>
              </p:ext>
            </p:extLst>
          </p:nvPr>
        </p:nvGraphicFramePr>
        <p:xfrm>
          <a:off x="4788024" y="1347614"/>
          <a:ext cx="39604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76" y="48351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is below prior year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928053"/>
              </p:ext>
            </p:extLst>
          </p:nvPr>
        </p:nvGraphicFramePr>
        <p:xfrm>
          <a:off x="418076" y="1635646"/>
          <a:ext cx="4293265" cy="230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4993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111636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36636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1/29/2023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5768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latest 52 weeks ending 1/29/2023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85485"/>
              </p:ext>
            </p:extLst>
          </p:nvPr>
        </p:nvGraphicFramePr>
        <p:xfrm>
          <a:off x="4716016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L-52</a:t>
                      </a:r>
                      <a:r>
                        <a:rPr lang="en-US" sz="1600" baseline="0" dirty="0"/>
                        <a:t> w.e.</a:t>
                      </a:r>
                      <a:r>
                        <a:rPr lang="en-US" sz="1600" dirty="0"/>
                        <a:t> 1/29/2023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2171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 increases for mushrooms were above those of total produce and total vegetables. This was driven by white button mushrooms (slide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491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1/29/2023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40470"/>
              </p:ext>
            </p:extLst>
          </p:nvPr>
        </p:nvGraphicFramePr>
        <p:xfrm>
          <a:off x="539552" y="1491630"/>
          <a:ext cx="8136904" cy="2650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20656">
                <a:tc>
                  <a:txBody>
                    <a:bodyPr/>
                    <a:lstStyle/>
                    <a:p>
                      <a:r>
                        <a:rPr lang="en-US" sz="1600" dirty="0"/>
                        <a:t>4 w.e. 1/29/2023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$2.63 | +4.7%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$2.41 | +8.8%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$3.04 | +7.7%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5"/>
            <a:ext cx="8619641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 inflation was also ahead of vegetables. Other vegetables apply shrinkflation measures to offset volume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97934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w.e. 1/29/2023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$1.97 | +5.6%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$2.09 | +8.9%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$4.73 | +5.1%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1/29/2023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is stable at +8.3%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770291"/>
              </p:ext>
            </p:extLst>
          </p:nvPr>
        </p:nvGraphicFramePr>
        <p:xfrm>
          <a:off x="467544" y="1059581"/>
          <a:ext cx="8208912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223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1/29/2023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58100</TotalTime>
  <Words>2607</Words>
  <Application>Microsoft Office PowerPoint</Application>
  <PresentationFormat>On-screen Show (16:9)</PresentationFormat>
  <Paragraphs>619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Corbel</vt:lpstr>
      <vt:lpstr>Gadugi</vt:lpstr>
      <vt:lpstr>Wingdings</vt:lpstr>
      <vt:lpstr>Basis</vt:lpstr>
      <vt:lpstr>PowerPoint Presentation</vt:lpstr>
      <vt:lpstr>Methodology</vt:lpstr>
      <vt:lpstr>Four-year dollar sales trend Dollar sales fell below YA and 2YA levels, but remained well above 2019</vt:lpstr>
      <vt:lpstr>Four-year unit sales trend Unit sales were below 2019 levels in the quad week and year-to-date views</vt:lpstr>
      <vt:lpstr>Four-year volume (pound) sales trend In the YTD and the quad-week view, pounds dipped below 2019</vt:lpstr>
      <vt:lpstr>Mushroom contribution to the department and category The mushroom share of total produce and vegetables is below prior year levels</vt:lpstr>
      <vt:lpstr>Mushrooms price per unit Price increases for mushrooms were above those of total produce and total vegetables. This was driven by white button mushrooms (slide 10)</vt:lpstr>
      <vt:lpstr>Mushroom price per volume (pound) On a pound basis, mushroom inflation was also ahead of vegetables. Other vegetables apply shrinkflation measures to offset volume inflation</vt:lpstr>
      <vt:lpstr>Price per volume by quarter/month The rate of inflation on a per pound basis is stable at +8.3% vs. YA</vt:lpstr>
      <vt:lpstr>Price per volume and unit by type</vt:lpstr>
      <vt:lpstr>Mushroom dollar, unit, volume sales Mushroom dollars still exceed the 2019 levels, but units are now double-digits below</vt:lpstr>
      <vt:lpstr>Vegetables and mushroom dollar sales vs. YA and 2019 Both mushrooms and vegetables continued to trend above pre-pandemic levels</vt:lpstr>
      <vt:lpstr>Vegetables and mushroom pound sales vs. YA and 2019 Vegetable pounds are now far outpacing fresh mushroom pounds when compared to 2019 and YA</vt:lpstr>
      <vt:lpstr>Share of dollars and pounds sold on merchandising While still low, at 19%, more pounds were sold on promotion, but it did not boost dollar growth equally in the quad-week</vt:lpstr>
      <vt:lpstr>Base and incremental sales The increased level of promotions is driving a higher share of incrementality</vt:lpstr>
      <vt:lpstr>Over indexing versus under indexing regions Under indexing regions are catching up</vt:lpstr>
      <vt:lpstr>Performance summary whites, browns and exotics Dollar sales for browns up 21.9% versus pre-pandemic levels and specialty is going strong also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Packaged (fixed weight) versus random weight While both down, fixed weight did better than random weight</vt:lpstr>
      <vt:lpstr>Package size analysis 8 and 16 ounces drive the bulk of sales; 8 ounce had another strong performance</vt:lpstr>
      <vt:lpstr>Organic versus conventional mushrooms sales The organic share of mushroom dollar sales reached 13.8%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513</cp:revision>
  <dcterms:created xsi:type="dcterms:W3CDTF">2018-03-13T20:52:20Z</dcterms:created>
  <dcterms:modified xsi:type="dcterms:W3CDTF">2023-02-15T15:07:26Z</dcterms:modified>
</cp:coreProperties>
</file>