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546" r:id="rId10"/>
    <p:sldId id="598" r:id="rId11"/>
    <p:sldId id="508" r:id="rId12"/>
    <p:sldId id="566" r:id="rId13"/>
    <p:sldId id="595" r:id="rId14"/>
    <p:sldId id="591" r:id="rId15"/>
    <p:sldId id="603" r:id="rId16"/>
    <p:sldId id="604" r:id="rId17"/>
    <p:sldId id="605" r:id="rId18"/>
    <p:sldId id="606" r:id="rId19"/>
    <p:sldId id="607" r:id="rId20"/>
    <p:sldId id="608" r:id="rId21"/>
    <p:sldId id="609" r:id="rId22"/>
    <p:sldId id="610" r:id="rId23"/>
    <p:sldId id="611" r:id="rId24"/>
    <p:sldId id="612" r:id="rId25"/>
    <p:sldId id="613" r:id="rId26"/>
    <p:sldId id="614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CCFF66"/>
    <a:srgbClr val="FFFFFF"/>
    <a:srgbClr val="009999"/>
    <a:srgbClr val="72AF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8" autoAdjust="0"/>
    <p:restoredTop sz="81637" autoAdjust="0"/>
  </p:normalViewPr>
  <p:slideViewPr>
    <p:cSldViewPr>
      <p:cViewPr varScale="1">
        <p:scale>
          <a:sx n="89" d="100"/>
          <a:sy n="89" d="100"/>
        </p:scale>
        <p:origin x="1051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84186862</c:v>
                </c:pt>
                <c:pt idx="1">
                  <c:v>101854023</c:v>
                </c:pt>
                <c:pt idx="2">
                  <c:v>94527299</c:v>
                </c:pt>
                <c:pt idx="3">
                  <c:v>91203702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four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584969843275419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10/2/22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942571633</c:v>
                </c:pt>
                <c:pt idx="1">
                  <c:v>88188972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10/2/22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29790131</c:v>
                </c:pt>
                <c:pt idx="1">
                  <c:v>3014730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four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10/2/22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199555964</c:v>
                </c:pt>
                <c:pt idx="1">
                  <c:v>17996885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10/2/22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12437180</c:v>
                </c:pt>
                <c:pt idx="1">
                  <c:v>1209326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13825475348E-2"/>
          <c:y val="0.20921818513699733"/>
          <c:w val="0.89225154250699068"/>
          <c:h val="0.6303715838135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217-45AB-BE6F-6F449A278408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217-45AB-BE6F-6F449A278408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217-45AB-BE6F-6F449A27840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217-45AB-BE6F-6F449A27840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217-45AB-BE6F-6F449A27840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217-45AB-BE6F-6F449A27840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$51M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217-45AB-BE6F-6F449A27840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$50M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217-45AB-BE6F-6F449A27840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$49M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217-45AB-BE6F-6F449A27840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217-45AB-BE6F-6F449A278408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217-45AB-BE6F-6F449A27840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$47M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A0F-490C-A309-5B7574296A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Sheet1!$B$2:$B$13</c:f>
              <c:numCache>
                <c:formatCode>\$#,##0;\-\$#,##0</c:formatCode>
                <c:ptCount val="12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54198544</c:v>
                </c:pt>
                <c:pt idx="6" formatCode="&quot;$&quot;#,##0_);[Red]\(&quot;$&quot;#,##0\)">
                  <c:v>50933681</c:v>
                </c:pt>
                <c:pt idx="7" formatCode="\$#,##0">
                  <c:v>50039897.509412304</c:v>
                </c:pt>
                <c:pt idx="8" formatCode="\$#,##0">
                  <c:v>49208343.138075203</c:v>
                </c:pt>
                <c:pt idx="9" formatCode="\$#,##0">
                  <c:v>46034435.812759303</c:v>
                </c:pt>
                <c:pt idx="10" formatCode="\$#,##0">
                  <c:v>46372317</c:v>
                </c:pt>
                <c:pt idx="11" formatCode="\$#,##0">
                  <c:v>47017830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217-45AB-BE6F-6F449A278408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217-45AB-BE6F-6F449A278408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217-45AB-BE6F-6F449A278408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217-45AB-BE6F-6F449A278408}"/>
                </c:ext>
              </c:extLst>
            </c:dLbl>
            <c:dLbl>
              <c:idx val="4"/>
              <c:layout>
                <c:manualLayout>
                  <c:x val="-4.7972008958069072E-2"/>
                  <c:y val="-5.1553266644933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217-45AB-BE6F-6F449A278408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217-45AB-BE6F-6F449A278408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217-45AB-BE6F-6F449A278408}"/>
                </c:ext>
              </c:extLst>
            </c:dLbl>
            <c:dLbl>
              <c:idx val="7"/>
              <c:layout>
                <c:manualLayout>
                  <c:x val="-5.3105381980877296E-2"/>
                  <c:y val="-3.5179365280237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217-45AB-BE6F-6F449A278408}"/>
                </c:ext>
              </c:extLst>
            </c:dLbl>
            <c:dLbl>
              <c:idx val="8"/>
              <c:layout>
                <c:manualLayout>
                  <c:x val="-4.5965400277884073E-2"/>
                  <c:y val="-3.5687605300159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217-45AB-BE6F-6F449A278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-3.1E-2</c:v>
                </c:pt>
                <c:pt idx="6">
                  <c:v>-5.8000000000000003E-2</c:v>
                </c:pt>
                <c:pt idx="7">
                  <c:v>-0.03</c:v>
                </c:pt>
                <c:pt idx="8">
                  <c:v>-1.9E-2</c:v>
                </c:pt>
                <c:pt idx="9">
                  <c:v>-5.6000000000000001E-2</c:v>
                </c:pt>
                <c:pt idx="10">
                  <c:v>-7.0000000000000007E-2</c:v>
                </c:pt>
                <c:pt idx="11">
                  <c:v>-7.0999999999999994E-2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217-45AB-BE6F-6F449A2784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8.9300907494104034E-3"/>
                  <c:y val="7.40636632587661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1.1162613436763004E-2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12.3M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12.0M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dLbl>
              <c:idx val="9"/>
              <c:layout>
                <c:manualLayout>
                  <c:x val="6.22479855179489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CD-4BC2-95BA-413171A5D46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11.2M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373-4DD6-A331-6A85BA1DA21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11.3M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8D2-4CF8-968D-9C14BDE3F2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Sheet1!$B$2:$B$13</c:f>
              <c:numCache>
                <c:formatCode>_(* #,##0_);_(* \(#,##0\);_(* "-"??_);_(@_)</c:formatCode>
                <c:ptCount val="12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13646765</c:v>
                </c:pt>
                <c:pt idx="6" formatCode="#,##0">
                  <c:v>12831655.809725249</c:v>
                </c:pt>
                <c:pt idx="7" formatCode="#,##0">
                  <c:v>12251740.896005364</c:v>
                </c:pt>
                <c:pt idx="8" formatCode="#,##0">
                  <c:v>11956745.20946352</c:v>
                </c:pt>
                <c:pt idx="9" formatCode="#,##0">
                  <c:v>11258346.159422427</c:v>
                </c:pt>
                <c:pt idx="10" formatCode="#,##0">
                  <c:v>11228295</c:v>
                </c:pt>
                <c:pt idx="11" formatCode="#,##0">
                  <c:v>11284545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4.5980511969258467E-2"/>
                  <c:y val="-2.7746172745621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73-4DD6-A331-6A85BA1DA218}"/>
                </c:ext>
              </c:extLst>
            </c:dLbl>
            <c:dLbl>
              <c:idx val="10"/>
              <c:layout>
                <c:manualLayout>
                  <c:x val="-4.2479103629008544E-2"/>
                  <c:y val="-3.88557222344366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373-4DD6-A331-6A85BA1DA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-8.3000000000000004E-2</c:v>
                </c:pt>
                <c:pt idx="6">
                  <c:v>-0.113</c:v>
                </c:pt>
                <c:pt idx="7">
                  <c:v>-0.1</c:v>
                </c:pt>
                <c:pt idx="8">
                  <c:v>-9.9000000000000005E-2</c:v>
                </c:pt>
                <c:pt idx="9">
                  <c:v>-0.123</c:v>
                </c:pt>
                <c:pt idx="10">
                  <c:v>-0.14399999999999999</c:v>
                </c:pt>
                <c:pt idx="11">
                  <c:v>-0.14199999999999999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30000000000000004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510754985217682E-2"/>
          <c:y val="0.1937879486820305"/>
          <c:w val="0.88066629816597752"/>
          <c:h val="0.652467056800452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$109.9M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2.0327616603444077E-3"/>
                  <c:y val="2.13166303249295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2.2046176845751061E-3"/>
                  <c:y val="-7.40636632587665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$31.4M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$30.4M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$28.9M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$28.2M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$28.6M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27-4A33-BE93-F78F4D80EA7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$29.5M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C48-4C13-8355-DF64CB5C9B9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$30.8M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120-4920-8619-A96F3C3C05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Sheet1!$B$2:$B$13</c:f>
              <c:numCache>
                <c:formatCode>\$#,##0;\-\$#,##0</c:formatCode>
                <c:ptCount val="12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31390901</c:v>
                </c:pt>
                <c:pt idx="6" formatCode="&quot;$&quot;#,##0_);[Red]\(&quot;$&quot;#,##0\)">
                  <c:v>30407553</c:v>
                </c:pt>
                <c:pt idx="7" formatCode="\$#,##0">
                  <c:v>28854084.773596991</c:v>
                </c:pt>
                <c:pt idx="8" formatCode="\$#,##0">
                  <c:v>28175331.167836379</c:v>
                </c:pt>
                <c:pt idx="9" formatCode="\$#,##0">
                  <c:v>28627601.042595588</c:v>
                </c:pt>
                <c:pt idx="10" formatCode="\$#,##0">
                  <c:v>29459314</c:v>
                </c:pt>
                <c:pt idx="11" formatCode="\$#,##0">
                  <c:v>30827636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5006512434290928E-2"/>
                  <c:y val="-2.4972284444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638847145727E-2"/>
                  <c:y val="-3.24358022581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-3.303735083024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2.9334167667303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84028581206061E-2"/>
                  <c:y val="2.03588490167758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301405608686428E-2"/>
                  <c:y val="-2.777299895436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-0.02</c:v>
                </c:pt>
                <c:pt idx="7">
                  <c:v>-0.01</c:v>
                </c:pt>
                <c:pt idx="8">
                  <c:v>1.0999999999999999E-2</c:v>
                </c:pt>
                <c:pt idx="9">
                  <c:v>4.9000000000000002E-2</c:v>
                </c:pt>
                <c:pt idx="10">
                  <c:v>5.6000000000000001E-2</c:v>
                </c:pt>
                <c:pt idx="11">
                  <c:v>8.3000000000000004E-2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5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8.9300954588530917E-3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7.40636632587648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0E-44BD-AE14-96BCBDDB0C5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F4D-4538-A1FD-E3C68953A6C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6.3M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869-4877-8C9C-A5D55467B2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Sheet1!$B$2:$B$13</c:f>
              <c:numCache>
                <c:formatCode>_(* #,##0_);_(* \(#,##0\);_(* "-"??_);_(@_)</c:formatCode>
                <c:ptCount val="12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6667149</c:v>
                </c:pt>
                <c:pt idx="6">
                  <c:v>6234353</c:v>
                </c:pt>
                <c:pt idx="7" formatCode="#,##0">
                  <c:v>5916994.3091663597</c:v>
                </c:pt>
                <c:pt idx="8" formatCode="#,##0">
                  <c:v>5745631.4681900973</c:v>
                </c:pt>
                <c:pt idx="9" formatCode="#,##0">
                  <c:v>5893013.1838213941</c:v>
                </c:pt>
                <c:pt idx="10" formatCode="#,##0">
                  <c:v>5993849</c:v>
                </c:pt>
                <c:pt idx="11" formatCode="#,##0">
                  <c:v>6268100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2206654714167506E-2"/>
                  <c:y val="-3.3037350830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4.8785041176002159E-2"/>
                  <c:y val="-7.02196424999460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0040930776114869E-2"/>
                  <c:y val="-8.7023929561373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dLbl>
              <c:idx val="9"/>
              <c:layout>
                <c:manualLayout>
                  <c:x val="-4.8702596003360389E-2"/>
                  <c:y val="-2.7440587237372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  <c:pt idx="10">
                  <c:v>4 WE 9/4</c:v>
                </c:pt>
                <c:pt idx="11">
                  <c:v>4 WE 10/2</c:v>
                </c:pt>
              </c:strCache>
            </c:strRef>
          </c:cat>
          <c:val>
            <c:numRef>
              <c:f>Sheet1!$C$2:$C$13</c:f>
              <c:numCache>
                <c:formatCode>0.0%</c:formatCode>
                <c:ptCount val="12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-7.2999999999999995E-2</c:v>
                </c:pt>
                <c:pt idx="6">
                  <c:v>-0.106</c:v>
                </c:pt>
                <c:pt idx="7">
                  <c:v>-0.11600000000000001</c:v>
                </c:pt>
                <c:pt idx="8">
                  <c:v>-9.4E-2</c:v>
                </c:pt>
                <c:pt idx="9">
                  <c:v>-4.7E-2</c:v>
                </c:pt>
                <c:pt idx="10">
                  <c:v>-4.1000000000000002E-2</c:v>
                </c:pt>
                <c:pt idx="11">
                  <c:v>-1.2999999999999999E-2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YTD through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1.25979719184640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64986007921725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CEA-4211-B180-7372B2F3562D}"/>
                </c:ext>
              </c:extLst>
            </c:dLbl>
            <c:dLbl>
              <c:idx val="2"/>
              <c:layout>
                <c:manualLayout>
                  <c:x val="1.0317765018504454E-2"/>
                  <c:y val="8.3987030541579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889860896269"/>
                      <c:h val="0.120267060273726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410-4F11-886E-399007F7AC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885709060</c:v>
                </c:pt>
                <c:pt idx="1">
                  <c:v>1066002226</c:v>
                </c:pt>
                <c:pt idx="2">
                  <c:v>1015485695</c:v>
                </c:pt>
                <c:pt idx="3">
                  <c:v>972361764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33241447</c:v>
                </c:pt>
                <c:pt idx="1">
                  <c:v>38333326</c:v>
                </c:pt>
                <c:pt idx="2">
                  <c:v>34568994</c:v>
                </c:pt>
                <c:pt idx="3">
                  <c:v>30509281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350126799</c:v>
                </c:pt>
                <c:pt idx="1">
                  <c:v>404126023</c:v>
                </c:pt>
                <c:pt idx="2">
                  <c:v>375229250</c:v>
                </c:pt>
                <c:pt idx="3">
                  <c:v>337640006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20296668</c:v>
                </c:pt>
                <c:pt idx="1">
                  <c:v>24055865</c:v>
                </c:pt>
                <c:pt idx="2">
                  <c:v>21656777</c:v>
                </c:pt>
                <c:pt idx="3">
                  <c:v>19206211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10/2/2022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215068607</c:v>
                </c:pt>
                <c:pt idx="1">
                  <c:v>252204621</c:v>
                </c:pt>
                <c:pt idx="2">
                  <c:v>236903295</c:v>
                </c:pt>
                <c:pt idx="3">
                  <c:v>211993144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  <c:pt idx="15">
                  <c:v>4 we 9/4</c:v>
                </c:pt>
                <c:pt idx="16">
                  <c:v>4 we 10/2</c:v>
                </c:pt>
              </c:strCache>
            </c:strRef>
          </c:cat>
          <c:val>
            <c:numRef>
              <c:f>Sheet1!$B$2:$B$18</c:f>
              <c:numCache>
                <c:formatCode>\$#,##0.00;\-\$#,##0.00</c:formatCode>
                <c:ptCount val="17"/>
                <c:pt idx="0">
                  <c:v>4.13</c:v>
                </c:pt>
                <c:pt idx="1">
                  <c:v>4.1900000000000004</c:v>
                </c:pt>
                <c:pt idx="2">
                  <c:v>4.25</c:v>
                </c:pt>
                <c:pt idx="3">
                  <c:v>4.2300000000000004</c:v>
                </c:pt>
                <c:pt idx="4">
                  <c:v>4.25</c:v>
                </c:pt>
                <c:pt idx="5">
                  <c:v>4.2699999999999996</c:v>
                </c:pt>
                <c:pt idx="6">
                  <c:v>4.2699999999999996</c:v>
                </c:pt>
                <c:pt idx="7" formatCode="&quot;$&quot;#,##0.00_);[Red]\(&quot;$&quot;#,##0.00\)">
                  <c:v>4.32</c:v>
                </c:pt>
                <c:pt idx="8" formatCode="&quot;$&quot;#,##0.00_);[Red]\(&quot;$&quot;#,##0.00\)">
                  <c:v>4.4000000000000004</c:v>
                </c:pt>
                <c:pt idx="9" formatCode="&quot;$&quot;#,##0.00_);[Red]\(&quot;$&quot;#,##0.00\)">
                  <c:v>4.4800000000000004</c:v>
                </c:pt>
                <c:pt idx="10" formatCode="&quot;$&quot;#,##0.00_);[Red]\(&quot;$&quot;#,##0.00\)">
                  <c:v>4.5199999999999996</c:v>
                </c:pt>
                <c:pt idx="11" formatCode="&quot;$&quot;#,##0.00_);[Red]\(&quot;$&quot;#,##0.00\)">
                  <c:v>4.54</c:v>
                </c:pt>
                <c:pt idx="12" formatCode="&quot;$&quot;#,##0.00_);[Red]\(&quot;$&quot;#,##0.00\)">
                  <c:v>4.6500000000000004</c:v>
                </c:pt>
                <c:pt idx="13" formatCode="&quot;$&quot;#,##0.00_);[Red]\(&quot;$&quot;#,##0.00\)">
                  <c:v>4.68</c:v>
                </c:pt>
                <c:pt idx="14" formatCode="&quot;$&quot;#,##0.00_);[Red]\(&quot;$&quot;#,##0.00\)">
                  <c:v>4.66</c:v>
                </c:pt>
                <c:pt idx="15" formatCode="&quot;$&quot;#,##0.00_);[Red]\(&quot;$&quot;#,##0.00\)">
                  <c:v>4.71</c:v>
                </c:pt>
                <c:pt idx="16" formatCode="&quot;$&quot;#,##0.00_);[Red]\(&quot;$&quot;#,##0.00\)">
                  <c:v>4.75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743925138922186E-2"/>
                  <c:y val="4.39921439012261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3.5156546933381674E-2"/>
                  <c:y val="4.8432678754400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4.2087545828241306E-2"/>
                  <c:y val="4.82822190579829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26627840572E-2"/>
                  <c:y val="3.18103433696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9905424738381894E-2"/>
                  <c:y val="3.5513526532578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dLbl>
              <c:idx val="14"/>
              <c:layout>
                <c:manualLayout>
                  <c:x val="-3.0149184203704462E-2"/>
                  <c:y val="2.47188934072258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5-4632-8379-5119B91C00A4}"/>
                </c:ext>
              </c:extLst>
            </c:dLbl>
            <c:dLbl>
              <c:idx val="15"/>
              <c:layout>
                <c:manualLayout>
                  <c:x val="-3.1928348117265838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4B-4A0B-80C3-2F4E6EFB1530}"/>
                </c:ext>
              </c:extLst>
            </c:dLbl>
            <c:dLbl>
              <c:idx val="16"/>
              <c:layout>
                <c:manualLayout>
                  <c:x val="-3.4090388592300777E-2"/>
                  <c:y val="2.50486278567665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162565757800788E-2"/>
                      <c:h val="6.62322784961604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F91-4D01-8A31-0ADC88D68C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  <c:pt idx="15">
                  <c:v>4 we 9/4</c:v>
                </c:pt>
                <c:pt idx="16">
                  <c:v>4 we 10/2</c:v>
                </c:pt>
              </c:strCache>
            </c:strRef>
          </c:cat>
          <c:val>
            <c:numRef>
              <c:f>Sheet1!$C$2:$C$18</c:f>
              <c:numCache>
                <c:formatCode>0.0%</c:formatCode>
                <c:ptCount val="17"/>
                <c:pt idx="0">
                  <c:v>2.3E-2</c:v>
                </c:pt>
                <c:pt idx="1">
                  <c:v>2.5000000000000001E-2</c:v>
                </c:pt>
                <c:pt idx="2">
                  <c:v>3.1E-2</c:v>
                </c:pt>
                <c:pt idx="3">
                  <c:v>2.1000000000000001E-2</c:v>
                </c:pt>
                <c:pt idx="4">
                  <c:v>2.3E-2</c:v>
                </c:pt>
                <c:pt idx="5">
                  <c:v>1.7999999999999999E-2</c:v>
                </c:pt>
                <c:pt idx="6">
                  <c:v>4.0000000000000001E-3</c:v>
                </c:pt>
                <c:pt idx="7">
                  <c:v>1.9E-2</c:v>
                </c:pt>
                <c:pt idx="8">
                  <c:v>3.5000000000000003E-2</c:v>
                </c:pt>
                <c:pt idx="9">
                  <c:v>4.9000000000000002E-2</c:v>
                </c:pt>
                <c:pt idx="10">
                  <c:v>6.0999999999999999E-2</c:v>
                </c:pt>
                <c:pt idx="11">
                  <c:v>6.7000000000000004E-2</c:v>
                </c:pt>
                <c:pt idx="12">
                  <c:v>8.3000000000000004E-2</c:v>
                </c:pt>
                <c:pt idx="13">
                  <c:v>9.0999999999999998E-2</c:v>
                </c:pt>
                <c:pt idx="14">
                  <c:v>8.5000000000000006E-2</c:v>
                </c:pt>
                <c:pt idx="15">
                  <c:v>9.0999999999999998E-2</c:v>
                </c:pt>
                <c:pt idx="16">
                  <c:v>8.7999999999999995E-2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22661713024443825"/>
          <c:w val="0.90512343500502357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878799119149259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3.631328744522247E-2"/>
                  <c:y val="-2.68733351248542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7103502806165305E-2"/>
                  <c:y val="-2.092175196850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3.204271144838143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0805244621901748E-2"/>
                  <c:y val="3.0831726617391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dLbl>
              <c:idx val="12"/>
              <c:layout>
                <c:manualLayout>
                  <c:x val="-2.9424382386493163E-2"/>
                  <c:y val="2.42048386718045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F-44B6-8CBA-60E3B23BA3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Sheet1!$B$3:$B$15</c:f>
              <c:numCache>
                <c:formatCode>0.0%</c:formatCode>
                <c:ptCount val="13"/>
                <c:pt idx="0">
                  <c:v>8.4000000000000005E-2</c:v>
                </c:pt>
                <c:pt idx="1">
                  <c:v>0.20699999999999999</c:v>
                </c:pt>
                <c:pt idx="2">
                  <c:v>0.151</c:v>
                </c:pt>
                <c:pt idx="3">
                  <c:v>0.14799999999999999</c:v>
                </c:pt>
                <c:pt idx="4">
                  <c:v>4.7E-2</c:v>
                </c:pt>
                <c:pt idx="5">
                  <c:v>-7.0999999999999994E-2</c:v>
                </c:pt>
                <c:pt idx="6">
                  <c:v>-2.4E-2</c:v>
                </c:pt>
                <c:pt idx="7">
                  <c:v>1E-3</c:v>
                </c:pt>
                <c:pt idx="8">
                  <c:v>1E-3</c:v>
                </c:pt>
                <c:pt idx="9">
                  <c:v>3.1E-2</c:v>
                </c:pt>
                <c:pt idx="10">
                  <c:v>4.7E-2</c:v>
                </c:pt>
                <c:pt idx="11">
                  <c:v>5.0999999999999997E-2</c:v>
                </c:pt>
                <c:pt idx="12">
                  <c:v>4.3999999999999997E-2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1.7496610061427749E-3"/>
                  <c:y val="-1.09508018795315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2.8840727519569918E-2"/>
                  <c:y val="2.8867924036035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3.0579011699880282E-2"/>
                  <c:y val="-3.7212323924369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5380150709759979E-2"/>
                  <c:y val="-2.3204804754661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2.8795575742047538E-2"/>
                  <c:y val="-4.4216213959774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3.3490412535555542E-2"/>
                  <c:y val="-3.3898879951576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3.3135005236895249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9-494B-9862-5DE148F42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Sheet1!$C$3:$C$15</c:f>
              <c:numCache>
                <c:formatCode>General</c:formatCode>
                <c:ptCount val="13"/>
                <c:pt idx="4" formatCode="0.0%">
                  <c:v>0.13500000000000001</c:v>
                </c:pt>
                <c:pt idx="5" formatCode="0.0%">
                  <c:v>0.121</c:v>
                </c:pt>
                <c:pt idx="6" formatCode="0.0%">
                  <c:v>0.125</c:v>
                </c:pt>
                <c:pt idx="7" formatCode="0.0%">
                  <c:v>0.151</c:v>
                </c:pt>
                <c:pt idx="8" formatCode="0.0%">
                  <c:v>0.13600000000000001</c:v>
                </c:pt>
                <c:pt idx="9" formatCode="0.0%">
                  <c:v>0.157</c:v>
                </c:pt>
                <c:pt idx="10" formatCode="0.0%">
                  <c:v>0.17100000000000001</c:v>
                </c:pt>
                <c:pt idx="11" formatCode="0.0%">
                  <c:v>0.18</c:v>
                </c:pt>
                <c:pt idx="12" formatCode="0.0%">
                  <c:v>0.19800000000000001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2.1240178303302857E-2"/>
                  <c:y val="-1.75776898251179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1215876929290419E-2"/>
                  <c:y val="4.317391406439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2.2575888761189395E-2"/>
                  <c:y val="4.8691189630746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809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dLbl>
              <c:idx val="12"/>
              <c:layout>
                <c:manualLayout>
                  <c:x val="-2.5831083052487807E-2"/>
                  <c:y val="4.86911896307466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3C-452B-BDE9-1978DBC137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Sheet1!$D$3:$D$15</c:f>
              <c:numCache>
                <c:formatCode>0.0%</c:formatCode>
                <c:ptCount val="13"/>
                <c:pt idx="0">
                  <c:v>8.2000000000000003E-2</c:v>
                </c:pt>
                <c:pt idx="1">
                  <c:v>0.312</c:v>
                </c:pt>
                <c:pt idx="2">
                  <c:v>0.23100000000000001</c:v>
                </c:pt>
                <c:pt idx="3">
                  <c:v>0.17799999999999999</c:v>
                </c:pt>
                <c:pt idx="4">
                  <c:v>8.5999999999999993E-2</c:v>
                </c:pt>
                <c:pt idx="5">
                  <c:v>-0.126</c:v>
                </c:pt>
                <c:pt idx="6">
                  <c:v>-9.1999999999999998E-2</c:v>
                </c:pt>
                <c:pt idx="7">
                  <c:v>-6.4000000000000001E-2</c:v>
                </c:pt>
                <c:pt idx="8">
                  <c:v>-5.8000000000000003E-2</c:v>
                </c:pt>
                <c:pt idx="9">
                  <c:v>-4.1000000000000002E-2</c:v>
                </c:pt>
                <c:pt idx="10">
                  <c:v>-3.5999999999999997E-2</c:v>
                </c:pt>
                <c:pt idx="11">
                  <c:v>-4.2000000000000003E-2</c:v>
                </c:pt>
                <c:pt idx="12">
                  <c:v>-3.5000000000000003E-2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6.366400630655379E-3"/>
                  <c:y val="2.302974011641346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3.1952407893336567E-2"/>
                  <c:y val="-5.728161925658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3.0447348642590726E-2"/>
                  <c:y val="4.26870726113852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6820155848292872E-2"/>
                  <c:y val="4.155632724303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2.815965858145688E-2"/>
                  <c:y val="2.6119852747419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3.1135883622656395E-2"/>
                  <c:y val="-3.4087511447035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Sheet1!$E$3:$E$15</c:f>
              <c:numCache>
                <c:formatCode>General</c:formatCode>
                <c:ptCount val="13"/>
                <c:pt idx="4" formatCode="0.0%">
                  <c:v>0.17399999999999999</c:v>
                </c:pt>
                <c:pt idx="5" formatCode="0.0%">
                  <c:v>0.14699999999999999</c:v>
                </c:pt>
                <c:pt idx="6" formatCode="0.0%">
                  <c:v>0.11700000000000001</c:v>
                </c:pt>
                <c:pt idx="7" formatCode="0.0%">
                  <c:v>0.10199999999999999</c:v>
                </c:pt>
                <c:pt idx="8" formatCode="0.0%">
                  <c:v>0.106</c:v>
                </c:pt>
                <c:pt idx="9" formatCode="0.0%">
                  <c:v>0.1</c:v>
                </c:pt>
                <c:pt idx="10" formatCode="0.0%">
                  <c:v>7.8E-2</c:v>
                </c:pt>
                <c:pt idx="11" formatCode="0.0%">
                  <c:v>6.6000000000000003E-2</c:v>
                </c:pt>
                <c:pt idx="12" formatCode="0.0%">
                  <c:v>8.3000000000000004E-2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5846209490500702E-2"/>
          <c:y val="0.19016924654371267"/>
          <c:w val="0.88856778324681807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4.0493678395621062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4"/>
              <c:layout>
                <c:manualLayout>
                  <c:x val="-3.6189208938487635E-2"/>
                  <c:y val="1.426450675342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4.521956444296335E-2"/>
                  <c:y val="4.07720585357708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4.5343642949698074E-2"/>
                  <c:y val="4.27089883038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4669099095234225E-2"/>
                  <c:y val="3.87203322836411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1618680558403051E-2"/>
                  <c:y val="3.5406888310847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6904052828290755E-2"/>
                  <c:y val="3.26585561211311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2.2727579772288092E-2"/>
                  <c:y val="3.745861456297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3.3243440608110304E-2"/>
                  <c:y val="2.7518282644597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dLbl>
              <c:idx val="12"/>
              <c:layout>
                <c:manualLayout>
                  <c:x val="0"/>
                  <c:y val="5.07123904541505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AD-40E3-9581-D41205BAD6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Sheet1!$B$3:$B$15</c:f>
              <c:numCache>
                <c:formatCode>0.0%</c:formatCode>
                <c:ptCount val="13"/>
                <c:pt idx="0">
                  <c:v>9.5000000000000001E-2</c:v>
                </c:pt>
                <c:pt idx="1">
                  <c:v>0.153</c:v>
                </c:pt>
                <c:pt idx="2">
                  <c:v>9.7000000000000003E-2</c:v>
                </c:pt>
                <c:pt idx="3">
                  <c:v>0.10100000000000001</c:v>
                </c:pt>
                <c:pt idx="4">
                  <c:v>0</c:v>
                </c:pt>
                <c:pt idx="5">
                  <c:v>-0.08</c:v>
                </c:pt>
                <c:pt idx="6">
                  <c:v>-2.5000000000000001E-2</c:v>
                </c:pt>
                <c:pt idx="7">
                  <c:v>-3.5999999999999997E-2</c:v>
                </c:pt>
                <c:pt idx="8">
                  <c:v>-5.3999999999999999E-2</c:v>
                </c:pt>
                <c:pt idx="9">
                  <c:v>-4.4999999999999998E-2</c:v>
                </c:pt>
                <c:pt idx="10">
                  <c:v>-4.2999999999999997E-2</c:v>
                </c:pt>
                <c:pt idx="11">
                  <c:v>-4.9000000000000002E-2</c:v>
                </c:pt>
                <c:pt idx="12">
                  <c:v>-5.6000000000000001E-2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9958263640399392E-2"/>
                  <c:y val="-2.0891133797911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FD-413C-B6BD-0A352E5E0CF0}"/>
                </c:ext>
              </c:extLst>
            </c:dLbl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2.5830609018078123E-2"/>
                  <c:y val="3.21813680088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2.1548656195404567E-2"/>
                  <c:y val="-3.0585435978783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2370032208267965E-2"/>
                  <c:y val="-3.314513667304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3.0300634992793493E-2"/>
                  <c:y val="-3.427588204139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145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Sheet1!$C$3:$C$15</c:f>
              <c:numCache>
                <c:formatCode>General</c:formatCode>
                <c:ptCount val="13"/>
                <c:pt idx="4" formatCode="0.0%">
                  <c:v>9.5000000000000001E-2</c:v>
                </c:pt>
                <c:pt idx="5" formatCode="0.0%">
                  <c:v>6.0999999999999999E-2</c:v>
                </c:pt>
                <c:pt idx="6" formatCode="0.0%">
                  <c:v>6.9000000000000006E-2</c:v>
                </c:pt>
                <c:pt idx="7" formatCode="0.0%">
                  <c:v>6.0999999999999999E-2</c:v>
                </c:pt>
                <c:pt idx="8" formatCode="0.0%">
                  <c:v>5.8999999999999997E-2</c:v>
                </c:pt>
                <c:pt idx="9" formatCode="0.0%">
                  <c:v>2.1999999999999999E-2</c:v>
                </c:pt>
                <c:pt idx="10" formatCode="0.0%">
                  <c:v>2.5999999999999999E-2</c:v>
                </c:pt>
                <c:pt idx="11" formatCode="0.0%">
                  <c:v>8.0000000000000002E-3</c:v>
                </c:pt>
                <c:pt idx="12" formatCode="0.0%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1263496055915204E-2"/>
                  <c:y val="-7.63735790673841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3.5579600687634313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3"/>
              <c:layout>
                <c:manualLayout>
                  <c:x val="-5.2932933848735202E-2"/>
                  <c:y val="8.92986195722781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FD-413C-B6BD-0A352E5E0CF0}"/>
                </c:ext>
              </c:extLst>
            </c:dLbl>
            <c:dLbl>
              <c:idx val="4"/>
              <c:layout>
                <c:manualLayout>
                  <c:x val="-7.7811563263566292E-3"/>
                  <c:y val="-2.0891133797911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6.6918252529032827E-3"/>
                  <c:y val="4.20643016851602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Sheet1!$D$3:$D$15</c:f>
              <c:numCache>
                <c:formatCode>0.0%</c:formatCode>
                <c:ptCount val="13"/>
                <c:pt idx="0">
                  <c:v>5.5E-2</c:v>
                </c:pt>
                <c:pt idx="1">
                  <c:v>0.27200000000000002</c:v>
                </c:pt>
                <c:pt idx="2">
                  <c:v>0.20499999999999999</c:v>
                </c:pt>
                <c:pt idx="3">
                  <c:v>0.151</c:v>
                </c:pt>
                <c:pt idx="4">
                  <c:v>6.6000000000000003E-2</c:v>
                </c:pt>
                <c:pt idx="5">
                  <c:v>-0.129</c:v>
                </c:pt>
                <c:pt idx="6">
                  <c:v>-0.109</c:v>
                </c:pt>
                <c:pt idx="7">
                  <c:v>-9.6000000000000002E-2</c:v>
                </c:pt>
                <c:pt idx="8">
                  <c:v>-0.10199999999999999</c:v>
                </c:pt>
                <c:pt idx="9">
                  <c:v>-0.109</c:v>
                </c:pt>
                <c:pt idx="10">
                  <c:v>-0.112</c:v>
                </c:pt>
                <c:pt idx="11">
                  <c:v>-0.122</c:v>
                </c:pt>
                <c:pt idx="12">
                  <c:v>-0.113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2.5932170890352761E-2"/>
                  <c:y val="-3.077406747424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2.1416993138115015E-2"/>
                  <c:y val="2.94332967202122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3.2840392851276684E-2"/>
                  <c:y val="1.17353314878928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1.034698607737237E-3"/>
                  <c:y val="-1.08934036374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-2.1070829510443333E-2"/>
                  <c:y val="-5.73390174986367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1.2413420577786431E-2"/>
                  <c:y val="4.537774565795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dLbl>
              <c:idx val="12"/>
              <c:layout>
                <c:manualLayout>
                  <c:x val="0"/>
                  <c:y val="2.302974011641285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44-4EDA-B18F-BCC52A8E1D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</c:v>
                </c:pt>
                <c:pt idx="11">
                  <c:v>4 we 9/4</c:v>
                </c:pt>
                <c:pt idx="12">
                  <c:v>4 we 10/2</c:v>
                </c:pt>
              </c:strCache>
            </c:strRef>
          </c:cat>
          <c:val>
            <c:numRef>
              <c:f>Sheet1!$E$3:$E$15</c:f>
              <c:numCache>
                <c:formatCode>General</c:formatCode>
                <c:ptCount val="13"/>
                <c:pt idx="4" formatCode="0.0%">
                  <c:v>0.124</c:v>
                </c:pt>
                <c:pt idx="5" formatCode="0.0%">
                  <c:v>0.107</c:v>
                </c:pt>
                <c:pt idx="6" formatCode="0.0%">
                  <c:v>7.3999999999999996E-2</c:v>
                </c:pt>
                <c:pt idx="7" formatCode="0.0%">
                  <c:v>4.1000000000000002E-2</c:v>
                </c:pt>
                <c:pt idx="8" formatCode="0.0%">
                  <c:v>0.01</c:v>
                </c:pt>
                <c:pt idx="9" formatCode="0.0%">
                  <c:v>-1.2999999999999999E-2</c:v>
                </c:pt>
                <c:pt idx="10" formatCode="0.0%">
                  <c:v>-4.3999999999999997E-2</c:v>
                </c:pt>
                <c:pt idx="11" formatCode="0.0%">
                  <c:v>-0.06</c:v>
                </c:pt>
                <c:pt idx="12" formatCode="0.0%">
                  <c:v>-5.3999999999999999E-2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0.68563</cdr:x>
      <cdr:y>0.69048</cdr:y>
    </cdr:from>
    <cdr:to>
      <cdr:x>0.98305</cdr:x>
      <cdr:y>0.78154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12880" y="2088244"/>
          <a:ext cx="1263580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3.3% incremental</a:t>
          </a:r>
        </a:p>
      </cdr:txBody>
    </cdr:sp>
  </cdr:relSizeAnchor>
  <cdr:relSizeAnchor xmlns:cdr="http://schemas.openxmlformats.org/drawingml/2006/chartDrawing">
    <cdr:from>
      <cdr:x>0.28814</cdr:x>
      <cdr:y>0.21429</cdr:y>
    </cdr:from>
    <cdr:to>
      <cdr:x>0.58556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224136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3.1%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0.69653</cdr:x>
      <cdr:y>0.70897</cdr:y>
    </cdr:from>
    <cdr:to>
      <cdr:x>0.99395</cdr:x>
      <cdr:y>0.80004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959201" y="2144164"/>
          <a:ext cx="1263580" cy="27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/>
              </a:solidFill>
            </a:rPr>
            <a:t>6.3% incremental</a:t>
          </a:r>
        </a:p>
      </cdr:txBody>
    </cdr:sp>
  </cdr:relSizeAnchor>
  <cdr:relSizeAnchor xmlns:cdr="http://schemas.openxmlformats.org/drawingml/2006/chartDrawing">
    <cdr:from>
      <cdr:x>0.28814</cdr:x>
      <cdr:y>0.23278</cdr:y>
    </cdr:from>
    <cdr:to>
      <cdr:x>0.58556</cdr:x>
      <cdr:y>0.32384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224135" y="704004"/>
          <a:ext cx="1263581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>
              <a:solidFill>
                <a:schemeClr val="tx1"/>
              </a:solidFill>
            </a:rPr>
            <a:t>5.9</a:t>
          </a:r>
          <a:r>
            <a:rPr lang="en-US" sz="1100" dirty="0">
              <a:solidFill>
                <a:schemeClr val="tx1"/>
              </a:solidFill>
            </a:rPr>
            <a:t>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10/16/2022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10/16/2022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88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5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53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12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02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136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895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75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899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4582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23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15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0"/>
            <a:ext cx="9144000" cy="51640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Four weeks ending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October 2, 2022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5724128" y="146372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012159" y="144765"/>
            <a:ext cx="3131838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4196"/>
            <a:ext cx="27622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837536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w.e.10/2/2022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$5.16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$13.80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30219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w.e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10/2/2022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crimini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44196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10/2/2022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$2.99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Mushroom dollars still exceed the 2019 levels, but units and volume fell below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</a:t>
            </a:r>
            <a:r>
              <a:rPr lang="en-US" dirty="0" err="1"/>
              <a:t>w.e</a:t>
            </a:r>
            <a:r>
              <a:rPr lang="en-US" dirty="0"/>
              <a:t>. 10/2/2022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$91.2M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</a:t>
            </a:r>
            <a:r>
              <a:rPr lang="en-US" dirty="0" err="1"/>
              <a:t>lbs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19.2M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181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-3.5%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1144" y="1741679"/>
            <a:ext cx="1388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-11.7%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04157" y="1746376"/>
            <a:ext cx="1388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-11.3%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26585" y="3518120"/>
            <a:ext cx="17431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-10.5%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+8.3%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91409" y="3528253"/>
            <a:ext cx="1756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-20.4%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-8.2%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11642" y="3526904"/>
            <a:ext cx="17482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-20.2%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-5.4%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1198496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mushrooms and vegetables continued to trend above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10/2/2022</a:t>
            </a:r>
          </a:p>
        </p:txBody>
      </p:sp>
    </p:spTree>
    <p:extLst>
      <p:ext uri="{BB962C8B-B14F-4D97-AF65-F5344CB8AC3E}">
        <p14:creationId xmlns:p14="http://schemas.microsoft.com/office/powerpoint/2010/main" val="328132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2414718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Vegetable pounds had a strong period as is typically seen in the summer months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10/2/2022</a:t>
            </a:r>
          </a:p>
        </p:txBody>
      </p:sp>
    </p:spTree>
    <p:extLst>
      <p:ext uri="{BB962C8B-B14F-4D97-AF65-F5344CB8AC3E}">
        <p14:creationId xmlns:p14="http://schemas.microsoft.com/office/powerpoint/2010/main" val="25692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7" y="496885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Share of dollars and pounds sold on merchandising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For the first time this year, more mushrooms were sold on promotion than during the same period a year ago. The share was elevated the most for white mushrooms (23.7% of pounds), followed by browns (17.5%)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10/2/2022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278687"/>
              </p:ext>
            </p:extLst>
          </p:nvPr>
        </p:nvGraphicFramePr>
        <p:xfrm>
          <a:off x="528918" y="1851670"/>
          <a:ext cx="8060623" cy="137469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914835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003015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2096135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w.e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10/2/2022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 CY thru 10/2/2022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dollars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+4.5%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-0.8%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pounds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+4.4%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+1.2%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increased level of promotions is driving a higher share of incrementality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716016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0697917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300027"/>
              </p:ext>
            </p:extLst>
          </p:nvPr>
        </p:nvGraphicFramePr>
        <p:xfrm>
          <a:off x="4788025" y="1435698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612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259825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10/2/2022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00388" cy="2764216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10/2/2022 | Total fresh vegetables and total fresh mushrooms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092280" y="3668244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AFDC66-FF69-ACD4-8284-D1B66929F18E}"/>
              </a:ext>
            </a:extLst>
          </p:cNvPr>
          <p:cNvSpPr/>
          <p:nvPr/>
        </p:nvSpPr>
        <p:spPr>
          <a:xfrm>
            <a:off x="7103019" y="228877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3870A8-AC9F-EDF7-613F-F6876C5BF1A6}"/>
              </a:ext>
            </a:extLst>
          </p:cNvPr>
          <p:cNvSpPr/>
          <p:nvPr/>
        </p:nvSpPr>
        <p:spPr>
          <a:xfrm>
            <a:off x="7092280" y="2070890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23999" y="366824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8AB1810-ABBB-2A7D-D1AB-D112DD06034C}"/>
              </a:ext>
            </a:extLst>
          </p:cNvPr>
          <p:cNvSpPr/>
          <p:nvPr/>
        </p:nvSpPr>
        <p:spPr>
          <a:xfrm>
            <a:off x="8223999" y="2534406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Isosceles Triangle 10">
            <a:extLst>
              <a:ext uri="{FF2B5EF4-FFF2-40B4-BE49-F238E27FC236}">
                <a16:creationId xmlns:a16="http://schemas.microsoft.com/office/drawing/2014/main" id="{66AF8A46-921D-DC98-9E3A-3D8FD28D83B5}"/>
              </a:ext>
            </a:extLst>
          </p:cNvPr>
          <p:cNvSpPr/>
          <p:nvPr/>
        </p:nvSpPr>
        <p:spPr>
          <a:xfrm>
            <a:off x="8223999" y="2984973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446940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84668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for browns up 21.0% versus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424590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10/2/2022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</a:t>
                      </a: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$91M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+8.3%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19.2M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-5.4%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$47M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51.5%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-7.1%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11.3M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-14.2%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$39M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-1.2%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+21.0%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7.5M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39.3%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-6.8%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+7.8%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5.8%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-3.5%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+22.4%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-9.7%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11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10/2/2022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$512M</a:t>
            </a:r>
          </a:p>
          <a:p>
            <a:pPr>
              <a:buNone/>
            </a:pPr>
            <a:r>
              <a:rPr lang="en-US" dirty="0"/>
              <a:t>-5.5%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$2.61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+5.9% vs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10/2/2022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7877495"/>
              </p:ext>
            </p:extLst>
          </p:nvPr>
        </p:nvGraphicFramePr>
        <p:xfrm>
          <a:off x="2843809" y="1059582"/>
          <a:ext cx="5832648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9554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10/2/2022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127M</a:t>
            </a:r>
          </a:p>
          <a:p>
            <a:pPr>
              <a:buNone/>
            </a:pPr>
            <a:r>
              <a:rPr lang="en-US" dirty="0"/>
              <a:t>-11.4%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$4.03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+6.7%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10/2/2022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1838945"/>
              </p:ext>
            </p:extLst>
          </p:nvPr>
        </p:nvGraphicFramePr>
        <p:xfrm>
          <a:off x="2843808" y="1059582"/>
          <a:ext cx="612068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060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dible mushroom Fried rice Sichuan cuisine Cooking, Fresh Mushroom ...">
            <a:extLst>
              <a:ext uri="{FF2B5EF4-FFF2-40B4-BE49-F238E27FC236}">
                <a16:creationId xmlns:a16="http://schemas.microsoft.com/office/drawing/2014/main" id="{A681F5EE-8B9D-6851-B0E9-62BC4788E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DDDDD"/>
              </a:clrFrom>
              <a:clrTo>
                <a:srgbClr val="DDDDD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07580"/>
            <a:ext cx="3152078" cy="24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33843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report covers the </a:t>
            </a:r>
            <a:r>
              <a:rPr lang="en-US" b="1" dirty="0"/>
              <a:t>four weeks ending October 2, 2022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September 11, 2022</a:t>
            </a:r>
          </a:p>
          <a:p>
            <a:pPr lvl="1"/>
            <a:r>
              <a:rPr lang="en-US" dirty="0"/>
              <a:t>September 18, 2022</a:t>
            </a:r>
          </a:p>
          <a:p>
            <a:pPr lvl="1"/>
            <a:r>
              <a:rPr lang="en-US" dirty="0"/>
              <a:t>September 25, 2022</a:t>
            </a:r>
          </a:p>
          <a:p>
            <a:pPr lvl="1"/>
            <a:r>
              <a:rPr lang="en-US" dirty="0"/>
              <a:t>October 2, 2022</a:t>
            </a:r>
          </a:p>
          <a:p>
            <a:r>
              <a:rPr lang="en-US" dirty="0"/>
              <a:t>Comparisons to year ago (YA) refer to 2021; comparisons </a:t>
            </a:r>
            <a:br>
              <a:rPr lang="en-US" dirty="0"/>
            </a:br>
            <a:r>
              <a:rPr lang="en-US" dirty="0"/>
              <a:t>to two years ago (2YA) refer to 2020 and 3YA to 2019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Data is based on the IRI total multi-outlet universe, which includes supermarkets, supercenters, club, commissaries, etc. It excludes specialty stores  (Whole Foods, Sprouts,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Organic, cut/whole, package size, </a:t>
            </a:r>
            <a:r>
              <a:rPr lang="en-US" dirty="0" err="1"/>
              <a:t>etc</a:t>
            </a:r>
            <a:r>
              <a:rPr lang="en-US" dirty="0"/>
              <a:t> are derived from SKU analysis. This means Walmart private brand, H-E-B, Hy-Vee and others are not included, which causes the gap between total market and SKU-level data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10/2/2022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$310M</a:t>
            </a:r>
          </a:p>
          <a:p>
            <a:pPr>
              <a:buNone/>
            </a:pPr>
            <a:r>
              <a:rPr lang="en-US" dirty="0"/>
              <a:t>+1.5%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$3.13</a:t>
            </a:r>
          </a:p>
          <a:p>
            <a:pPr>
              <a:buNone/>
            </a:pPr>
            <a:r>
              <a:rPr lang="en-US" dirty="0"/>
              <a:t>+7.3%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10/2/2022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3152969"/>
              </p:ext>
            </p:extLst>
          </p:nvPr>
        </p:nvGraphicFramePr>
        <p:xfrm>
          <a:off x="3036821" y="987576"/>
          <a:ext cx="583264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1151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10/2/2022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65.3M</a:t>
            </a:r>
          </a:p>
          <a:p>
            <a:pPr>
              <a:buNone/>
            </a:pPr>
            <a:r>
              <a:rPr lang="en-US" dirty="0"/>
              <a:t>-6.4%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$4.75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+8.4%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1319541"/>
              </p:ext>
            </p:extLst>
          </p:nvPr>
        </p:nvGraphicFramePr>
        <p:xfrm>
          <a:off x="2987827" y="1059582"/>
          <a:ext cx="5688629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10/2/2022</a:t>
            </a:r>
          </a:p>
        </p:txBody>
      </p:sp>
    </p:spTree>
    <p:extLst>
      <p:ext uri="{BB962C8B-B14F-4D97-AF65-F5344CB8AC3E}">
        <p14:creationId xmlns:p14="http://schemas.microsoft.com/office/powerpoint/2010/main" val="4048695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2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000465"/>
              </p:ext>
            </p:extLst>
          </p:nvPr>
        </p:nvGraphicFramePr>
        <p:xfrm>
          <a:off x="39553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-9.7%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-16.5%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5.0%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-18.6%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-19.4%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</a:t>
                      </a:r>
                      <a:r>
                        <a:rPr lang="en-US" sz="1800" dirty="0" err="1">
                          <a:latin typeface="+mn-lt"/>
                          <a:ea typeface="Calibri"/>
                          <a:cs typeface="Times New Roman"/>
                        </a:rPr>
                        <a:t>lbs</a:t>
                      </a: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4.4%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10/2/2022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57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620127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666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E23-AF41-45B1-8383-F1426F10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30" y="309304"/>
            <a:ext cx="7796346" cy="966301"/>
          </a:xfrm>
        </p:spPr>
        <p:txBody>
          <a:bodyPr>
            <a:normAutofit fontScale="90000"/>
          </a:bodyPr>
          <a:lstStyle/>
          <a:p>
            <a:r>
              <a:rPr lang="en-US" dirty="0"/>
              <a:t>Package size analysis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and 16 ounces drive the bulk of sales; 8 ounce had another strong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C0DF-1669-484E-9A4E-217D5C54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AA1A9C-5E01-4BBC-874B-7868EA707C29}"/>
              </a:ext>
            </a:extLst>
          </p:cNvPr>
          <p:cNvSpPr txBox="1"/>
          <p:nvPr/>
        </p:nvSpPr>
        <p:spPr>
          <a:xfrm>
            <a:off x="39553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42653C-085E-4451-B9D7-4D642E8A8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92178"/>
              </p:ext>
            </p:extLst>
          </p:nvPr>
        </p:nvGraphicFramePr>
        <p:xfrm>
          <a:off x="467544" y="1503042"/>
          <a:ext cx="7956883" cy="26929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6330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1234689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960313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1028907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  <a:gridCol w="1010441">
                  <a:extLst>
                    <a:ext uri="{9D8B030D-6E8A-4147-A177-3AD203B41FA5}">
                      <a16:colId xmlns:a16="http://schemas.microsoft.com/office/drawing/2014/main" val="4176042165"/>
                    </a:ext>
                  </a:extLst>
                </a:gridCol>
                <a:gridCol w="841592">
                  <a:extLst>
                    <a:ext uri="{9D8B030D-6E8A-4147-A177-3AD203B41FA5}">
                      <a16:colId xmlns:a16="http://schemas.microsoft.com/office/drawing/2014/main" val="25822482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273779259"/>
                    </a:ext>
                  </a:extLst>
                </a:gridCol>
              </a:tblGrid>
              <a:tr h="41912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Package size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dirty="0">
                          <a:latin typeface="+mn-lt"/>
                        </a:rPr>
                        <a:t>(per UPC)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Dollars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2YA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Pounds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2YA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&lt;8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$7.9M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-6.8%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-10.0%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  0.6M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-15.8%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-21.1%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8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$46.3M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-6.7%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-15.8%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9.1M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-24.9%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008579055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&gt;8 OZ &lt; 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$5.2M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-5.8%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-11.2%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1.1M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-14.2%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-19.9%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881333999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$15.0M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-16.6%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-21.4%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4.0M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-23.7%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-29.6%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280860398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&gt;16 OZ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$4.8M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-24.5%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-28.1%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1.5M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-32.3%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-41.8%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395959190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Random weight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$3.9M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-11.3%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-21.5%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effectLst/>
                          <a:latin typeface="+mn-lt"/>
                        </a:rPr>
                        <a:t>          0.7M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-13.7%</a:t>
                      </a:r>
                    </a:p>
                  </a:txBody>
                  <a:tcPr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-28.7%</a:t>
                      </a:r>
                    </a:p>
                  </a:txBody>
                  <a:tcPr marT="7620" marB="0" anchor="ctr"/>
                </a:tc>
                <a:extLst>
                  <a:ext uri="{0D108BD9-81ED-4DB2-BD59-A6C34878D82A}">
                    <a16:rowId xmlns:a16="http://schemas.microsoft.com/office/drawing/2014/main" val="61269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426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organic share of mushroom dollar sales reached 13.8%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$71.5M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-11.4%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-17.6%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$11.6M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-0.3%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-9.1%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-19.3%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-12.6%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620127"/>
            <a:ext cx="4828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WE 10/2/2022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3317" y="3801318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10.8%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740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$38.6M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-7.5%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-14.1%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$44.5M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-12.1%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-18.9%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-17.4%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-19.7%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620127"/>
            <a:ext cx="4828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10/2/2022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048038" y="3775300"/>
            <a:ext cx="11897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51.7%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</a:t>
            </a:r>
            <a:r>
              <a:rPr lang="en-US" sz="1400" b="1" dirty="0" err="1">
                <a:solidFill>
                  <a:schemeClr val="accent2"/>
                </a:solidFill>
              </a:rPr>
              <a:t>lbs</a:t>
            </a:r>
            <a:r>
              <a:rPr lang="en-US" sz="1400" b="1" dirty="0">
                <a:solidFill>
                  <a:schemeClr val="accent2"/>
                </a:solidFill>
              </a:rPr>
              <a:t>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</a:t>
            </a:r>
            <a:r>
              <a:rPr lang="en-US" b="1" dirty="0" err="1"/>
              <a:t>w.e</a:t>
            </a:r>
            <a:r>
              <a:rPr lang="en-US" b="1" dirty="0"/>
              <a:t>. 10/2/2022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217741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fell below YA and 2YA levels, but remained well above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10/2/2022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6794197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330252"/>
              </p:ext>
            </p:extLst>
          </p:nvPr>
        </p:nvGraphicFramePr>
        <p:xfrm>
          <a:off x="4716016" y="1419622"/>
          <a:ext cx="430815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2019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10/2/2022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643982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9245601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the YTD and the quad-week view, pounds dipped below 2019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10/2/2022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6143279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6508686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377568"/>
              </p:ext>
            </p:extLst>
          </p:nvPr>
        </p:nvGraphicFramePr>
        <p:xfrm>
          <a:off x="539552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10/2/2022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4342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10/2/2022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407605"/>
              </p:ext>
            </p:extLst>
          </p:nvPr>
        </p:nvGraphicFramePr>
        <p:xfrm>
          <a:off x="4788024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YTD through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10/2/2022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21712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below average — which automatically deflates the share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10/2/2022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315843"/>
              </p:ext>
            </p:extLst>
          </p:nvPr>
        </p:nvGraphicFramePr>
        <p:xfrm>
          <a:off x="539552" y="1491630"/>
          <a:ext cx="8136904" cy="2650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20656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10/2/2022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$2.60 | +8.2%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$2.34 | +10.2%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$2.99 | +9.3%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was also below that of total produce and vegetables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613873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10/2/2022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$1.82 | +8.9%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$1.94 | +10.6%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$4.75  | +8.8%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10/2/2022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moderated a bit due to a higher level of promotions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3004853"/>
              </p:ext>
            </p:extLst>
          </p:nvPr>
        </p:nvGraphicFramePr>
        <p:xfrm>
          <a:off x="467544" y="1059581"/>
          <a:ext cx="8208912" cy="3384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2997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 2019-10/2/2022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55447</TotalTime>
  <Words>2541</Words>
  <Application>Microsoft Office PowerPoint</Application>
  <PresentationFormat>On-screen Show (16:9)</PresentationFormat>
  <Paragraphs>646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Dollar sales fell below YA and 2YA levels, but remained well above 2019</vt:lpstr>
      <vt:lpstr>Four-year unit sales trend Unit sales were below 2019 levels in the quad week and year-to-date views</vt:lpstr>
      <vt:lpstr>Four-year volume (pound) sales trend In the YTD and the quad-week view, pounds dipped below 2019</vt:lpstr>
      <vt:lpstr>Mushroom contribution to the department and category The mushroom share of total produce and vegetables is below prior year levels</vt:lpstr>
      <vt:lpstr>Mushrooms price per unit Price increases for mushrooms were below average — which automatically deflates the share</vt:lpstr>
      <vt:lpstr>Mushroom price per volume (pound) On a pound basis, mushroom inflation was also below that of total produce and vegetables</vt:lpstr>
      <vt:lpstr>Price per volume by quarter/month The rate of inflation moderated a bit due to a higher level of promotions</vt:lpstr>
      <vt:lpstr>Price per volume and unit by type</vt:lpstr>
      <vt:lpstr>Mushroom dollar, unit, volume sales Mushroom dollars still exceed the 2019 levels, but units and volume fell below</vt:lpstr>
      <vt:lpstr>Vegetables and mushroom dollar sales vs. YA and 2019 Both mushrooms and vegetables continued to trend above pre-pandemic levels</vt:lpstr>
      <vt:lpstr>Vegetables and mushroom pound sales vs. YA and 2019 Vegetable pounds had a strong period as is typically seen in the summer months</vt:lpstr>
      <vt:lpstr>Share of dollars and pounds sold on merchandising For the first time this year, more mushrooms were sold on promotion than during the same period a year ago. The share was elevated the most for white mushrooms (23.7% of pounds), followed by browns (17.5%)</vt:lpstr>
      <vt:lpstr>Base and incremental sales The increased level of promotions is driving a higher share of incrementality</vt:lpstr>
      <vt:lpstr>Over indexing versus under indexing regions Under indexing regions are catching up</vt:lpstr>
      <vt:lpstr>Performance summary whites, browns and exotics Dollar sales for browns up 21.0% versus pre-pandemic levels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Package size analysis 8 and 16 ounces drive the bulk of sales; 8 ounce had another strong performance</vt:lpstr>
      <vt:lpstr>Organic versus conventional mushrooms sales The organic share of mushroom dollar sales reached 13.8%</vt:lpstr>
      <vt:lpstr>Cut/prepared versus whole mushrooms No preparation (whole) had the better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394</cp:revision>
  <dcterms:created xsi:type="dcterms:W3CDTF">2018-03-13T20:52:20Z</dcterms:created>
  <dcterms:modified xsi:type="dcterms:W3CDTF">2022-10-16T20:14:37Z</dcterms:modified>
</cp:coreProperties>
</file>