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8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1.xml" ContentType="application/vnd.openxmlformats-officedocument.drawingml.chartshapes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rawings/drawing2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0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11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12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handoutMasterIdLst>
    <p:handoutMasterId r:id="rId31"/>
  </p:handoutMasterIdLst>
  <p:sldIdLst>
    <p:sldId id="571" r:id="rId2"/>
    <p:sldId id="596" r:id="rId3"/>
    <p:sldId id="572" r:id="rId4"/>
    <p:sldId id="593" r:id="rId5"/>
    <p:sldId id="594" r:id="rId6"/>
    <p:sldId id="549" r:id="rId7"/>
    <p:sldId id="574" r:id="rId8"/>
    <p:sldId id="573" r:id="rId9"/>
    <p:sldId id="546" r:id="rId10"/>
    <p:sldId id="598" r:id="rId11"/>
    <p:sldId id="591" r:id="rId12"/>
    <p:sldId id="508" r:id="rId13"/>
    <p:sldId id="566" r:id="rId14"/>
    <p:sldId id="595" r:id="rId15"/>
    <p:sldId id="592" r:id="rId16"/>
    <p:sldId id="583" r:id="rId17"/>
    <p:sldId id="601" r:id="rId18"/>
    <p:sldId id="576" r:id="rId19"/>
    <p:sldId id="560" r:id="rId20"/>
    <p:sldId id="577" r:id="rId21"/>
    <p:sldId id="578" r:id="rId22"/>
    <p:sldId id="529" r:id="rId23"/>
    <p:sldId id="528" r:id="rId24"/>
    <p:sldId id="580" r:id="rId25"/>
    <p:sldId id="559" r:id="rId26"/>
    <p:sldId id="585" r:id="rId27"/>
    <p:sldId id="579" r:id="rId28"/>
    <p:sldId id="586" r:id="rId2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AF2F"/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7" autoAdjust="0"/>
    <p:restoredTop sz="81637" autoAdjust="0"/>
  </p:normalViewPr>
  <p:slideViewPr>
    <p:cSldViewPr>
      <p:cViewPr>
        <p:scale>
          <a:sx n="90" d="100"/>
          <a:sy n="90" d="100"/>
        </p:scale>
        <p:origin x="350" y="43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1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chartUserShapes" Target="../drawings/drawing2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Fresh mushrooms dollar sales </a:t>
            </a:r>
            <a:br>
              <a:rPr lang="en-US" sz="1600" dirty="0"/>
            </a:br>
            <a:r>
              <a:rPr lang="en-US" sz="1600" dirty="0"/>
              <a:t>four </a:t>
            </a:r>
            <a:r>
              <a:rPr lang="en-US" sz="1600" dirty="0" err="1"/>
              <a:t>w.e</a:t>
            </a:r>
            <a:r>
              <a:rPr lang="en-US" sz="1600" dirty="0"/>
              <a:t>. 5/15/2022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0.26060662571883553"/>
          <c:w val="1"/>
          <c:h val="0.618845921881695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Four weeks ending 2/20/2022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strCache>
            </c:strRef>
          </c:cat>
          <c:val>
            <c:numRef>
              <c:f>Sheet1!$B$2:$B$5</c:f>
              <c:numCache>
                <c:formatCode>\$#,##0</c:formatCode>
                <c:ptCount val="4"/>
                <c:pt idx="0">
                  <c:v>86400643.249731719</c:v>
                </c:pt>
                <c:pt idx="1">
                  <c:v>119348241.75412364</c:v>
                </c:pt>
                <c:pt idx="2">
                  <c:v>101504066.38451168</c:v>
                </c:pt>
                <c:pt idx="3">
                  <c:v>95535753.762135074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E9-4F5E-B938-43BFA09E0E5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69807983"/>
        <c:axId val="269804239"/>
      </c:barChart>
      <c:catAx>
        <c:axId val="2698079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9804239"/>
        <c:crosses val="autoZero"/>
        <c:auto val="1"/>
        <c:lblAlgn val="ctr"/>
        <c:lblOffset val="100"/>
        <c:noMultiLvlLbl val="0"/>
      </c:catAx>
      <c:valAx>
        <c:axId val="269804239"/>
        <c:scaling>
          <c:orientation val="minMax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\$#,##0" sourceLinked="1"/>
        <c:majorTickMark val="out"/>
        <c:minorTickMark val="none"/>
        <c:tickLblPos val="nextTo"/>
        <c:crossAx val="2698079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Dollar sales four </a:t>
            </a:r>
            <a:r>
              <a:rPr lang="en-US" sz="1600" dirty="0" err="1"/>
              <a:t>w.e</a:t>
            </a:r>
            <a:r>
              <a:rPr lang="en-US" sz="1600" dirty="0"/>
              <a:t>. 5/15/2022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0.21441466821146857"/>
          <c:w val="1"/>
          <c:h val="0.6650378793890626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Base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YTD 2022</c:v>
                </c:pt>
                <c:pt idx="1">
                  <c:v>4 we 5/15/22</c:v>
                </c:pt>
              </c:strCache>
            </c:strRef>
          </c:cat>
          <c:val>
            <c:numRef>
              <c:f>Sheet1!$B$2:$B$3</c:f>
              <c:numCache>
                <c:formatCode>"$"#,##0_);[Red]\("$"#,##0\)</c:formatCode>
                <c:ptCount val="2"/>
                <c:pt idx="0">
                  <c:v>501015599</c:v>
                </c:pt>
                <c:pt idx="1">
                  <c:v>92462256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58-4B79-9C8E-92C61F5335E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Incremental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YTD 2022</c:v>
                </c:pt>
                <c:pt idx="1">
                  <c:v>4 we 5/15/22</c:v>
                </c:pt>
              </c:strCache>
            </c:strRef>
          </c:cat>
          <c:val>
            <c:numRef>
              <c:f>Sheet1!$C$2:$C$3</c:f>
              <c:numCache>
                <c:formatCode>"$"#,##0_);[Red]\("$"#,##0\)</c:formatCode>
                <c:ptCount val="2"/>
                <c:pt idx="0">
                  <c:v>14118951</c:v>
                </c:pt>
                <c:pt idx="1">
                  <c:v>3073498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358-4B79-9C8E-92C61F5335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269807983"/>
        <c:axId val="269804239"/>
      </c:barChart>
      <c:catAx>
        <c:axId val="269807983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9804239"/>
        <c:crosses val="autoZero"/>
        <c:auto val="1"/>
        <c:lblAlgn val="ctr"/>
        <c:lblOffset val="100"/>
        <c:noMultiLvlLbl val="0"/>
      </c:catAx>
      <c:valAx>
        <c:axId val="269804239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_);[Red]\(&quot;$&quot;#,##0\)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98079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0361433475376559"/>
          <c:y val="0.11980514069865253"/>
          <c:w val="0.39277133049246876"/>
          <c:h val="8.59335735182863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Volume sales four </a:t>
            </a:r>
            <a:r>
              <a:rPr lang="en-US" sz="1600" dirty="0" err="1"/>
              <a:t>w.e</a:t>
            </a:r>
            <a:r>
              <a:rPr lang="en-US" sz="1600" dirty="0"/>
              <a:t>. 5/15/2022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0.21441466821146857"/>
          <c:w val="1"/>
          <c:h val="0.6650378793890626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Base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YTD 2022</c:v>
                </c:pt>
                <c:pt idx="1">
                  <c:v>4 we 5/15/22</c:v>
                </c:pt>
              </c:strCache>
            </c:strRef>
          </c:cat>
          <c:val>
            <c:numRef>
              <c:f>Sheet1!$B$2:$B$3</c:f>
              <c:numCache>
                <c:formatCode>#,##0</c:formatCode>
                <c:ptCount val="2"/>
                <c:pt idx="0">
                  <c:v>108387742</c:v>
                </c:pt>
                <c:pt idx="1">
                  <c:v>19663475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03-4F0F-845B-D87992A7D66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Incremental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YTD 2022</c:v>
                </c:pt>
                <c:pt idx="1">
                  <c:v>4 we 5/15/22</c:v>
                </c:pt>
              </c:strCache>
            </c:strRef>
          </c:cat>
          <c:val>
            <c:numRef>
              <c:f>Sheet1!$C$2:$C$3</c:f>
              <c:numCache>
                <c:formatCode>#,##0</c:formatCode>
                <c:ptCount val="2"/>
                <c:pt idx="0">
                  <c:v>6089363</c:v>
                </c:pt>
                <c:pt idx="1">
                  <c:v>1379748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303-4F0F-845B-D87992A7D6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269807983"/>
        <c:axId val="269804239"/>
      </c:barChart>
      <c:catAx>
        <c:axId val="269807983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9804239"/>
        <c:crosses val="autoZero"/>
        <c:auto val="1"/>
        <c:lblAlgn val="ctr"/>
        <c:lblOffset val="100"/>
        <c:noMultiLvlLbl val="0"/>
      </c:catAx>
      <c:valAx>
        <c:axId val="269804239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98079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2155019498775089"/>
          <c:y val="0.11980514069865253"/>
          <c:w val="0.39277133049246876"/>
          <c:h val="8.59335735182863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baseline="0" dirty="0">
                <a:effectLst/>
              </a:rPr>
              <a:t>White button mushroom, $ and % vs YA</a:t>
            </a:r>
            <a:br>
              <a:rPr lang="en-US" sz="1600" b="1" i="0" baseline="0" dirty="0">
                <a:effectLst/>
              </a:rPr>
            </a:br>
            <a:r>
              <a:rPr lang="en-US" sz="1200" b="1" i="0" baseline="0" dirty="0">
                <a:effectLst/>
              </a:rPr>
              <a:t>(fixed and random weight)</a:t>
            </a:r>
            <a:endParaRPr lang="en-US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Dollar sales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-4.5810222316648615E-3"/>
                  <c:y val="2.13166530057319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8D3-4DB9-B7D8-FA8D23170E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Q1 21</c:v>
                </c:pt>
                <c:pt idx="1">
                  <c:v>Q2 21</c:v>
                </c:pt>
                <c:pt idx="2">
                  <c:v>Q3 21</c:v>
                </c:pt>
                <c:pt idx="3">
                  <c:v>Q4 21</c:v>
                </c:pt>
                <c:pt idx="4">
                  <c:v>Q1 22</c:v>
                </c:pt>
                <c:pt idx="5">
                  <c:v>4 WE 4/17</c:v>
                </c:pt>
                <c:pt idx="6">
                  <c:v>4 WE 5/15</c:v>
                </c:pt>
              </c:strCache>
            </c:strRef>
          </c:cat>
          <c:val>
            <c:numRef>
              <c:f>Sheet1!$B$2:$B$8</c:f>
              <c:numCache>
                <c:formatCode>\$#,##0;\-\$#,##0</c:formatCode>
                <c:ptCount val="7"/>
                <c:pt idx="0">
                  <c:v>190927416</c:v>
                </c:pt>
                <c:pt idx="1">
                  <c:v>169331472</c:v>
                </c:pt>
                <c:pt idx="2">
                  <c:v>157969907</c:v>
                </c:pt>
                <c:pt idx="3">
                  <c:v>172626709</c:v>
                </c:pt>
                <c:pt idx="4" formatCode="&quot;$&quot;#,##0_);\(&quot;$&quot;#,##0\)">
                  <c:v>181822204</c:v>
                </c:pt>
                <c:pt idx="5" formatCode="&quot;$&quot;#,##0_);\(&quot;$&quot;#,##0\)">
                  <c:v>54198544</c:v>
                </c:pt>
                <c:pt idx="6" formatCode="&quot;$&quot;#,##0_);[Red]\(&quot;$&quot;#,##0\)">
                  <c:v>50933681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8D3-4DB9-B7D8-FA8D23170E3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08972767"/>
        <c:axId val="708979839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Change vs. YAGO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5.3629823294487747E-2"/>
                  <c:y val="4.07825438360662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8D3-4DB9-B7D8-FA8D23170E32}"/>
                </c:ext>
              </c:extLst>
            </c:dLbl>
            <c:dLbl>
              <c:idx val="1"/>
              <c:layout>
                <c:manualLayout>
                  <c:x val="-5.0570221729749329E-2"/>
                  <c:y val="3.69289006328069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8D3-4DB9-B7D8-FA8D23170E32}"/>
                </c:ext>
              </c:extLst>
            </c:dLbl>
            <c:dLbl>
              <c:idx val="2"/>
              <c:layout>
                <c:manualLayout>
                  <c:x val="-4.9647809600102913E-2"/>
                  <c:y val="5.27945619775813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8D3-4DB9-B7D8-FA8D23170E32}"/>
                </c:ext>
              </c:extLst>
            </c:dLbl>
            <c:dLbl>
              <c:idx val="3"/>
              <c:layout>
                <c:manualLayout>
                  <c:x val="-5.2246936012957712E-2"/>
                  <c:y val="3.0518311511767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8D3-4DB9-B7D8-FA8D23170E32}"/>
                </c:ext>
              </c:extLst>
            </c:dLbl>
            <c:dLbl>
              <c:idx val="4"/>
              <c:layout>
                <c:manualLayout>
                  <c:x val="-4.7972008958069072E-2"/>
                  <c:y val="-5.15532666449335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8D3-4DB9-B7D8-FA8D23170E32}"/>
                </c:ext>
              </c:extLst>
            </c:dLbl>
            <c:dLbl>
              <c:idx val="5"/>
              <c:layout>
                <c:manualLayout>
                  <c:x val="-4.4439141265005644E-2"/>
                  <c:y val="-3.67405339931803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8D3-4DB9-B7D8-FA8D23170E32}"/>
                </c:ext>
              </c:extLst>
            </c:dLbl>
            <c:dLbl>
              <c:idx val="6"/>
              <c:layout>
                <c:manualLayout>
                  <c:x val="-5.1017565040715432E-2"/>
                  <c:y val="-3.68909940335012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8D3-4DB9-B7D8-FA8D23170E32}"/>
                </c:ext>
              </c:extLst>
            </c:dLbl>
            <c:dLbl>
              <c:idx val="7"/>
              <c:layout>
                <c:manualLayout>
                  <c:x val="-4.4506019798969704E-2"/>
                  <c:y val="-5.73984642578675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8D3-4DB9-B7D8-FA8D23170E32}"/>
                </c:ext>
              </c:extLst>
            </c:dLbl>
            <c:dLbl>
              <c:idx val="8"/>
              <c:layout>
                <c:manualLayout>
                  <c:x val="-8.9496634876826547E-3"/>
                  <c:y val="3.09696916327305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8D3-4DB9-B7D8-FA8D23170E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Q1 21</c:v>
                </c:pt>
                <c:pt idx="1">
                  <c:v>Q2 21</c:v>
                </c:pt>
                <c:pt idx="2">
                  <c:v>Q3 21</c:v>
                </c:pt>
                <c:pt idx="3">
                  <c:v>Q4 21</c:v>
                </c:pt>
                <c:pt idx="4">
                  <c:v>Q1 22</c:v>
                </c:pt>
                <c:pt idx="5">
                  <c:v>4 WE 4/17</c:v>
                </c:pt>
                <c:pt idx="6">
                  <c:v>4 WE 5/15</c:v>
                </c:pt>
              </c:strCache>
            </c:strRef>
          </c:cat>
          <c:val>
            <c:numRef>
              <c:f>Sheet1!$C$2:$C$8</c:f>
              <c:numCache>
                <c:formatCode>0.0%</c:formatCode>
                <c:ptCount val="7"/>
                <c:pt idx="0">
                  <c:v>4.5999999999999999E-2</c:v>
                </c:pt>
                <c:pt idx="1">
                  <c:v>-0.16400000000000001</c:v>
                </c:pt>
                <c:pt idx="2">
                  <c:v>-0.108</c:v>
                </c:pt>
                <c:pt idx="3">
                  <c:v>-6.3E-2</c:v>
                </c:pt>
                <c:pt idx="4">
                  <c:v>-6.7000000000000004E-2</c:v>
                </c:pt>
                <c:pt idx="5">
                  <c:v>-3.1E-2</c:v>
                </c:pt>
                <c:pt idx="6">
                  <c:v>-5.8000000000000003E-2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98D3-4DB9-B7D8-FA8D23170E3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709006463"/>
        <c:axId val="709002719"/>
      </c:lineChart>
      <c:catAx>
        <c:axId val="708972767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8979839"/>
        <c:crosses val="autoZero"/>
        <c:auto val="1"/>
        <c:lblAlgn val="ctr"/>
        <c:lblOffset val="100"/>
        <c:noMultiLvlLbl val="0"/>
      </c:catAx>
      <c:valAx>
        <c:axId val="7089798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\$#,##0;\-\$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8972767"/>
        <c:crosses val="autoZero"/>
        <c:crossBetween val="between"/>
      </c:valAx>
      <c:valAx>
        <c:axId val="709002719"/>
        <c:scaling>
          <c:orientation val="minMax"/>
          <c:max val="0.15000000000000002"/>
          <c:min val="-0.2"/>
        </c:scaling>
        <c:delete val="0"/>
        <c:axPos val="r"/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9006463"/>
        <c:crosses val="max"/>
        <c:crossBetween val="between"/>
      </c:valAx>
      <c:catAx>
        <c:axId val="709006463"/>
        <c:scaling>
          <c:orientation val="minMax"/>
        </c:scaling>
        <c:delete val="0"/>
        <c:axPos val="t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9002719"/>
        <c:crosses val="max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baseline="0" dirty="0">
                <a:effectLst/>
              </a:rPr>
              <a:t>White button mushroom, </a:t>
            </a:r>
            <a:r>
              <a:rPr lang="en-US" sz="1600" b="1" i="0" baseline="0" dirty="0" err="1">
                <a:effectLst/>
              </a:rPr>
              <a:t>lbs</a:t>
            </a:r>
            <a:r>
              <a:rPr lang="en-US" sz="1600" b="1" i="0" baseline="0" dirty="0">
                <a:effectLst/>
              </a:rPr>
              <a:t> and % vs YA</a:t>
            </a:r>
            <a:br>
              <a:rPr lang="en-US" sz="1600" b="1" i="0" baseline="0" dirty="0">
                <a:effectLst/>
              </a:rPr>
            </a:br>
            <a:r>
              <a:rPr lang="en-US" sz="1200" b="1" i="0" baseline="0" dirty="0">
                <a:effectLst/>
              </a:rPr>
              <a:t>(fixed and random weight)</a:t>
            </a:r>
            <a:endParaRPr lang="en-US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Average price/volume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-4.5810222316648615E-3"/>
                  <c:y val="2.13166530057319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8D3-4DB9-B7D8-FA8D23170E32}"/>
                </c:ext>
              </c:extLst>
            </c:dLbl>
            <c:dLbl>
              <c:idx val="5"/>
              <c:layout>
                <c:manualLayout>
                  <c:x val="8.9300907494104034E-3"/>
                  <c:y val="7.40636632587661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975-4361-B112-B60AD33AF709}"/>
                </c:ext>
              </c:extLst>
            </c:dLbl>
            <c:dLbl>
              <c:idx val="6"/>
              <c:layout>
                <c:manualLayout>
                  <c:x val="1.1162613436763004E-2"/>
                  <c:y val="1.48127326517532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75F-42E3-B303-4A1CE4CA948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Q1 21</c:v>
                </c:pt>
                <c:pt idx="1">
                  <c:v>Q2 21</c:v>
                </c:pt>
                <c:pt idx="2">
                  <c:v>Q3 21</c:v>
                </c:pt>
                <c:pt idx="3">
                  <c:v>Q4 21</c:v>
                </c:pt>
                <c:pt idx="4">
                  <c:v>Q1 22</c:v>
                </c:pt>
                <c:pt idx="5">
                  <c:v>4 WE 4/17</c:v>
                </c:pt>
                <c:pt idx="6">
                  <c:v>4 WE 5/15</c:v>
                </c:pt>
              </c:strCache>
            </c:strRef>
          </c:cat>
          <c:val>
            <c:numRef>
              <c:f>Sheet1!$B$2:$B$8</c:f>
              <c:numCache>
                <c:formatCode>_(* #,##0_);_(* \(#,##0\);_(* "-"??_);_(@_)</c:formatCode>
                <c:ptCount val="7"/>
                <c:pt idx="0">
                  <c:v>50747833</c:v>
                </c:pt>
                <c:pt idx="1">
                  <c:v>45063164</c:v>
                </c:pt>
                <c:pt idx="2">
                  <c:v>41546637</c:v>
                </c:pt>
                <c:pt idx="3">
                  <c:v>44423432</c:v>
                </c:pt>
                <c:pt idx="4" formatCode="#,##0_);\(#,##0\)">
                  <c:v>46042273</c:v>
                </c:pt>
                <c:pt idx="5" formatCode="#,##0_);\(#,##0\)">
                  <c:v>13646765</c:v>
                </c:pt>
                <c:pt idx="6" formatCode="#,##0">
                  <c:v>12831655.809725249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8D3-4DB9-B7D8-FA8D23170E3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08972767"/>
        <c:axId val="708979839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Change vs. YAGO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5.3629823294487747E-2"/>
                  <c:y val="4.07825438360662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8D3-4DB9-B7D8-FA8D23170E32}"/>
                </c:ext>
              </c:extLst>
            </c:dLbl>
            <c:dLbl>
              <c:idx val="1"/>
              <c:layout>
                <c:manualLayout>
                  <c:x val="-5.0570221729749329E-2"/>
                  <c:y val="3.69289006328069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8D3-4DB9-B7D8-FA8D23170E32}"/>
                </c:ext>
              </c:extLst>
            </c:dLbl>
            <c:dLbl>
              <c:idx val="2"/>
              <c:layout>
                <c:manualLayout>
                  <c:x val="-4.9647809600102913E-2"/>
                  <c:y val="5.27945619775813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8D3-4DB9-B7D8-FA8D23170E32}"/>
                </c:ext>
              </c:extLst>
            </c:dLbl>
            <c:dLbl>
              <c:idx val="3"/>
              <c:layout>
                <c:manualLayout>
                  <c:x val="-5.2246936012957712E-2"/>
                  <c:y val="3.0518311511767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8D3-4DB9-B7D8-FA8D23170E32}"/>
                </c:ext>
              </c:extLst>
            </c:dLbl>
            <c:dLbl>
              <c:idx val="4"/>
              <c:layout>
                <c:manualLayout>
                  <c:x val="-5.2613306123880973E-2"/>
                  <c:y val="3.36199461026474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8D3-4DB9-B7D8-FA8D23170E32}"/>
                </c:ext>
              </c:extLst>
            </c:dLbl>
            <c:dLbl>
              <c:idx val="5"/>
              <c:layout>
                <c:manualLayout>
                  <c:x val="-2.2113928269573587E-2"/>
                  <c:y val="-4.4146900319056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8D3-4DB9-B7D8-FA8D23170E32}"/>
                </c:ext>
              </c:extLst>
            </c:dLbl>
            <c:dLbl>
              <c:idx val="6"/>
              <c:layout>
                <c:manualLayout>
                  <c:x val="-3.5390055113426216E-2"/>
                  <c:y val="-5.91100930111311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8D3-4DB9-B7D8-FA8D23170E32}"/>
                </c:ext>
              </c:extLst>
            </c:dLbl>
            <c:dLbl>
              <c:idx val="7"/>
              <c:layout>
                <c:manualLayout>
                  <c:x val="-4.4506019798969704E-2"/>
                  <c:y val="-5.73984642578675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8D3-4DB9-B7D8-FA8D23170E32}"/>
                </c:ext>
              </c:extLst>
            </c:dLbl>
            <c:dLbl>
              <c:idx val="8"/>
              <c:layout>
                <c:manualLayout>
                  <c:x val="-8.9496634876826547E-3"/>
                  <c:y val="3.09696916327305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8D3-4DB9-B7D8-FA8D23170E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Q1 21</c:v>
                </c:pt>
                <c:pt idx="1">
                  <c:v>Q2 21</c:v>
                </c:pt>
                <c:pt idx="2">
                  <c:v>Q3 21</c:v>
                </c:pt>
                <c:pt idx="3">
                  <c:v>Q4 21</c:v>
                </c:pt>
                <c:pt idx="4">
                  <c:v>Q1 22</c:v>
                </c:pt>
                <c:pt idx="5">
                  <c:v>4 WE 4/17</c:v>
                </c:pt>
                <c:pt idx="6">
                  <c:v>4 WE 5/15</c:v>
                </c:pt>
              </c:strCache>
            </c:strRef>
          </c:cat>
          <c:val>
            <c:numRef>
              <c:f>Sheet1!$C$2:$C$8</c:f>
              <c:numCache>
                <c:formatCode>0.0%</c:formatCode>
                <c:ptCount val="7"/>
                <c:pt idx="0">
                  <c:v>3.5000000000000003E-2</c:v>
                </c:pt>
                <c:pt idx="1">
                  <c:v>-0.157</c:v>
                </c:pt>
                <c:pt idx="2">
                  <c:v>-0.122</c:v>
                </c:pt>
                <c:pt idx="3">
                  <c:v>-9.6000000000000002E-2</c:v>
                </c:pt>
                <c:pt idx="4">
                  <c:v>-0.11</c:v>
                </c:pt>
                <c:pt idx="5">
                  <c:v>-8.3000000000000004E-2</c:v>
                </c:pt>
                <c:pt idx="6">
                  <c:v>-0.113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98D3-4DB9-B7D8-FA8D23170E3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709006463"/>
        <c:axId val="709002719"/>
      </c:lineChart>
      <c:catAx>
        <c:axId val="708972767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8979839"/>
        <c:crosses val="autoZero"/>
        <c:auto val="1"/>
        <c:lblAlgn val="ctr"/>
        <c:lblOffset val="100"/>
        <c:noMultiLvlLbl val="0"/>
      </c:catAx>
      <c:valAx>
        <c:axId val="7089798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8972767"/>
        <c:crosses val="autoZero"/>
        <c:crossBetween val="between"/>
      </c:valAx>
      <c:valAx>
        <c:axId val="709002719"/>
        <c:scaling>
          <c:orientation val="minMax"/>
          <c:max val="0.15000000000000002"/>
          <c:min val="-0.2"/>
        </c:scaling>
        <c:delete val="0"/>
        <c:axPos val="r"/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9006463"/>
        <c:crosses val="max"/>
        <c:crossBetween val="between"/>
      </c:valAx>
      <c:catAx>
        <c:axId val="709006463"/>
        <c:scaling>
          <c:orientation val="minMax"/>
        </c:scaling>
        <c:delete val="0"/>
        <c:axPos val="t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9002719"/>
        <c:crosses val="max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baseline="0" dirty="0" err="1">
                <a:effectLst/>
              </a:rPr>
              <a:t>Crimini</a:t>
            </a:r>
            <a:r>
              <a:rPr lang="en-US" sz="1600" b="1" i="0" baseline="0" dirty="0">
                <a:effectLst/>
              </a:rPr>
              <a:t> mushroom, $ and % vs YA</a:t>
            </a:r>
            <a:br>
              <a:rPr lang="en-US" sz="1600" b="1" i="0" baseline="0" dirty="0">
                <a:effectLst/>
              </a:rPr>
            </a:br>
            <a:r>
              <a:rPr lang="en-US" sz="1200" b="1" i="0" baseline="0" dirty="0">
                <a:effectLst/>
              </a:rPr>
              <a:t>(fixed and random weight)</a:t>
            </a:r>
            <a:endParaRPr lang="en-US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dollars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-4.5810222316648615E-3"/>
                  <c:y val="2.13166530057319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8D3-4DB9-B7D8-FA8D23170E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Q1 21</c:v>
                </c:pt>
                <c:pt idx="1">
                  <c:v>Q2 21</c:v>
                </c:pt>
                <c:pt idx="2">
                  <c:v>Q3 21</c:v>
                </c:pt>
                <c:pt idx="3">
                  <c:v>Q4 21</c:v>
                </c:pt>
                <c:pt idx="4">
                  <c:v>Q1 22</c:v>
                </c:pt>
                <c:pt idx="5">
                  <c:v>4 WE 4/17</c:v>
                </c:pt>
                <c:pt idx="6">
                  <c:v>5 WE 5/15</c:v>
                </c:pt>
              </c:strCache>
            </c:strRef>
          </c:cat>
          <c:val>
            <c:numRef>
              <c:f>Sheet1!$B$2:$B$8</c:f>
              <c:numCache>
                <c:formatCode>\$#,##0;\-\$#,##0</c:formatCode>
                <c:ptCount val="7"/>
                <c:pt idx="0">
                  <c:v>109913235</c:v>
                </c:pt>
                <c:pt idx="1">
                  <c:v>95824892</c:v>
                </c:pt>
                <c:pt idx="2">
                  <c:v>89242649</c:v>
                </c:pt>
                <c:pt idx="3">
                  <c:v>98516819</c:v>
                </c:pt>
                <c:pt idx="4" formatCode="&quot;$&quot;#,##0_);\(&quot;$&quot;#,##0\)">
                  <c:v>107713668</c:v>
                </c:pt>
                <c:pt idx="5" formatCode="&quot;$&quot;#,##0_);\(&quot;$&quot;#,##0\)">
                  <c:v>31390901</c:v>
                </c:pt>
                <c:pt idx="6" formatCode="&quot;$&quot;#,##0_);[Red]\(&quot;$&quot;#,##0\)">
                  <c:v>30407553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8D3-4DB9-B7D8-FA8D23170E3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08972767"/>
        <c:axId val="708979839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Change vs. YAGO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5.3629823294487747E-2"/>
                  <c:y val="4.07825438360662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8D3-4DB9-B7D8-FA8D23170E32}"/>
                </c:ext>
              </c:extLst>
            </c:dLbl>
            <c:dLbl>
              <c:idx val="1"/>
              <c:layout>
                <c:manualLayout>
                  <c:x val="-4.360827598103139E-2"/>
                  <c:y val="4.06320837957451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8D3-4DB9-B7D8-FA8D23170E32}"/>
                </c:ext>
              </c:extLst>
            </c:dLbl>
            <c:dLbl>
              <c:idx val="2"/>
              <c:layout>
                <c:manualLayout>
                  <c:x val="-4.5006512434290928E-2"/>
                  <c:y val="-2.49722844441230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8D3-4DB9-B7D8-FA8D23170E32}"/>
                </c:ext>
              </c:extLst>
            </c:dLbl>
            <c:dLbl>
              <c:idx val="3"/>
              <c:layout>
                <c:manualLayout>
                  <c:x val="-4.7605638847145727E-2"/>
                  <c:y val="-3.24358022581835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8D3-4DB9-B7D8-FA8D23170E32}"/>
                </c:ext>
              </c:extLst>
            </c:dLbl>
            <c:dLbl>
              <c:idx val="4"/>
              <c:layout>
                <c:manualLayout>
                  <c:x val="-4.5651360375162993E-2"/>
                  <c:y val="-3.3037350830242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8D3-4DB9-B7D8-FA8D23170E32}"/>
                </c:ext>
              </c:extLst>
            </c:dLbl>
            <c:dLbl>
              <c:idx val="5"/>
              <c:layout>
                <c:manualLayout>
                  <c:x val="-4.4439141265005644E-2"/>
                  <c:y val="-2.93341676673036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8D3-4DB9-B7D8-FA8D23170E32}"/>
                </c:ext>
              </c:extLst>
            </c:dLbl>
            <c:dLbl>
              <c:idx val="6"/>
              <c:layout>
                <c:manualLayout>
                  <c:x val="-5.1017713924894424E-2"/>
                  <c:y val="-2.94846277076247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8D3-4DB9-B7D8-FA8D23170E32}"/>
                </c:ext>
              </c:extLst>
            </c:dLbl>
            <c:dLbl>
              <c:idx val="7"/>
              <c:layout>
                <c:manualLayout>
                  <c:x val="-4.4506019798969704E-2"/>
                  <c:y val="-5.73984642578675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8D3-4DB9-B7D8-FA8D23170E32}"/>
                </c:ext>
              </c:extLst>
            </c:dLbl>
            <c:dLbl>
              <c:idx val="8"/>
              <c:layout>
                <c:manualLayout>
                  <c:x val="-8.9496634876826547E-3"/>
                  <c:y val="3.09696916327305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8D3-4DB9-B7D8-FA8D23170E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Q1 21</c:v>
                </c:pt>
                <c:pt idx="1">
                  <c:v>Q2 21</c:v>
                </c:pt>
                <c:pt idx="2">
                  <c:v>Q3 21</c:v>
                </c:pt>
                <c:pt idx="3">
                  <c:v>Q4 21</c:v>
                </c:pt>
                <c:pt idx="4">
                  <c:v>Q1 22</c:v>
                </c:pt>
                <c:pt idx="5">
                  <c:v>4 WE 4/17</c:v>
                </c:pt>
                <c:pt idx="6">
                  <c:v>5 WE 5/15</c:v>
                </c:pt>
              </c:strCache>
            </c:strRef>
          </c:cat>
          <c:val>
            <c:numRef>
              <c:f>Sheet1!$C$2:$C$8</c:f>
              <c:numCache>
                <c:formatCode>0.0%</c:formatCode>
                <c:ptCount val="7"/>
                <c:pt idx="0">
                  <c:v>0.156</c:v>
                </c:pt>
                <c:pt idx="1">
                  <c:v>-9.0999999999999998E-2</c:v>
                </c:pt>
                <c:pt idx="2">
                  <c:v>-6.7000000000000004E-2</c:v>
                </c:pt>
                <c:pt idx="3">
                  <c:v>-5.8000000000000003E-2</c:v>
                </c:pt>
                <c:pt idx="4">
                  <c:v>-3.1E-2</c:v>
                </c:pt>
                <c:pt idx="5">
                  <c:v>5.0000000000000001E-3</c:v>
                </c:pt>
                <c:pt idx="6">
                  <c:v>-0.02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98D3-4DB9-B7D8-FA8D23170E3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709006463"/>
        <c:axId val="709002719"/>
      </c:lineChart>
      <c:catAx>
        <c:axId val="708972767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8979839"/>
        <c:crosses val="autoZero"/>
        <c:auto val="1"/>
        <c:lblAlgn val="ctr"/>
        <c:lblOffset val="100"/>
        <c:noMultiLvlLbl val="0"/>
      </c:catAx>
      <c:valAx>
        <c:axId val="7089798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\$#,##0;\-\$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8972767"/>
        <c:crosses val="autoZero"/>
        <c:crossBetween val="between"/>
      </c:valAx>
      <c:valAx>
        <c:axId val="709002719"/>
        <c:scaling>
          <c:orientation val="minMax"/>
          <c:max val="0.2"/>
          <c:min val="-0.2"/>
        </c:scaling>
        <c:delete val="0"/>
        <c:axPos val="r"/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9006463"/>
        <c:crosses val="max"/>
        <c:crossBetween val="between"/>
      </c:valAx>
      <c:catAx>
        <c:axId val="709006463"/>
        <c:scaling>
          <c:orientation val="minMax"/>
        </c:scaling>
        <c:delete val="0"/>
        <c:axPos val="t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9002719"/>
        <c:crosses val="max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baseline="0" dirty="0" err="1">
                <a:effectLst/>
              </a:rPr>
              <a:t>Crimini</a:t>
            </a:r>
            <a:r>
              <a:rPr lang="en-US" sz="1600" b="1" i="0" baseline="0" dirty="0">
                <a:effectLst/>
              </a:rPr>
              <a:t> mushroom, </a:t>
            </a:r>
            <a:r>
              <a:rPr lang="en-US" sz="1600" b="1" i="0" baseline="0" dirty="0" err="1">
                <a:effectLst/>
              </a:rPr>
              <a:t>lbs</a:t>
            </a:r>
            <a:r>
              <a:rPr lang="en-US" sz="1600" b="1" i="0" baseline="0" dirty="0">
                <a:effectLst/>
              </a:rPr>
              <a:t> and % vs YA</a:t>
            </a:r>
            <a:br>
              <a:rPr lang="en-US" sz="1600" b="1" i="0" baseline="0" dirty="0">
                <a:effectLst/>
              </a:rPr>
            </a:br>
            <a:r>
              <a:rPr lang="en-US" sz="1200" b="1" i="0" baseline="0" dirty="0">
                <a:effectLst/>
              </a:rPr>
              <a:t>(fixed and random weight)</a:t>
            </a:r>
            <a:endParaRPr lang="en-US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volume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-4.5810222316648615E-3"/>
                  <c:y val="2.13166530057319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8D3-4DB9-B7D8-FA8D23170E32}"/>
                </c:ext>
              </c:extLst>
            </c:dLbl>
            <c:dLbl>
              <c:idx val="5"/>
              <c:layout>
                <c:manualLayout>
                  <c:x val="-6.6975715941398183E-3"/>
                  <c:y val="7.40636632587648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3C6-40CB-8AD7-EFF6D6D06A95}"/>
                </c:ext>
              </c:extLst>
            </c:dLbl>
            <c:dLbl>
              <c:idx val="6"/>
              <c:layout>
                <c:manualLayout>
                  <c:x val="0"/>
                  <c:y val="-2.22190989776299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3C6-40CB-8AD7-EFF6D6D06A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Q1 21</c:v>
                </c:pt>
                <c:pt idx="1">
                  <c:v>Q2 21</c:v>
                </c:pt>
                <c:pt idx="2">
                  <c:v>Q3 21</c:v>
                </c:pt>
                <c:pt idx="3">
                  <c:v>Q4 21</c:v>
                </c:pt>
                <c:pt idx="4">
                  <c:v>Q1 22</c:v>
                </c:pt>
                <c:pt idx="5">
                  <c:v>4 WE 4/17</c:v>
                </c:pt>
                <c:pt idx="6">
                  <c:v>5 WE 5/15</c:v>
                </c:pt>
              </c:strCache>
            </c:strRef>
          </c:cat>
          <c:val>
            <c:numRef>
              <c:f>Sheet1!$B$2:$B$8</c:f>
              <c:numCache>
                <c:formatCode>_(* #,##0_);_(* \(#,##0\);_(* "-"??_);_(@_)</c:formatCode>
                <c:ptCount val="7"/>
                <c:pt idx="0">
                  <c:v>25265451</c:v>
                </c:pt>
                <c:pt idx="1">
                  <c:v>22037941</c:v>
                </c:pt>
                <c:pt idx="2">
                  <c:v>20125873</c:v>
                </c:pt>
                <c:pt idx="3">
                  <c:v>21853596</c:v>
                </c:pt>
                <c:pt idx="4" formatCode="#,##0_);\(#,##0\)">
                  <c:v>23516208</c:v>
                </c:pt>
                <c:pt idx="5" formatCode="#,##0_);\(#,##0\)">
                  <c:v>6667149</c:v>
                </c:pt>
                <c:pt idx="6">
                  <c:v>6234353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8D3-4DB9-B7D8-FA8D23170E3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08972767"/>
        <c:axId val="708979839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Change vs. YAGO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5.3629823294487747E-2"/>
                  <c:y val="4.07825438360662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8D3-4DB9-B7D8-FA8D23170E32}"/>
                </c:ext>
              </c:extLst>
            </c:dLbl>
            <c:dLbl>
              <c:idx val="1"/>
              <c:layout>
                <c:manualLayout>
                  <c:x val="-5.0570221729749329E-2"/>
                  <c:y val="3.69289006328069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8D3-4DB9-B7D8-FA8D23170E32}"/>
                </c:ext>
              </c:extLst>
            </c:dLbl>
            <c:dLbl>
              <c:idx val="2"/>
              <c:layout>
                <c:manualLayout>
                  <c:x val="-4.9647809600102913E-2"/>
                  <c:y val="5.27945619775813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8D3-4DB9-B7D8-FA8D23170E32}"/>
                </c:ext>
              </c:extLst>
            </c:dLbl>
            <c:dLbl>
              <c:idx val="3"/>
              <c:layout>
                <c:manualLayout>
                  <c:x val="-5.2246936012957712E-2"/>
                  <c:y val="3.0518311511767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8D3-4DB9-B7D8-FA8D23170E32}"/>
                </c:ext>
              </c:extLst>
            </c:dLbl>
            <c:dLbl>
              <c:idx val="4"/>
              <c:layout>
                <c:manualLayout>
                  <c:x val="-4.5651360375162993E-2"/>
                  <c:y val="2.25103966138325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8D3-4DB9-B7D8-FA8D23170E32}"/>
                </c:ext>
              </c:extLst>
            </c:dLbl>
            <c:dLbl>
              <c:idx val="5"/>
              <c:layout>
                <c:manualLayout>
                  <c:x val="-4.2206654714167506E-2"/>
                  <c:y val="-3.30373508302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8D3-4DB9-B7D8-FA8D23170E32}"/>
                </c:ext>
              </c:extLst>
            </c:dLbl>
            <c:dLbl>
              <c:idx val="6"/>
              <c:layout>
                <c:manualLayout>
                  <c:x val="-5.1017565040715598E-2"/>
                  <c:y val="3.71726692252649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8D3-4DB9-B7D8-FA8D23170E32}"/>
                </c:ext>
              </c:extLst>
            </c:dLbl>
            <c:dLbl>
              <c:idx val="7"/>
              <c:layout>
                <c:manualLayout>
                  <c:x val="-4.4506019798969704E-2"/>
                  <c:y val="-5.73984642578675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8D3-4DB9-B7D8-FA8D23170E32}"/>
                </c:ext>
              </c:extLst>
            </c:dLbl>
            <c:dLbl>
              <c:idx val="8"/>
              <c:layout>
                <c:manualLayout>
                  <c:x val="-8.9496634876826547E-3"/>
                  <c:y val="3.09696916327305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8D3-4DB9-B7D8-FA8D23170E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Q1 21</c:v>
                </c:pt>
                <c:pt idx="1">
                  <c:v>Q2 21</c:v>
                </c:pt>
                <c:pt idx="2">
                  <c:v>Q3 21</c:v>
                </c:pt>
                <c:pt idx="3">
                  <c:v>Q4 21</c:v>
                </c:pt>
                <c:pt idx="4">
                  <c:v>Q1 22</c:v>
                </c:pt>
                <c:pt idx="5">
                  <c:v>4 WE 4/17</c:v>
                </c:pt>
                <c:pt idx="6">
                  <c:v>5 WE 5/15</c:v>
                </c:pt>
              </c:strCache>
            </c:strRef>
          </c:cat>
          <c:val>
            <c:numRef>
              <c:f>Sheet1!$C$2:$C$8</c:f>
              <c:numCache>
                <c:formatCode>0.0%</c:formatCode>
                <c:ptCount val="7"/>
                <c:pt idx="0">
                  <c:v>0.154</c:v>
                </c:pt>
                <c:pt idx="1">
                  <c:v>-8.5000000000000006E-2</c:v>
                </c:pt>
                <c:pt idx="2">
                  <c:v>-8.3000000000000004E-2</c:v>
                </c:pt>
                <c:pt idx="3">
                  <c:v>-8.8999999999999996E-2</c:v>
                </c:pt>
                <c:pt idx="4">
                  <c:v>-7.8E-2</c:v>
                </c:pt>
                <c:pt idx="5">
                  <c:v>-7.2999999999999995E-2</c:v>
                </c:pt>
                <c:pt idx="6">
                  <c:v>-0.106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98D3-4DB9-B7D8-FA8D23170E3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709006463"/>
        <c:axId val="709002719"/>
      </c:lineChart>
      <c:catAx>
        <c:axId val="708972767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8979839"/>
        <c:crosses val="autoZero"/>
        <c:auto val="1"/>
        <c:lblAlgn val="ctr"/>
        <c:lblOffset val="100"/>
        <c:noMultiLvlLbl val="0"/>
      </c:catAx>
      <c:valAx>
        <c:axId val="7089798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8972767"/>
        <c:crosses val="autoZero"/>
        <c:crossBetween val="between"/>
      </c:valAx>
      <c:valAx>
        <c:axId val="709002719"/>
        <c:scaling>
          <c:orientation val="minMax"/>
          <c:max val="0.2"/>
          <c:min val="-0.2"/>
        </c:scaling>
        <c:delete val="0"/>
        <c:axPos val="r"/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9006463"/>
        <c:crosses val="max"/>
        <c:crossBetween val="between"/>
      </c:valAx>
      <c:catAx>
        <c:axId val="709006463"/>
        <c:scaling>
          <c:orientation val="minMax"/>
        </c:scaling>
        <c:delete val="0"/>
        <c:axPos val="t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9002719"/>
        <c:crosses val="max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Fresh mushrooms dollar sales </a:t>
            </a:r>
            <a:br>
              <a:rPr lang="en-US" sz="1600" dirty="0"/>
            </a:br>
            <a:r>
              <a:rPr lang="en-US" sz="1600" dirty="0"/>
              <a:t>YTD through 5/15/2022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24268967297347E-2"/>
          <c:y val="0.23738466889922283"/>
          <c:w val="0.9351462065405306"/>
          <c:h val="0.642067878701308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Four weeks ending 2/20/2022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strCache>
            </c:strRef>
          </c:cat>
          <c:val>
            <c:numRef>
              <c:f>Sheet1!$B$2:$B$5</c:f>
              <c:numCache>
                <c:formatCode>\$#,##0</c:formatCode>
                <c:ptCount val="4"/>
                <c:pt idx="0">
                  <c:v>466480000.06075901</c:v>
                </c:pt>
                <c:pt idx="1">
                  <c:v>542820167.99072981</c:v>
                </c:pt>
                <c:pt idx="2">
                  <c:v>544456843.73585343</c:v>
                </c:pt>
                <c:pt idx="3">
                  <c:v>515134550.41417617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92-48B4-B8C5-97F02264F19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69807983"/>
        <c:axId val="269804239"/>
      </c:barChart>
      <c:catAx>
        <c:axId val="269807983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9804239"/>
        <c:crosses val="autoZero"/>
        <c:auto val="1"/>
        <c:lblAlgn val="ctr"/>
        <c:lblOffset val="100"/>
        <c:noMultiLvlLbl val="0"/>
      </c:catAx>
      <c:valAx>
        <c:axId val="269804239"/>
        <c:scaling>
          <c:orientation val="minMax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\$#,##0" sourceLinked="1"/>
        <c:majorTickMark val="out"/>
        <c:minorTickMark val="none"/>
        <c:tickLblPos val="nextTo"/>
        <c:crossAx val="2698079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Fresh mushrooms unit sales </a:t>
            </a:r>
            <a:br>
              <a:rPr lang="en-US" sz="1600" dirty="0"/>
            </a:br>
            <a:r>
              <a:rPr lang="en-US" sz="1600" dirty="0"/>
              <a:t>four </a:t>
            </a:r>
            <a:r>
              <a:rPr lang="en-US" sz="1600" dirty="0" err="1"/>
              <a:t>w.e</a:t>
            </a:r>
            <a:r>
              <a:rPr lang="en-US" sz="1600" dirty="0"/>
              <a:t>. 5/15/2022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0.26060662571883553"/>
          <c:w val="1"/>
          <c:h val="0.618845921881695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Four weeks ending 2/20/2022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strCache>
            </c:strRef>
          </c:cat>
          <c:val>
            <c:numRef>
              <c:f>Sheet1!$B$2:$B$5</c:f>
              <c:numCache>
                <c:formatCode>#,##0</c:formatCode>
                <c:ptCount val="4"/>
                <c:pt idx="0">
                  <c:v>34231062.674210705</c:v>
                </c:pt>
                <c:pt idx="1">
                  <c:v>44927219.643465385</c:v>
                </c:pt>
                <c:pt idx="2">
                  <c:v>37661279.796921417</c:v>
                </c:pt>
                <c:pt idx="3">
                  <c:v>33710136.974907123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C7-47D4-9BC3-21287DC7A3F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69807983"/>
        <c:axId val="269804239"/>
      </c:barChart>
      <c:catAx>
        <c:axId val="2698079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9804239"/>
        <c:crosses val="autoZero"/>
        <c:auto val="1"/>
        <c:lblAlgn val="ctr"/>
        <c:lblOffset val="100"/>
        <c:noMultiLvlLbl val="0"/>
      </c:catAx>
      <c:valAx>
        <c:axId val="269804239"/>
        <c:scaling>
          <c:orientation val="minMax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crossAx val="2698079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Fresh mushrooms unit sales </a:t>
            </a:r>
            <a:br>
              <a:rPr lang="en-US" sz="1600" dirty="0"/>
            </a:br>
            <a:r>
              <a:rPr lang="en-US" sz="1600" dirty="0"/>
              <a:t>YTD </a:t>
            </a:r>
            <a:r>
              <a:rPr lang="en-US" sz="1600" dirty="0" err="1"/>
              <a:t>w.e</a:t>
            </a:r>
            <a:r>
              <a:rPr lang="en-US" sz="1600" dirty="0"/>
              <a:t>. 5/15/2022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0.23961028139730506"/>
          <c:w val="1"/>
          <c:h val="0.639842266203226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Four weeks ending 2/20/2022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strCache>
            </c:strRef>
          </c:cat>
          <c:val>
            <c:numRef>
              <c:f>Sheet1!$B$2:$B$5</c:f>
              <c:numCache>
                <c:formatCode>#,##0</c:formatCode>
                <c:ptCount val="4"/>
                <c:pt idx="0">
                  <c:v>185162584.96578425</c:v>
                </c:pt>
                <c:pt idx="1">
                  <c:v>207910293.92031211</c:v>
                </c:pt>
                <c:pt idx="2">
                  <c:v>201705718.52351382</c:v>
                </c:pt>
                <c:pt idx="3">
                  <c:v>182634957.9637197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F0-4309-8B39-DE9798B9AB0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69807983"/>
        <c:axId val="269804239"/>
      </c:barChart>
      <c:catAx>
        <c:axId val="2698079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9804239"/>
        <c:crosses val="autoZero"/>
        <c:auto val="1"/>
        <c:lblAlgn val="ctr"/>
        <c:lblOffset val="100"/>
        <c:noMultiLvlLbl val="0"/>
      </c:catAx>
      <c:valAx>
        <c:axId val="269804239"/>
        <c:scaling>
          <c:orientation val="minMax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crossAx val="2698079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Fresh mushrooms volume sales </a:t>
            </a:r>
            <a:br>
              <a:rPr lang="en-US" sz="1600" dirty="0"/>
            </a:br>
            <a:r>
              <a:rPr lang="en-US" sz="1600" dirty="0"/>
              <a:t>four </a:t>
            </a:r>
            <a:r>
              <a:rPr lang="en-US" sz="1600" dirty="0" err="1"/>
              <a:t>w.e</a:t>
            </a:r>
            <a:r>
              <a:rPr lang="en-US" sz="1600" dirty="0"/>
              <a:t>. 5/15/2022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0.21441466821146857"/>
          <c:w val="1"/>
          <c:h val="0.665037879389062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Four weeks ending 2/20/2022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strCache>
            </c:strRef>
          </c:cat>
          <c:val>
            <c:numRef>
              <c:f>Sheet1!$B$2:$B$5</c:f>
              <c:numCache>
                <c:formatCode>#,##0</c:formatCode>
                <c:ptCount val="4"/>
                <c:pt idx="0">
                  <c:v>21079792.962755881</c:v>
                </c:pt>
                <c:pt idx="1">
                  <c:v>28168097.422516599</c:v>
                </c:pt>
                <c:pt idx="2">
                  <c:v>23857366.067135762</c:v>
                </c:pt>
                <c:pt idx="3">
                  <c:v>21043222.652110845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9C-4168-A50D-D8617CD6D24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69807983"/>
        <c:axId val="269804239"/>
      </c:barChart>
      <c:catAx>
        <c:axId val="2698079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9804239"/>
        <c:crosses val="autoZero"/>
        <c:auto val="1"/>
        <c:lblAlgn val="ctr"/>
        <c:lblOffset val="100"/>
        <c:noMultiLvlLbl val="0"/>
      </c:catAx>
      <c:valAx>
        <c:axId val="269804239"/>
        <c:scaling>
          <c:orientation val="minMax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crossAx val="2698079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Fresh mushrooms volume sales </a:t>
            </a:r>
            <a:br>
              <a:rPr lang="en-US" sz="1600" dirty="0"/>
            </a:br>
            <a:r>
              <a:rPr lang="en-US" sz="1600" dirty="0"/>
              <a:t>YTD </a:t>
            </a:r>
            <a:r>
              <a:rPr lang="en-US" sz="1600" dirty="0" err="1"/>
              <a:t>w.e</a:t>
            </a:r>
            <a:r>
              <a:rPr lang="en-US" sz="1600" dirty="0"/>
              <a:t>. 5/15/2022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0.26060662571883553"/>
          <c:w val="1"/>
          <c:h val="0.618845921881695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Four weeks ending 2/20/2022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strCache>
            </c:strRef>
          </c:cat>
          <c:val>
            <c:numRef>
              <c:f>Sheet1!$B$2:$B$5</c:f>
              <c:numCache>
                <c:formatCode>#,##0</c:formatCode>
                <c:ptCount val="4"/>
                <c:pt idx="0">
                  <c:v>113958411.737712</c:v>
                </c:pt>
                <c:pt idx="1">
                  <c:v>128873849.85975026</c:v>
                </c:pt>
                <c:pt idx="2">
                  <c:v>127660102.36145785</c:v>
                </c:pt>
                <c:pt idx="3">
                  <c:v>114477105.10278082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F7-465B-8C80-01954E4CD17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69807983"/>
        <c:axId val="269804239"/>
      </c:barChart>
      <c:catAx>
        <c:axId val="2698079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9804239"/>
        <c:crosses val="autoZero"/>
        <c:auto val="1"/>
        <c:lblAlgn val="ctr"/>
        <c:lblOffset val="100"/>
        <c:noMultiLvlLbl val="0"/>
      </c:catAx>
      <c:valAx>
        <c:axId val="269804239"/>
        <c:scaling>
          <c:orientation val="minMax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crossAx val="2698079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baseline="0" dirty="0">
                <a:effectLst/>
              </a:rPr>
              <a:t>Mushrooms price per pound and change vs. YA </a:t>
            </a:r>
            <a:br>
              <a:rPr lang="en-US" sz="1600" b="1" i="0" baseline="0" dirty="0">
                <a:effectLst/>
              </a:rPr>
            </a:br>
            <a:r>
              <a:rPr lang="en-US" sz="1200" b="1" i="0" baseline="0" dirty="0">
                <a:effectLst/>
              </a:rPr>
              <a:t>(fixed and random weight)</a:t>
            </a:r>
            <a:endParaRPr lang="en-US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Average price/volume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-4.5810222316648615E-3"/>
                  <c:y val="2.13166530057319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477-4C0F-A05D-1F1AA62985B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2019</c:v>
                </c:pt>
                <c:pt idx="1">
                  <c:v>Q1 20</c:v>
                </c:pt>
                <c:pt idx="2">
                  <c:v>Q2 20</c:v>
                </c:pt>
                <c:pt idx="3">
                  <c:v>Q3 20</c:v>
                </c:pt>
                <c:pt idx="4">
                  <c:v>Q4 20</c:v>
                </c:pt>
                <c:pt idx="5">
                  <c:v>Q1 21</c:v>
                </c:pt>
                <c:pt idx="6">
                  <c:v>Q2 21</c:v>
                </c:pt>
                <c:pt idx="7">
                  <c:v>Q3 21</c:v>
                </c:pt>
                <c:pt idx="8">
                  <c:v>Q4 21</c:v>
                </c:pt>
                <c:pt idx="9">
                  <c:v>Q1 22</c:v>
                </c:pt>
                <c:pt idx="10">
                  <c:v>4 we 4/17/22</c:v>
                </c:pt>
                <c:pt idx="11">
                  <c:v>4 we 5/15/22</c:v>
                </c:pt>
              </c:strCache>
            </c:strRef>
          </c:cat>
          <c:val>
            <c:numRef>
              <c:f>Sheet1!$B$2:$B$13</c:f>
              <c:numCache>
                <c:formatCode>\$#,##0.00;\-\$#,##0.00</c:formatCode>
                <c:ptCount val="12"/>
                <c:pt idx="0">
                  <c:v>4.13</c:v>
                </c:pt>
                <c:pt idx="1">
                  <c:v>4.1900000000000004</c:v>
                </c:pt>
                <c:pt idx="2">
                  <c:v>4.25</c:v>
                </c:pt>
                <c:pt idx="3">
                  <c:v>4.2300000000000004</c:v>
                </c:pt>
                <c:pt idx="4">
                  <c:v>4.25</c:v>
                </c:pt>
                <c:pt idx="5">
                  <c:v>4.2699999999999996</c:v>
                </c:pt>
                <c:pt idx="6">
                  <c:v>4.2699999999999996</c:v>
                </c:pt>
                <c:pt idx="7" formatCode="&quot;$&quot;#,##0.00_);[Red]\(&quot;$&quot;#,##0.00\)">
                  <c:v>4.32</c:v>
                </c:pt>
                <c:pt idx="8" formatCode="&quot;$&quot;#,##0.00_);[Red]\(&quot;$&quot;#,##0.00\)">
                  <c:v>4.4000000000000004</c:v>
                </c:pt>
                <c:pt idx="9" formatCode="&quot;$&quot;#,##0.00_);[Red]\(&quot;$&quot;#,##0.00\)">
                  <c:v>4.4800000000000004</c:v>
                </c:pt>
                <c:pt idx="10" formatCode="&quot;$&quot;#,##0.00_);[Red]\(&quot;$&quot;#,##0.00\)">
                  <c:v>4.5199999999999996</c:v>
                </c:pt>
                <c:pt idx="11" formatCode="&quot;$&quot;#,##0.00_);[Red]\(&quot;$&quot;#,##0.00\)">
                  <c:v>4.54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2A-404A-8397-2ADA5890DCB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08972767"/>
        <c:axId val="708979839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Change vs. YAGO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1196826083651524E-2"/>
                  <c:y val="8.1517558628387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52A-404A-8397-2ADA5890DCB0}"/>
                </c:ext>
              </c:extLst>
            </c:dLbl>
            <c:dLbl>
              <c:idx val="1"/>
              <c:layout>
                <c:manualLayout>
                  <c:x val="-3.0457873101819095E-2"/>
                  <c:y val="4.06320837957452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52A-404A-8397-2ADA5890DCB0}"/>
                </c:ext>
              </c:extLst>
            </c:dLbl>
            <c:dLbl>
              <c:idx val="2"/>
              <c:layout>
                <c:manualLayout>
                  <c:x val="-3.2629659082714035E-2"/>
                  <c:y val="4.1685012488766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603-4862-B460-03D0C3007336}"/>
                </c:ext>
              </c:extLst>
            </c:dLbl>
            <c:dLbl>
              <c:idx val="3"/>
              <c:layout>
                <c:manualLayout>
                  <c:x val="-3.2134587385027398E-2"/>
                  <c:y val="3.79246778376442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603-4862-B460-03D0C3007336}"/>
                </c:ext>
              </c:extLst>
            </c:dLbl>
            <c:dLbl>
              <c:idx val="4"/>
              <c:layout>
                <c:manualLayout>
                  <c:x val="-3.0953797531268454E-2"/>
                  <c:y val="4.47294955914624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52A-404A-8397-2ADA5890DCB0}"/>
                </c:ext>
              </c:extLst>
            </c:dLbl>
            <c:dLbl>
              <c:idx val="5"/>
              <c:layout>
                <c:manualLayout>
                  <c:x val="-3.5156546933381674E-2"/>
                  <c:y val="4.84326787544008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52A-404A-8397-2ADA5890DCB0}"/>
                </c:ext>
              </c:extLst>
            </c:dLbl>
            <c:dLbl>
              <c:idx val="6"/>
              <c:layout>
                <c:manualLayout>
                  <c:x val="-4.2087545828241306E-2"/>
                  <c:y val="4.82822190579829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52A-404A-8397-2ADA5890DCB0}"/>
                </c:ext>
              </c:extLst>
            </c:dLbl>
            <c:dLbl>
              <c:idx val="7"/>
              <c:layout>
                <c:manualLayout>
                  <c:x val="-2.5940831135721876E-2"/>
                  <c:y val="3.88842979785284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52A-404A-8397-2ADA5890DCB0}"/>
                </c:ext>
              </c:extLst>
            </c:dLbl>
            <c:dLbl>
              <c:idx val="8"/>
              <c:layout>
                <c:manualLayout>
                  <c:x val="-2.4420654040389275E-2"/>
                  <c:y val="3.09696916327304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4C2-463A-BDA5-8146EFC3AA3C}"/>
                </c:ext>
              </c:extLst>
            </c:dLbl>
            <c:dLbl>
              <c:idx val="9"/>
              <c:layout>
                <c:manualLayout>
                  <c:x val="-2.3225855021956739E-2"/>
                  <c:y val="3.55135265325784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F19-497B-95EE-117AB22FF7D1}"/>
                </c:ext>
              </c:extLst>
            </c:dLbl>
            <c:dLbl>
              <c:idx val="10"/>
              <c:layout>
                <c:manualLayout>
                  <c:x val="-2.6811226627840572E-2"/>
                  <c:y val="3.1810343369640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369-45B4-85B9-BD79699BD17E}"/>
                </c:ext>
              </c:extLst>
            </c:dLbl>
            <c:dLbl>
              <c:idx val="11"/>
              <c:layout>
                <c:manualLayout>
                  <c:x val="-2.9905424738381894E-2"/>
                  <c:y val="3.55135265325783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7E2-4D5D-85CC-258B4ED975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2019</c:v>
                </c:pt>
                <c:pt idx="1">
                  <c:v>Q1 20</c:v>
                </c:pt>
                <c:pt idx="2">
                  <c:v>Q2 20</c:v>
                </c:pt>
                <c:pt idx="3">
                  <c:v>Q3 20</c:v>
                </c:pt>
                <c:pt idx="4">
                  <c:v>Q4 20</c:v>
                </c:pt>
                <c:pt idx="5">
                  <c:v>Q1 21</c:v>
                </c:pt>
                <c:pt idx="6">
                  <c:v>Q2 21</c:v>
                </c:pt>
                <c:pt idx="7">
                  <c:v>Q3 21</c:v>
                </c:pt>
                <c:pt idx="8">
                  <c:v>Q4 21</c:v>
                </c:pt>
                <c:pt idx="9">
                  <c:v>Q1 22</c:v>
                </c:pt>
                <c:pt idx="10">
                  <c:v>4 we 4/17/22</c:v>
                </c:pt>
                <c:pt idx="11">
                  <c:v>4 we 5/15/22</c:v>
                </c:pt>
              </c:strCache>
            </c:strRef>
          </c:cat>
          <c:val>
            <c:numRef>
              <c:f>Sheet1!$C$2:$C$13</c:f>
              <c:numCache>
                <c:formatCode>0.0%</c:formatCode>
                <c:ptCount val="12"/>
                <c:pt idx="0">
                  <c:v>2.3E-2</c:v>
                </c:pt>
                <c:pt idx="1">
                  <c:v>2.5000000000000001E-2</c:v>
                </c:pt>
                <c:pt idx="2">
                  <c:v>3.1E-2</c:v>
                </c:pt>
                <c:pt idx="3">
                  <c:v>2.1000000000000001E-2</c:v>
                </c:pt>
                <c:pt idx="4">
                  <c:v>2.3E-2</c:v>
                </c:pt>
                <c:pt idx="5">
                  <c:v>1.7999999999999999E-2</c:v>
                </c:pt>
                <c:pt idx="6">
                  <c:v>4.0000000000000001E-3</c:v>
                </c:pt>
                <c:pt idx="7">
                  <c:v>1.9E-2</c:v>
                </c:pt>
                <c:pt idx="8">
                  <c:v>3.5000000000000003E-2</c:v>
                </c:pt>
                <c:pt idx="9">
                  <c:v>4.9000000000000002E-2</c:v>
                </c:pt>
                <c:pt idx="10">
                  <c:v>6.0999999999999999E-2</c:v>
                </c:pt>
                <c:pt idx="11">
                  <c:v>6.7000000000000004E-2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52A-404A-8397-2ADA5890DCB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709006463"/>
        <c:axId val="709002719"/>
      </c:lineChart>
      <c:catAx>
        <c:axId val="7089727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8979839"/>
        <c:crosses val="autoZero"/>
        <c:auto val="1"/>
        <c:lblAlgn val="ctr"/>
        <c:lblOffset val="100"/>
        <c:noMultiLvlLbl val="0"/>
      </c:catAx>
      <c:valAx>
        <c:axId val="7089798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\$#,##0.00;\-\$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8972767"/>
        <c:crosses val="autoZero"/>
        <c:crossBetween val="between"/>
      </c:valAx>
      <c:valAx>
        <c:axId val="709002719"/>
        <c:scaling>
          <c:orientation val="minMax"/>
        </c:scaling>
        <c:delete val="0"/>
        <c:axPos val="r"/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9006463"/>
        <c:crosses val="max"/>
        <c:crossBetween val="between"/>
      </c:valAx>
      <c:catAx>
        <c:axId val="70900646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09002719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Dollar sales versus year ago and two years ago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8320913236770942E-2"/>
          <c:y val="0.22661713024443825"/>
          <c:w val="0.90512343500502357"/>
          <c:h val="0.6522297912530297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Fresh vegetables vs YA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5"/>
              <c:layout>
                <c:manualLayout>
                  <c:x val="-2.8787991191492598E-2"/>
                  <c:y val="2.42048386718046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AE9-4C6D-A87B-4AA13AEA3BBB}"/>
                </c:ext>
              </c:extLst>
            </c:dLbl>
            <c:dLbl>
              <c:idx val="6"/>
              <c:layout>
                <c:manualLayout>
                  <c:x val="-2.5777872690000696E-2"/>
                  <c:y val="2.28282480314960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471-416D-B361-D5BEC2E3910B}"/>
                </c:ext>
              </c:extLst>
            </c:dLbl>
            <c:dLbl>
              <c:idx val="7"/>
              <c:layout>
                <c:manualLayout>
                  <c:x val="-4.6709573101201843E-2"/>
                  <c:y val="-2.09217519685039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471-416D-B361-D5BEC2E3910B}"/>
                </c:ext>
              </c:extLst>
            </c:dLbl>
            <c:dLbl>
              <c:idx val="8"/>
              <c:layout>
                <c:manualLayout>
                  <c:x val="-3.7103502806165305E-2"/>
                  <c:y val="-2.0921751968504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471-416D-B361-D5BEC2E3910B}"/>
                </c:ext>
              </c:extLst>
            </c:dLbl>
            <c:dLbl>
              <c:idx val="9"/>
              <c:layout>
                <c:manualLayout>
                  <c:x val="-2.937875657456088E-2"/>
                  <c:y val="-2.69834353891471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471-416D-B361-D5BEC2E391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Sheet1!$A$3:$A$13</c:f>
              <c:strCache>
                <c:ptCount val="11"/>
                <c:pt idx="0">
                  <c:v>Q1 2020</c:v>
                </c:pt>
                <c:pt idx="1">
                  <c:v>Q2 2020</c:v>
                </c:pt>
                <c:pt idx="2">
                  <c:v>Q3 2020</c:v>
                </c:pt>
                <c:pt idx="3">
                  <c:v>Q4 2020</c:v>
                </c:pt>
                <c:pt idx="4">
                  <c:v>Q1 2021</c:v>
                </c:pt>
                <c:pt idx="5">
                  <c:v>Q2 2021</c:v>
                </c:pt>
                <c:pt idx="6">
                  <c:v>Q3 2021</c:v>
                </c:pt>
                <c:pt idx="7">
                  <c:v>Q4 2021 </c:v>
                </c:pt>
                <c:pt idx="8">
                  <c:v>Q1 2021</c:v>
                </c:pt>
                <c:pt idx="9">
                  <c:v>4 we 4/17/22</c:v>
                </c:pt>
                <c:pt idx="10">
                  <c:v>4 we 5/15/22</c:v>
                </c:pt>
              </c:strCache>
            </c:strRef>
          </c:cat>
          <c:val>
            <c:numRef>
              <c:f>Sheet1!$B$3:$B$13</c:f>
              <c:numCache>
                <c:formatCode>0.0%</c:formatCode>
                <c:ptCount val="11"/>
                <c:pt idx="0">
                  <c:v>8.4000000000000005E-2</c:v>
                </c:pt>
                <c:pt idx="1">
                  <c:v>0.20699999999999999</c:v>
                </c:pt>
                <c:pt idx="2">
                  <c:v>0.151</c:v>
                </c:pt>
                <c:pt idx="3">
                  <c:v>0.14799999999999999</c:v>
                </c:pt>
                <c:pt idx="4">
                  <c:v>4.7E-2</c:v>
                </c:pt>
                <c:pt idx="5">
                  <c:v>-7.0999999999999994E-2</c:v>
                </c:pt>
                <c:pt idx="6">
                  <c:v>-2.4E-2</c:v>
                </c:pt>
                <c:pt idx="7">
                  <c:v>1E-3</c:v>
                </c:pt>
                <c:pt idx="8">
                  <c:v>-1E-3</c:v>
                </c:pt>
                <c:pt idx="9">
                  <c:v>3.3000000000000002E-2</c:v>
                </c:pt>
                <c:pt idx="10">
                  <c:v>1.2999999999999999E-2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471-416D-B361-D5BEC2E3910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Fresh vegetables vs. 2019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4"/>
              <c:layout>
                <c:manualLayout>
                  <c:x val="-1.7496610061427749E-3"/>
                  <c:y val="-1.09508018795315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AD0-4E23-8DAB-1F85EE8661BE}"/>
                </c:ext>
              </c:extLst>
            </c:dLbl>
            <c:dLbl>
              <c:idx val="5"/>
              <c:layout>
                <c:manualLayout>
                  <c:x val="-3.2547202568887273E-3"/>
                  <c:y val="-9.5300196850393697E-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9471-416D-B361-D5BEC2E3910B}"/>
                </c:ext>
              </c:extLst>
            </c:dLbl>
            <c:dLbl>
              <c:idx val="6"/>
              <c:layout>
                <c:manualLayout>
                  <c:x val="-8.0031229386909961E-3"/>
                  <c:y val="-2.06451040604038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9471-416D-B361-D5BEC2E3910B}"/>
                </c:ext>
              </c:extLst>
            </c:dLbl>
            <c:dLbl>
              <c:idx val="7"/>
              <c:layout>
                <c:manualLayout>
                  <c:x val="-5.2789656948408229E-3"/>
                  <c:y val="-6.6375848906955444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9471-416D-B361-D5BEC2E3910B}"/>
                </c:ext>
              </c:extLst>
            </c:dLbl>
            <c:dLbl>
              <c:idx val="8"/>
              <c:layout>
                <c:manualLayout>
                  <c:x val="-1.9944997787455429E-4"/>
                  <c:y val="-7.7683302590487021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9471-416D-B361-D5BEC2E3910B}"/>
                </c:ext>
              </c:extLst>
            </c:dLbl>
            <c:dLbl>
              <c:idx val="9"/>
              <c:layout>
                <c:manualLayout>
                  <c:x val="-6.399346022128511E-3"/>
                  <c:y val="-4.0780019685039944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471-416D-B361-D5BEC2E391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Sheet1!$A$3:$A$13</c:f>
              <c:strCache>
                <c:ptCount val="11"/>
                <c:pt idx="0">
                  <c:v>Q1 2020</c:v>
                </c:pt>
                <c:pt idx="1">
                  <c:v>Q2 2020</c:v>
                </c:pt>
                <c:pt idx="2">
                  <c:v>Q3 2020</c:v>
                </c:pt>
                <c:pt idx="3">
                  <c:v>Q4 2020</c:v>
                </c:pt>
                <c:pt idx="4">
                  <c:v>Q1 2021</c:v>
                </c:pt>
                <c:pt idx="5">
                  <c:v>Q2 2021</c:v>
                </c:pt>
                <c:pt idx="6">
                  <c:v>Q3 2021</c:v>
                </c:pt>
                <c:pt idx="7">
                  <c:v>Q4 2021 </c:v>
                </c:pt>
                <c:pt idx="8">
                  <c:v>Q1 2021</c:v>
                </c:pt>
                <c:pt idx="9">
                  <c:v>4 we 4/17/22</c:v>
                </c:pt>
                <c:pt idx="10">
                  <c:v>4 we 5/15/22</c:v>
                </c:pt>
              </c:strCache>
            </c:strRef>
          </c:cat>
          <c:val>
            <c:numRef>
              <c:f>Sheet1!$C$3:$C$13</c:f>
              <c:numCache>
                <c:formatCode>0.0%</c:formatCode>
                <c:ptCount val="11"/>
                <c:pt idx="4">
                  <c:v>0.13500000000000001</c:v>
                </c:pt>
                <c:pt idx="5">
                  <c:v>0.121</c:v>
                </c:pt>
                <c:pt idx="6">
                  <c:v>0.125</c:v>
                </c:pt>
                <c:pt idx="7">
                  <c:v>0.151</c:v>
                </c:pt>
                <c:pt idx="8">
                  <c:v>0.13300000000000001</c:v>
                </c:pt>
                <c:pt idx="9">
                  <c:v>0.13500000000000001</c:v>
                </c:pt>
                <c:pt idx="10">
                  <c:v>0.156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471-416D-B361-D5BEC2E3910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Fresh mushrooms vs. YA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4"/>
              <c:layout>
                <c:manualLayout>
                  <c:x val="-2.1240178303302857E-2"/>
                  <c:y val="-1.75776898251179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AD0-4E23-8DAB-1F85EE8661BE}"/>
                </c:ext>
              </c:extLst>
            </c:dLbl>
            <c:dLbl>
              <c:idx val="5"/>
              <c:layout>
                <c:manualLayout>
                  <c:x val="-2.8765474557032732E-2"/>
                  <c:y val="3.40658566557173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471-416D-B361-D5BEC2E3910B}"/>
                </c:ext>
              </c:extLst>
            </c:dLbl>
            <c:dLbl>
              <c:idx val="6"/>
              <c:layout>
                <c:manualLayout>
                  <c:x val="-3.4258940822255349E-2"/>
                  <c:y val="3.34219980314960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471-416D-B361-D5BEC2E3910B}"/>
                </c:ext>
              </c:extLst>
            </c:dLbl>
            <c:dLbl>
              <c:idx val="7"/>
              <c:layout>
                <c:manualLayout>
                  <c:x val="-3.4736767507216583E-2"/>
                  <c:y val="3.34219980314961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471-416D-B361-D5BEC2E3910B}"/>
                </c:ext>
              </c:extLst>
            </c:dLbl>
            <c:dLbl>
              <c:idx val="8"/>
              <c:layout>
                <c:manualLayout>
                  <c:x val="-2.7264207581564028E-2"/>
                  <c:y val="3.6546998031496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471-416D-B361-D5BEC2E3910B}"/>
                </c:ext>
              </c:extLst>
            </c:dLbl>
            <c:dLbl>
              <c:idx val="9"/>
              <c:layout>
                <c:manualLayout>
                  <c:x val="-3.4225995430782322E-2"/>
                  <c:y val="-3.6348741282641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471-416D-B361-D5BEC2E3910B}"/>
                </c:ext>
              </c:extLst>
            </c:dLbl>
            <c:dLbl>
              <c:idx val="10"/>
              <c:layout>
                <c:manualLayout>
                  <c:x val="-3.7537362799628264E-2"/>
                  <c:y val="5.53180775763331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AE9-4C6D-A87B-4AA13AEA3B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3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Sheet1!$A$3:$A$13</c:f>
              <c:strCache>
                <c:ptCount val="11"/>
                <c:pt idx="0">
                  <c:v>Q1 2020</c:v>
                </c:pt>
                <c:pt idx="1">
                  <c:v>Q2 2020</c:v>
                </c:pt>
                <c:pt idx="2">
                  <c:v>Q3 2020</c:v>
                </c:pt>
                <c:pt idx="3">
                  <c:v>Q4 2020</c:v>
                </c:pt>
                <c:pt idx="4">
                  <c:v>Q1 2021</c:v>
                </c:pt>
                <c:pt idx="5">
                  <c:v>Q2 2021</c:v>
                </c:pt>
                <c:pt idx="6">
                  <c:v>Q3 2021</c:v>
                </c:pt>
                <c:pt idx="7">
                  <c:v>Q4 2021 </c:v>
                </c:pt>
                <c:pt idx="8">
                  <c:v>Q1 2021</c:v>
                </c:pt>
                <c:pt idx="9">
                  <c:v>4 we 4/17/22</c:v>
                </c:pt>
                <c:pt idx="10">
                  <c:v>4 we 5/15/22</c:v>
                </c:pt>
              </c:strCache>
            </c:strRef>
          </c:cat>
          <c:val>
            <c:numRef>
              <c:f>Sheet1!$D$3:$D$13</c:f>
              <c:numCache>
                <c:formatCode>0.0%</c:formatCode>
                <c:ptCount val="11"/>
                <c:pt idx="0">
                  <c:v>8.2000000000000003E-2</c:v>
                </c:pt>
                <c:pt idx="1">
                  <c:v>0.312</c:v>
                </c:pt>
                <c:pt idx="2">
                  <c:v>0.23100000000000001</c:v>
                </c:pt>
                <c:pt idx="3">
                  <c:v>0.17799999999999999</c:v>
                </c:pt>
                <c:pt idx="4">
                  <c:v>8.5999999999999993E-2</c:v>
                </c:pt>
                <c:pt idx="5">
                  <c:v>-0.126</c:v>
                </c:pt>
                <c:pt idx="6">
                  <c:v>-9.1999999999999998E-2</c:v>
                </c:pt>
                <c:pt idx="7">
                  <c:v>-6.4000000000000001E-2</c:v>
                </c:pt>
                <c:pt idx="8">
                  <c:v>-5.8000000000000003E-2</c:v>
                </c:pt>
                <c:pt idx="9">
                  <c:v>-3.2000000000000001E-2</c:v>
                </c:pt>
                <c:pt idx="10">
                  <c:v>-5.8999999999999997E-2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471-416D-B361-D5BEC2E3910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Fresh mushrooms vs. 2019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dLbl>
              <c:idx val="4"/>
              <c:layout>
                <c:manualLayout>
                  <c:x val="-6.366400630655379E-3"/>
                  <c:y val="2.3029740116413465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AD0-4E23-8DAB-1F85EE8661BE}"/>
                </c:ext>
              </c:extLst>
            </c:dLbl>
            <c:dLbl>
              <c:idx val="5"/>
              <c:layout>
                <c:manualLayout>
                  <c:x val="-3.3562821291634737E-3"/>
                  <c:y val="-9.5300196850393697E-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9471-416D-B361-D5BEC2E3910B}"/>
                </c:ext>
              </c:extLst>
            </c:dLbl>
            <c:dLbl>
              <c:idx val="6"/>
              <c:layout>
                <c:manualLayout>
                  <c:x val="-6.366400630655379E-3"/>
                  <c:y val="6.2391889106595752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9471-416D-B361-D5BEC2E3910B}"/>
                </c:ext>
              </c:extLst>
            </c:dLbl>
            <c:dLbl>
              <c:idx val="7"/>
              <c:layout>
                <c:manualLayout>
                  <c:x val="-8.7594448393414435E-3"/>
                  <c:y val="8.4219980314960627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9471-416D-B361-D5BEC2E3910B}"/>
                </c:ext>
              </c:extLst>
            </c:dLbl>
            <c:dLbl>
              <c:idx val="8"/>
              <c:layout>
                <c:manualLayout>
                  <c:x val="4.3646718271632618E-4"/>
                  <c:y val="-1.03280019685039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9471-416D-B361-D5BEC2E3910B}"/>
                </c:ext>
              </c:extLst>
            </c:dLbl>
            <c:dLbl>
              <c:idx val="9"/>
              <c:layout>
                <c:manualLayout>
                  <c:x val="-7.0549356107211568E-3"/>
                  <c:y val="-9.5300196850405157E-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471-416D-B361-D5BEC2E391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Sheet1!$A$3:$A$13</c:f>
              <c:strCache>
                <c:ptCount val="11"/>
                <c:pt idx="0">
                  <c:v>Q1 2020</c:v>
                </c:pt>
                <c:pt idx="1">
                  <c:v>Q2 2020</c:v>
                </c:pt>
                <c:pt idx="2">
                  <c:v>Q3 2020</c:v>
                </c:pt>
                <c:pt idx="3">
                  <c:v>Q4 2020</c:v>
                </c:pt>
                <c:pt idx="4">
                  <c:v>Q1 2021</c:v>
                </c:pt>
                <c:pt idx="5">
                  <c:v>Q2 2021</c:v>
                </c:pt>
                <c:pt idx="6">
                  <c:v>Q3 2021</c:v>
                </c:pt>
                <c:pt idx="7">
                  <c:v>Q4 2021 </c:v>
                </c:pt>
                <c:pt idx="8">
                  <c:v>Q1 2021</c:v>
                </c:pt>
                <c:pt idx="9">
                  <c:v>4 we 4/17/22</c:v>
                </c:pt>
                <c:pt idx="10">
                  <c:v>4 we 5/15/22</c:v>
                </c:pt>
              </c:strCache>
            </c:strRef>
          </c:cat>
          <c:val>
            <c:numRef>
              <c:f>Sheet1!$E$3:$E$13</c:f>
              <c:numCache>
                <c:formatCode>0.0%</c:formatCode>
                <c:ptCount val="11"/>
                <c:pt idx="4">
                  <c:v>0.17399999999999999</c:v>
                </c:pt>
                <c:pt idx="5">
                  <c:v>0.14699999999999999</c:v>
                </c:pt>
                <c:pt idx="6">
                  <c:v>0.11700000000000001</c:v>
                </c:pt>
                <c:pt idx="7">
                  <c:v>0.10199999999999999</c:v>
                </c:pt>
                <c:pt idx="8">
                  <c:v>0.106</c:v>
                </c:pt>
                <c:pt idx="9">
                  <c:v>9.5000000000000001E-2</c:v>
                </c:pt>
                <c:pt idx="10">
                  <c:v>0.106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471-416D-B361-D5BEC2E3910B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176934623"/>
        <c:axId val="1176933791"/>
      </c:lineChart>
      <c:catAx>
        <c:axId val="11769346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6933791"/>
        <c:crosses val="autoZero"/>
        <c:auto val="1"/>
        <c:lblAlgn val="ctr"/>
        <c:lblOffset val="100"/>
        <c:noMultiLvlLbl val="0"/>
      </c:catAx>
      <c:valAx>
        <c:axId val="11769337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69346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9898779432500225E-2"/>
          <c:y val="9.8550196850393776E-2"/>
          <c:w val="0.89999995259655918"/>
          <c:h val="6.39351191143972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Volume</a:t>
            </a:r>
            <a:r>
              <a:rPr lang="en-US" baseline="0" dirty="0"/>
              <a:t> (pound)</a:t>
            </a:r>
            <a:r>
              <a:rPr lang="en-US" dirty="0"/>
              <a:t> sales versus year ago and two years ago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8320913236770942E-2"/>
          <c:y val="0.20342302243488561"/>
          <c:w val="0.90512343500502357"/>
          <c:h val="0.6787374507874014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Fresh vegetables vs YA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3740814101954857E-2"/>
                  <c:y val="-3.21237088656802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B41-4D68-AFA0-0081D5FE7771}"/>
                </c:ext>
              </c:extLst>
            </c:dLbl>
            <c:dLbl>
              <c:idx val="1"/>
              <c:layout>
                <c:manualLayout>
                  <c:x val="-4.0493678395621062E-2"/>
                  <c:y val="-2.88102648928870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B41-4D68-AFA0-0081D5FE7771}"/>
                </c:ext>
              </c:extLst>
            </c:dLbl>
            <c:dLbl>
              <c:idx val="4"/>
              <c:layout>
                <c:manualLayout>
                  <c:x val="-3.6189208938487635E-2"/>
                  <c:y val="1.42645067534248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B1C-4FD3-92E4-FD1AC723EC39}"/>
                </c:ext>
              </c:extLst>
            </c:dLbl>
            <c:dLbl>
              <c:idx val="5"/>
              <c:layout>
                <c:manualLayout>
                  <c:x val="-4.521956444296335E-2"/>
                  <c:y val="1.75779507262182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B41-4D68-AFA0-0081D5FE7771}"/>
                </c:ext>
              </c:extLst>
            </c:dLbl>
            <c:dLbl>
              <c:idx val="6"/>
              <c:layout>
                <c:manualLayout>
                  <c:x val="-3.0293050442238553E-2"/>
                  <c:y val="4.93358762493901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471-416D-B361-D5BEC2E3910B}"/>
                </c:ext>
              </c:extLst>
            </c:dLbl>
            <c:dLbl>
              <c:idx val="7"/>
              <c:layout>
                <c:manualLayout>
                  <c:x val="-3.9184276847472083E-2"/>
                  <c:y val="5.19741081748141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471-416D-B361-D5BEC2E3910B}"/>
                </c:ext>
              </c:extLst>
            </c:dLbl>
            <c:dLbl>
              <c:idx val="8"/>
              <c:layout>
                <c:manualLayout>
                  <c:x val="-4.1618680558403051E-2"/>
                  <c:y val="3.54068883108478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471-416D-B361-D5BEC2E3910B}"/>
                </c:ext>
              </c:extLst>
            </c:dLbl>
            <c:dLbl>
              <c:idx val="9"/>
              <c:layout>
                <c:manualLayout>
                  <c:x val="-3.53989935775448E-2"/>
                  <c:y val="3.59720000939243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471-416D-B361-D5BEC2E3910B}"/>
                </c:ext>
              </c:extLst>
            </c:dLbl>
            <c:dLbl>
              <c:idx val="10"/>
              <c:layout>
                <c:manualLayout>
                  <c:x val="-2.2727579772288092E-2"/>
                  <c:y val="3.7458614562977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854-4CF8-8114-6A5513A51A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Sheet1!$A$3:$A$13</c:f>
              <c:strCache>
                <c:ptCount val="11"/>
                <c:pt idx="0">
                  <c:v>Q1 2020</c:v>
                </c:pt>
                <c:pt idx="1">
                  <c:v>Q2 2020</c:v>
                </c:pt>
                <c:pt idx="2">
                  <c:v>Q3 2020</c:v>
                </c:pt>
                <c:pt idx="3">
                  <c:v>Q4 2020</c:v>
                </c:pt>
                <c:pt idx="4">
                  <c:v>Q1 2021</c:v>
                </c:pt>
                <c:pt idx="5">
                  <c:v>Q2 2021</c:v>
                </c:pt>
                <c:pt idx="6">
                  <c:v>Q3 2021</c:v>
                </c:pt>
                <c:pt idx="7">
                  <c:v>Q4 2021 </c:v>
                </c:pt>
                <c:pt idx="8">
                  <c:v>Q1 2022</c:v>
                </c:pt>
                <c:pt idx="9">
                  <c:v>4 we 4/17/22</c:v>
                </c:pt>
                <c:pt idx="10">
                  <c:v>4 we 5/15/22</c:v>
                </c:pt>
              </c:strCache>
            </c:strRef>
          </c:cat>
          <c:val>
            <c:numRef>
              <c:f>Sheet1!$B$3:$B$13</c:f>
              <c:numCache>
                <c:formatCode>0.0%</c:formatCode>
                <c:ptCount val="11"/>
                <c:pt idx="0">
                  <c:v>9.5000000000000001E-2</c:v>
                </c:pt>
                <c:pt idx="1">
                  <c:v>0.153</c:v>
                </c:pt>
                <c:pt idx="2">
                  <c:v>9.7000000000000003E-2</c:v>
                </c:pt>
                <c:pt idx="3">
                  <c:v>0.10100000000000001</c:v>
                </c:pt>
                <c:pt idx="4">
                  <c:v>0</c:v>
                </c:pt>
                <c:pt idx="5">
                  <c:v>-0.08</c:v>
                </c:pt>
                <c:pt idx="6">
                  <c:v>-2.5000000000000001E-2</c:v>
                </c:pt>
                <c:pt idx="7">
                  <c:v>-3.5999999999999997E-2</c:v>
                </c:pt>
                <c:pt idx="8">
                  <c:v>-5.6000000000000001E-2</c:v>
                </c:pt>
                <c:pt idx="9">
                  <c:v>-3.5999999999999997E-2</c:v>
                </c:pt>
                <c:pt idx="10">
                  <c:v>-0.06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471-416D-B361-D5BEC2E3910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Fresh vegetables vs. 2019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5"/>
              <c:layout>
                <c:manualLayout>
                  <c:x val="-3.2547202568887273E-3"/>
                  <c:y val="-9.5300196850393697E-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9471-416D-B361-D5BEC2E3910B}"/>
                </c:ext>
              </c:extLst>
            </c:dLbl>
            <c:dLbl>
              <c:idx val="6"/>
              <c:layout>
                <c:manualLayout>
                  <c:x val="-6.4980636879450439E-3"/>
                  <c:y val="2.24296675859082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9471-416D-B361-D5BEC2E3910B}"/>
                </c:ext>
              </c:extLst>
            </c:dLbl>
            <c:dLbl>
              <c:idx val="7"/>
              <c:layout>
                <c:manualLayout>
                  <c:x val="-5.2789656948408229E-3"/>
                  <c:y val="6.6161910004773885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9471-416D-B361-D5BEC2E3910B}"/>
                </c:ext>
              </c:extLst>
            </c:dLbl>
            <c:dLbl>
              <c:idx val="8"/>
              <c:layout>
                <c:manualLayout>
                  <c:x val="-1.9944997787455429E-4"/>
                  <c:y val="2.1719980314960632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9471-416D-B361-D5BEC2E3910B}"/>
                </c:ext>
              </c:extLst>
            </c:dLbl>
            <c:dLbl>
              <c:idx val="9"/>
              <c:layout>
                <c:manualLayout>
                  <c:x val="-4.894286771382558E-3"/>
                  <c:y val="-1.07047721420241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471-416D-B361-D5BEC2E3910B}"/>
                </c:ext>
              </c:extLst>
            </c:dLbl>
            <c:dLbl>
              <c:idx val="10"/>
              <c:layout>
                <c:manualLayout>
                  <c:x val="-2.5322918165307804E-3"/>
                  <c:y val="-4.3239139339450597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854-4CF8-8114-6A5513A51A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Sheet1!$A$3:$A$13</c:f>
              <c:strCache>
                <c:ptCount val="11"/>
                <c:pt idx="0">
                  <c:v>Q1 2020</c:v>
                </c:pt>
                <c:pt idx="1">
                  <c:v>Q2 2020</c:v>
                </c:pt>
                <c:pt idx="2">
                  <c:v>Q3 2020</c:v>
                </c:pt>
                <c:pt idx="3">
                  <c:v>Q4 2020</c:v>
                </c:pt>
                <c:pt idx="4">
                  <c:v>Q1 2021</c:v>
                </c:pt>
                <c:pt idx="5">
                  <c:v>Q2 2021</c:v>
                </c:pt>
                <c:pt idx="6">
                  <c:v>Q3 2021</c:v>
                </c:pt>
                <c:pt idx="7">
                  <c:v>Q4 2021 </c:v>
                </c:pt>
                <c:pt idx="8">
                  <c:v>Q1 2022</c:v>
                </c:pt>
                <c:pt idx="9">
                  <c:v>4 we 4/17/22</c:v>
                </c:pt>
                <c:pt idx="10">
                  <c:v>4 we 5/15/22</c:v>
                </c:pt>
              </c:strCache>
            </c:strRef>
          </c:cat>
          <c:val>
            <c:numRef>
              <c:f>Sheet1!$C$3:$C$13</c:f>
              <c:numCache>
                <c:formatCode>0.0%</c:formatCode>
                <c:ptCount val="11"/>
                <c:pt idx="4">
                  <c:v>9.5000000000000001E-2</c:v>
                </c:pt>
                <c:pt idx="5">
                  <c:v>6.0999999999999999E-2</c:v>
                </c:pt>
                <c:pt idx="6">
                  <c:v>6.9000000000000006E-2</c:v>
                </c:pt>
                <c:pt idx="7">
                  <c:v>6.0999999999999999E-2</c:v>
                </c:pt>
                <c:pt idx="8">
                  <c:v>5.6000000000000001E-2</c:v>
                </c:pt>
                <c:pt idx="9">
                  <c:v>0.03</c:v>
                </c:pt>
                <c:pt idx="10">
                  <c:v>2.4E-2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471-416D-B361-D5BEC2E3910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Fresh mushrooms vs. YA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6.1263496055915204E-2"/>
                  <c:y val="-7.6373579067384144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B41-4D68-AFA0-0081D5FE7771}"/>
                </c:ext>
              </c:extLst>
            </c:dLbl>
            <c:dLbl>
              <c:idx val="1"/>
              <c:layout>
                <c:manualLayout>
                  <c:x val="-2.5044185932412647E-2"/>
                  <c:y val="3.87508577123669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B41-4D68-AFA0-0081D5FE7771}"/>
                </c:ext>
              </c:extLst>
            </c:dLbl>
            <c:dLbl>
              <c:idx val="5"/>
              <c:layout>
                <c:manualLayout>
                  <c:x val="-4.3816067064492141E-2"/>
                  <c:y val="2.08120807645445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471-416D-B361-D5BEC2E3910B}"/>
                </c:ext>
              </c:extLst>
            </c:dLbl>
            <c:dLbl>
              <c:idx val="6"/>
              <c:layout>
                <c:manualLayout>
                  <c:x val="-3.4258940822255349E-2"/>
                  <c:y val="3.34219980314960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471-416D-B361-D5BEC2E3910B}"/>
                </c:ext>
              </c:extLst>
            </c:dLbl>
            <c:dLbl>
              <c:idx val="7"/>
              <c:layout>
                <c:manualLayout>
                  <c:x val="-3.4736767507216583E-2"/>
                  <c:y val="3.34219980314961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471-416D-B361-D5BEC2E3910B}"/>
                </c:ext>
              </c:extLst>
            </c:dLbl>
            <c:dLbl>
              <c:idx val="8"/>
              <c:layout>
                <c:manualLayout>
                  <c:x val="-2.7264207581564028E-2"/>
                  <c:y val="3.6546998031496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471-416D-B361-D5BEC2E3910B}"/>
                </c:ext>
              </c:extLst>
            </c:dLbl>
            <c:dLbl>
              <c:idx val="9"/>
              <c:layout>
                <c:manualLayout>
                  <c:x val="-3.2712522069264595E-2"/>
                  <c:y val="3.6546998031496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471-416D-B361-D5BEC2E3910B}"/>
                </c:ext>
              </c:extLst>
            </c:dLbl>
            <c:dLbl>
              <c:idx val="10"/>
              <c:layout>
                <c:manualLayout>
                  <c:x val="-3.1291366909032781E-2"/>
                  <c:y val="3.21239697667805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854-4CF8-8114-6A5513A51A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3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Sheet1!$A$3:$A$13</c:f>
              <c:strCache>
                <c:ptCount val="11"/>
                <c:pt idx="0">
                  <c:v>Q1 2020</c:v>
                </c:pt>
                <c:pt idx="1">
                  <c:v>Q2 2020</c:v>
                </c:pt>
                <c:pt idx="2">
                  <c:v>Q3 2020</c:v>
                </c:pt>
                <c:pt idx="3">
                  <c:v>Q4 2020</c:v>
                </c:pt>
                <c:pt idx="4">
                  <c:v>Q1 2021</c:v>
                </c:pt>
                <c:pt idx="5">
                  <c:v>Q2 2021</c:v>
                </c:pt>
                <c:pt idx="6">
                  <c:v>Q3 2021</c:v>
                </c:pt>
                <c:pt idx="7">
                  <c:v>Q4 2021 </c:v>
                </c:pt>
                <c:pt idx="8">
                  <c:v>Q1 2022</c:v>
                </c:pt>
                <c:pt idx="9">
                  <c:v>4 we 4/17/22</c:v>
                </c:pt>
                <c:pt idx="10">
                  <c:v>4 we 5/15/22</c:v>
                </c:pt>
              </c:strCache>
            </c:strRef>
          </c:cat>
          <c:val>
            <c:numRef>
              <c:f>Sheet1!$D$3:$D$13</c:f>
              <c:numCache>
                <c:formatCode>0.0%</c:formatCode>
                <c:ptCount val="11"/>
                <c:pt idx="0">
                  <c:v>5.5E-2</c:v>
                </c:pt>
                <c:pt idx="1">
                  <c:v>0.27200000000000002</c:v>
                </c:pt>
                <c:pt idx="2">
                  <c:v>0.20499999999999999</c:v>
                </c:pt>
                <c:pt idx="3">
                  <c:v>0.151</c:v>
                </c:pt>
                <c:pt idx="4">
                  <c:v>6.6000000000000003E-2</c:v>
                </c:pt>
                <c:pt idx="5">
                  <c:v>-0.129</c:v>
                </c:pt>
                <c:pt idx="6">
                  <c:v>-0.109</c:v>
                </c:pt>
                <c:pt idx="7">
                  <c:v>-9.6000000000000002E-2</c:v>
                </c:pt>
                <c:pt idx="8">
                  <c:v>-0.10199999999999999</c:v>
                </c:pt>
                <c:pt idx="9">
                  <c:v>-8.7999999999999995E-2</c:v>
                </c:pt>
                <c:pt idx="10">
                  <c:v>-0.11799999999999999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471-416D-B361-D5BEC2E3910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Fresh mushrooms vs. 2019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dLbl>
              <c:idx val="5"/>
              <c:layout>
                <c:manualLayout>
                  <c:x val="-3.3562821291634737E-3"/>
                  <c:y val="-9.5300196850393697E-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9471-416D-B361-D5BEC2E3910B}"/>
                </c:ext>
              </c:extLst>
            </c:dLbl>
            <c:dLbl>
              <c:idx val="6"/>
              <c:layout>
                <c:manualLayout>
                  <c:x val="-4.8613413799094259E-3"/>
                  <c:y val="-2.02683628716862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9471-416D-B361-D5BEC2E3910B}"/>
                </c:ext>
              </c:extLst>
            </c:dLbl>
            <c:dLbl>
              <c:idx val="7"/>
              <c:layout>
                <c:manualLayout>
                  <c:x val="-2.7392078363576333E-3"/>
                  <c:y val="1.7949995695131847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9471-416D-B361-D5BEC2E3910B}"/>
                </c:ext>
              </c:extLst>
            </c:dLbl>
            <c:dLbl>
              <c:idx val="8"/>
              <c:layout>
                <c:manualLayout>
                  <c:x val="4.3646718271632618E-4"/>
                  <c:y val="-1.03280019685039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9471-416D-B361-D5BEC2E3910B}"/>
                </c:ext>
              </c:extLst>
            </c:dLbl>
            <c:dLbl>
              <c:idx val="9"/>
              <c:layout>
                <c:manualLayout>
                  <c:x val="3.4804791445006201E-3"/>
                  <c:y val="-7.5799596646899062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471-416D-B361-D5BEC2E3910B}"/>
                </c:ext>
              </c:extLst>
            </c:dLbl>
            <c:dLbl>
              <c:idx val="10"/>
              <c:layout>
                <c:manualLayout>
                  <c:x val="0"/>
                  <c:y val="-1.09508018795315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854-4CF8-8114-6A5513A51A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Sheet1!$A$3:$A$13</c:f>
              <c:strCache>
                <c:ptCount val="11"/>
                <c:pt idx="0">
                  <c:v>Q1 2020</c:v>
                </c:pt>
                <c:pt idx="1">
                  <c:v>Q2 2020</c:v>
                </c:pt>
                <c:pt idx="2">
                  <c:v>Q3 2020</c:v>
                </c:pt>
                <c:pt idx="3">
                  <c:v>Q4 2020</c:v>
                </c:pt>
                <c:pt idx="4">
                  <c:v>Q1 2021</c:v>
                </c:pt>
                <c:pt idx="5">
                  <c:v>Q2 2021</c:v>
                </c:pt>
                <c:pt idx="6">
                  <c:v>Q3 2021</c:v>
                </c:pt>
                <c:pt idx="7">
                  <c:v>Q4 2021 </c:v>
                </c:pt>
                <c:pt idx="8">
                  <c:v>Q1 2022</c:v>
                </c:pt>
                <c:pt idx="9">
                  <c:v>4 we 4/17/22</c:v>
                </c:pt>
                <c:pt idx="10">
                  <c:v>4 we 5/15/22</c:v>
                </c:pt>
              </c:strCache>
            </c:strRef>
          </c:cat>
          <c:val>
            <c:numRef>
              <c:f>Sheet1!$E$3:$E$13</c:f>
              <c:numCache>
                <c:formatCode>0.0%</c:formatCode>
                <c:ptCount val="11"/>
                <c:pt idx="4">
                  <c:v>0.124</c:v>
                </c:pt>
                <c:pt idx="5">
                  <c:v>0.107</c:v>
                </c:pt>
                <c:pt idx="6">
                  <c:v>7.3999999999999996E-2</c:v>
                </c:pt>
                <c:pt idx="7">
                  <c:v>4.1000000000000002E-2</c:v>
                </c:pt>
                <c:pt idx="8">
                  <c:v>0.01</c:v>
                </c:pt>
                <c:pt idx="9">
                  <c:v>-4.0000000000000001E-3</c:v>
                </c:pt>
                <c:pt idx="10">
                  <c:v>-2E-3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471-416D-B361-D5BEC2E3910B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176934623"/>
        <c:axId val="1176933791"/>
      </c:lineChart>
      <c:catAx>
        <c:axId val="11769346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6933791"/>
        <c:crosses val="autoZero"/>
        <c:auto val="1"/>
        <c:lblAlgn val="ctr"/>
        <c:lblOffset val="100"/>
        <c:noMultiLvlLbl val="0"/>
      </c:catAx>
      <c:valAx>
        <c:axId val="11769337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69346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9898779432500225E-2"/>
          <c:y val="9.8550196850393776E-2"/>
          <c:w val="0.89999995259655918"/>
          <c:h val="6.39351191143972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0.68563</cdr:x>
      <cdr:y>0.61905</cdr:y>
    </cdr:from>
    <cdr:to>
      <cdr:x>0.98305</cdr:x>
      <cdr:y>0.71011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BBF06765-CA08-4877-B6DF-4BB094B8B1CD}"/>
            </a:ext>
          </a:extLst>
        </cdr:cNvPr>
        <cdr:cNvSpPr txBox="1"/>
      </cdr:nvSpPr>
      <cdr:spPr>
        <a:xfrm xmlns:a="http://schemas.openxmlformats.org/drawingml/2006/main">
          <a:off x="2912876" y="1872208"/>
          <a:ext cx="1263588" cy="2754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/>
            <a:t>3.4% incremental</a:t>
          </a:r>
        </a:p>
      </cdr:txBody>
    </cdr:sp>
  </cdr:relSizeAnchor>
  <cdr:relSizeAnchor xmlns:cdr="http://schemas.openxmlformats.org/drawingml/2006/chartDrawing">
    <cdr:from>
      <cdr:x>0.28814</cdr:x>
      <cdr:y>0.21429</cdr:y>
    </cdr:from>
    <cdr:to>
      <cdr:x>0.58556</cdr:x>
      <cdr:y>0.30535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7764DA1F-640B-4D55-ACA9-2677399F43F3}"/>
            </a:ext>
          </a:extLst>
        </cdr:cNvPr>
        <cdr:cNvSpPr txBox="1"/>
      </cdr:nvSpPr>
      <cdr:spPr>
        <a:xfrm xmlns:a="http://schemas.openxmlformats.org/drawingml/2006/main">
          <a:off x="1224136" y="648072"/>
          <a:ext cx="1263588" cy="2754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/>
            <a:t>2.7% incremental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0.69759</cdr:x>
      <cdr:y>0.63584</cdr:y>
    </cdr:from>
    <cdr:to>
      <cdr:x>0.99501</cdr:x>
      <cdr:y>0.72691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E4B06EE7-0E2E-4DA5-9D4E-664B1ACBF028}"/>
            </a:ext>
          </a:extLst>
        </cdr:cNvPr>
        <cdr:cNvSpPr txBox="1"/>
      </cdr:nvSpPr>
      <cdr:spPr>
        <a:xfrm xmlns:a="http://schemas.openxmlformats.org/drawingml/2006/main">
          <a:off x="2963676" y="1923008"/>
          <a:ext cx="1263588" cy="2754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/>
            <a:t>6.4% incremental</a:t>
          </a:r>
        </a:p>
      </cdr:txBody>
    </cdr:sp>
  </cdr:relSizeAnchor>
  <cdr:relSizeAnchor xmlns:cdr="http://schemas.openxmlformats.org/drawingml/2006/chartDrawing">
    <cdr:from>
      <cdr:x>0.27119</cdr:x>
      <cdr:y>0.21429</cdr:y>
    </cdr:from>
    <cdr:to>
      <cdr:x>0.56861</cdr:x>
      <cdr:y>0.30535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E4B06EE7-0E2E-4DA5-9D4E-664B1ACBF028}"/>
            </a:ext>
          </a:extLst>
        </cdr:cNvPr>
        <cdr:cNvSpPr txBox="1"/>
      </cdr:nvSpPr>
      <cdr:spPr>
        <a:xfrm xmlns:a="http://schemas.openxmlformats.org/drawingml/2006/main">
          <a:off x="1152128" y="648072"/>
          <a:ext cx="1263588" cy="2754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/>
            <a:t>5.5% incremental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662277-7441-463B-84CF-03AFA3CEE6E1}" type="datetimeFigureOut">
              <a:rPr lang="en-US" smtClean="0"/>
              <a:pPr/>
              <a:t>5/22/2022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C546AA-5CAC-410A-9E75-D03ADB40C9F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8DC359-F8D3-45A2-9470-6DD06FEA4AE0}" type="datetimeFigureOut">
              <a:rPr lang="en-US" smtClean="0"/>
              <a:pPr/>
              <a:t>5/22/2022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5D5B44-719F-4E32-B568-1624A312A4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5277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7434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1603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988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5007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0778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2464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0596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2069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7151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6454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269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173355" y="182881"/>
            <a:ext cx="8793480" cy="4783454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661782"/>
            <a:ext cx="7475220" cy="219456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54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2902226"/>
            <a:ext cx="6575895" cy="1041124"/>
          </a:xfrm>
        </p:spPr>
        <p:txBody>
          <a:bodyPr>
            <a:normAutofit/>
          </a:bodyPr>
          <a:lstStyle>
            <a:lvl1pPr marL="0" indent="0" algn="ctr">
              <a:buNone/>
              <a:defRPr sz="1650">
                <a:solidFill>
                  <a:srgbClr val="FFFFFF"/>
                </a:solidFill>
              </a:defRPr>
            </a:lvl1pPr>
            <a:lvl2pPr marL="342900" indent="0" algn="ctr">
              <a:buNone/>
              <a:defRPr sz="1650"/>
            </a:lvl2pPr>
            <a:lvl3pPr marL="685800" indent="0" algn="ctr">
              <a:buNone/>
              <a:defRPr sz="165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t>5/22/2022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280035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5EC9BED-2794-4E70-899B-5784DED63A57}"/>
              </a:ext>
            </a:extLst>
          </p:cNvPr>
          <p:cNvCxnSpPr/>
          <p:nvPr userDrawn="1"/>
        </p:nvCxnSpPr>
        <p:spPr>
          <a:xfrm>
            <a:off x="467544" y="4659982"/>
            <a:ext cx="80648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4737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836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71500"/>
            <a:ext cx="1743075" cy="40576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571500"/>
            <a:ext cx="5572125" cy="40576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858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71450" indent="-13716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1pPr>
            <a:lvl2pPr marL="342900" indent="-13716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2pPr>
            <a:lvl3pPr marL="548640" indent="-13716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3pPr>
            <a:lvl4pPr marL="754380" indent="-13716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4pPr>
            <a:lvl5pPr marL="960120" indent="-13716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133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555526"/>
            <a:ext cx="7475220" cy="219456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54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2791235"/>
            <a:ext cx="6576822" cy="1022855"/>
          </a:xfrm>
        </p:spPr>
        <p:txBody>
          <a:bodyPr anchor="t">
            <a:normAutofit/>
          </a:bodyPr>
          <a:lstStyle>
            <a:lvl1pPr marL="0" indent="0" algn="ctr">
              <a:buNone/>
              <a:defRPr sz="165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2690651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7763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1543049"/>
            <a:ext cx="3566160" cy="301752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1543050"/>
            <a:ext cx="3566160" cy="301752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083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1501133"/>
            <a:ext cx="3566160" cy="58293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041112"/>
            <a:ext cx="3566160" cy="25374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499274"/>
            <a:ext cx="3566160" cy="58293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039492"/>
            <a:ext cx="3566160" cy="25374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5/22/2022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72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5/22/2022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03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5/22/2022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060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822960"/>
            <a:ext cx="2948940" cy="130302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19" y="822960"/>
            <a:ext cx="3909060" cy="349758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125980"/>
            <a:ext cx="2948940" cy="22631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75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293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822960"/>
            <a:ext cx="2948940" cy="130302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59936" y="802385"/>
            <a:ext cx="4574286" cy="360045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125980"/>
            <a:ext cx="2948940" cy="216027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75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749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173355" y="182881"/>
            <a:ext cx="8793480" cy="4783454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536" y="195049"/>
            <a:ext cx="7796346" cy="7205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1131590"/>
            <a:ext cx="7404653" cy="3028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704" y="4667871"/>
            <a:ext cx="174680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5/22/2022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4667871"/>
            <a:ext cx="35383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4667871"/>
            <a:ext cx="127966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4F0ED3D-4F6B-4850-9A94-FB268AEEAAF9}"/>
              </a:ext>
            </a:extLst>
          </p:cNvPr>
          <p:cNvCxnSpPr/>
          <p:nvPr userDrawn="1"/>
        </p:nvCxnSpPr>
        <p:spPr>
          <a:xfrm>
            <a:off x="467544" y="4642730"/>
            <a:ext cx="216024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973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50"/>
        </a:spcBef>
        <a:buClr>
          <a:schemeClr val="accent1"/>
        </a:buClr>
        <a:buSzPct val="80000"/>
        <a:buFont typeface="Corbel" pitchFamily="34" charset="0"/>
        <a:buChar char="•"/>
        <a:defRPr sz="165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5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35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96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5pPr>
      <a:lvl6pPr marL="12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4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65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8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0D284C-6D98-BDFD-1B2F-ED69943E182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32CBAE62-5449-4965-A1A5-4E6C8DD20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95486"/>
            <a:ext cx="276225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2944D9D-0C06-4DC8-9B60-7021766ADF30}"/>
              </a:ext>
            </a:extLst>
          </p:cNvPr>
          <p:cNvSpPr txBox="1"/>
          <p:nvPr/>
        </p:nvSpPr>
        <p:spPr>
          <a:xfrm>
            <a:off x="407381" y="3291830"/>
            <a:ext cx="308449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Four weeks ending</a:t>
            </a:r>
          </a:p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May 15, 2022</a:t>
            </a:r>
          </a:p>
        </p:txBody>
      </p:sp>
    </p:spTree>
    <p:extLst>
      <p:ext uri="{BB962C8B-B14F-4D97-AF65-F5344CB8AC3E}">
        <p14:creationId xmlns:p14="http://schemas.microsoft.com/office/powerpoint/2010/main" val="20348234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Price per volume and unit by type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39552" y="1059582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467544" y="4642730"/>
            <a:ext cx="216024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8791608"/>
              </p:ext>
            </p:extLst>
          </p:nvPr>
        </p:nvGraphicFramePr>
        <p:xfrm>
          <a:off x="457920" y="1059582"/>
          <a:ext cx="7992887" cy="13716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0108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3085">
                  <a:extLst>
                    <a:ext uri="{9D8B030D-6E8A-4147-A177-3AD203B41FA5}">
                      <a16:colId xmlns:a16="http://schemas.microsoft.com/office/drawing/2014/main" val="2266843660"/>
                    </a:ext>
                  </a:extLst>
                </a:gridCol>
                <a:gridCol w="1948795">
                  <a:extLst>
                    <a:ext uri="{9D8B030D-6E8A-4147-A177-3AD203B41FA5}">
                      <a16:colId xmlns:a16="http://schemas.microsoft.com/office/drawing/2014/main" val="1575805585"/>
                    </a:ext>
                  </a:extLst>
                </a:gridCol>
              </a:tblGrid>
              <a:tr h="267789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  <a:latin typeface="+mn-lt"/>
                        </a:rPr>
                        <a:t>YTD through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latin typeface="+mn-lt"/>
                        </a:rPr>
                        <a:t>w.e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+mn-lt"/>
                        </a:rPr>
                        <a:t>. 5/15/2022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+mn-lt"/>
                        </a:rPr>
                        <a:t>Price per pound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% change vs.’21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% change vs.’20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9090373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+mn-lt"/>
                        </a:rPr>
                        <a:t>Total mushrooms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$4.50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87" marT="708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+5.5%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87" marT="708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+6.8%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87" marT="7087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White mushrooms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$3.96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87" marT="708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+5.4%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87" marT="708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+5.6%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87" marT="7087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Brown mushrooms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$4.89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87" marT="708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+6.0%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87" marT="708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+6.0%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87" marT="7087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Specialty mushrooms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$13.60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87" marT="708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+10.6%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87" marT="708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+11.3%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87" marT="7087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26224A71-92C3-410E-9CE5-61744776FE32}"/>
              </a:ext>
            </a:extLst>
          </p:cNvPr>
          <p:cNvSpPr txBox="1"/>
          <p:nvPr/>
        </p:nvSpPr>
        <p:spPr>
          <a:xfrm>
            <a:off x="382266" y="4620127"/>
            <a:ext cx="40030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IRI, Integrated Fresh, MULO, YTD through weeks ending 5/15/22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B075B5-76FF-426C-8A65-A5AF5D08F6C6}"/>
              </a:ext>
            </a:extLst>
          </p:cNvPr>
          <p:cNvSpPr txBox="1"/>
          <p:nvPr/>
        </p:nvSpPr>
        <p:spPr>
          <a:xfrm>
            <a:off x="395536" y="4085079"/>
            <a:ext cx="673453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Brown mushrooms include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crimini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and portabella</a:t>
            </a:r>
          </a:p>
          <a:p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Specialty mushrooms include shiitake, oyster, enoki, chanterelle, morel, wood ear, porcini, black forest and other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398E625-CAA8-494B-BC9B-928A7D9A9B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8417762"/>
              </p:ext>
            </p:extLst>
          </p:nvPr>
        </p:nvGraphicFramePr>
        <p:xfrm>
          <a:off x="467544" y="2640310"/>
          <a:ext cx="7992887" cy="13716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0108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3085">
                  <a:extLst>
                    <a:ext uri="{9D8B030D-6E8A-4147-A177-3AD203B41FA5}">
                      <a16:colId xmlns:a16="http://schemas.microsoft.com/office/drawing/2014/main" val="2266843660"/>
                    </a:ext>
                  </a:extLst>
                </a:gridCol>
                <a:gridCol w="1948795">
                  <a:extLst>
                    <a:ext uri="{9D8B030D-6E8A-4147-A177-3AD203B41FA5}">
                      <a16:colId xmlns:a16="http://schemas.microsoft.com/office/drawing/2014/main" val="1575805585"/>
                    </a:ext>
                  </a:extLst>
                </a:gridCol>
              </a:tblGrid>
              <a:tr h="267789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  <a:latin typeface="+mn-lt"/>
                        </a:rPr>
                        <a:t>YTD through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latin typeface="+mn-lt"/>
                        </a:rPr>
                        <a:t>w.e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+mn-lt"/>
                        </a:rPr>
                        <a:t>. 5/15/2022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+mn-lt"/>
                        </a:rPr>
                        <a:t>Price per unit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% change vs.’21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% change vs.’20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9090373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+mn-lt"/>
                        </a:rPr>
                        <a:t>Total mushrooms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$2.82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87" marR="7087" marT="708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+4.5%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87" marR="7087" marT="708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+8.0%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87" marR="7087" marT="7087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White mushrooms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$2.56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87" marR="7087" marT="708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+4.1%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87" marR="7087" marT="708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+6.6%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87" marR="7087" marT="7087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Brown mushrooms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$3.06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87" marR="7087" marT="708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+4.8%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87" marR="7087" marT="708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+8.2%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87" marR="7087" marT="7087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Specialty mushrooms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$4.55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87" marR="7087" marT="708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+9.6%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87" marR="7087" marT="708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+11.7%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87" marR="7087" marT="7087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96838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2D32D-EE74-47F7-BBD3-E2FF880E8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280861"/>
            <a:ext cx="8496944" cy="720518"/>
          </a:xfrm>
        </p:spPr>
        <p:txBody>
          <a:bodyPr>
            <a:normAutofit fontScale="90000"/>
          </a:bodyPr>
          <a:lstStyle/>
          <a:p>
            <a:r>
              <a:rPr lang="en-US" dirty="0"/>
              <a:t>Share of dollars and pounds sold on merchandising</a:t>
            </a:r>
            <a:br>
              <a:rPr lang="en-US" dirty="0"/>
            </a:b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addition to higher prices, less was sold while on promotion. In contrast, the share of total vegetable dollars/pounds sold on promotion were up 6.0%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129327-90EE-415A-8E82-15EBAD697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50803C-00F5-4810-AF69-6DAF6FEC4F88}"/>
              </a:ext>
            </a:extLst>
          </p:cNvPr>
          <p:cNvSpPr txBox="1"/>
          <p:nvPr/>
        </p:nvSpPr>
        <p:spPr>
          <a:xfrm>
            <a:off x="382266" y="4620127"/>
            <a:ext cx="40030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IRI, Integrated Fresh, MULO, YTD through weeks ending 5/15/22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F86C2B4-CC4D-475D-A569-BC1EEA0C28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3587498"/>
              </p:ext>
            </p:extLst>
          </p:nvPr>
        </p:nvGraphicFramePr>
        <p:xfrm>
          <a:off x="467544" y="1635646"/>
          <a:ext cx="6048672" cy="1737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16224">
                  <a:extLst>
                    <a:ext uri="{9D8B030D-6E8A-4147-A177-3AD203B41FA5}">
                      <a16:colId xmlns:a16="http://schemas.microsoft.com/office/drawing/2014/main" val="4004137534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1113484172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1268437313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r>
                        <a:rPr lang="en-US" sz="1600" dirty="0"/>
                        <a:t>Share of sold on merchandising*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YTD through  </a:t>
                      </a:r>
                      <a:r>
                        <a:rPr lang="en-US" sz="1600" dirty="0" err="1"/>
                        <a:t>w.e</a:t>
                      </a:r>
                      <a:r>
                        <a:rPr lang="en-US" sz="1600" dirty="0"/>
                        <a:t>. 5/15/2022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Change vs. 2021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70288130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r>
                        <a:rPr lang="en-US" sz="1600" dirty="0"/>
                        <a:t>Share of total fresh mushroom dollars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14.9%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-4.1%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07610026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r>
                        <a:rPr lang="en-US" sz="1600" dirty="0"/>
                        <a:t>Share of total fresh mushroom pounds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17.5%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-3.3%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3087941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417B3DD-3C5F-461D-BEA0-35D718767FB0}"/>
              </a:ext>
            </a:extLst>
          </p:cNvPr>
          <p:cNvSpPr txBox="1"/>
          <p:nvPr/>
        </p:nvSpPr>
        <p:spPr>
          <a:xfrm>
            <a:off x="495417" y="4042769"/>
            <a:ext cx="74033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* Any merchandising, including feature, display, feature &amp; display and temporary price reductions </a:t>
            </a:r>
          </a:p>
        </p:txBody>
      </p:sp>
    </p:spTree>
    <p:extLst>
      <p:ext uri="{BB962C8B-B14F-4D97-AF65-F5344CB8AC3E}">
        <p14:creationId xmlns:p14="http://schemas.microsoft.com/office/powerpoint/2010/main" val="16609883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Mushroom Svg Png Icon Free Download (#480864 ...">
            <a:extLst>
              <a:ext uri="{FF2B5EF4-FFF2-40B4-BE49-F238E27FC236}">
                <a16:creationId xmlns:a16="http://schemas.microsoft.com/office/drawing/2014/main" id="{CB9204BC-2C1F-45B3-8DB7-DD0989DE80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707654"/>
            <a:ext cx="1817995" cy="178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Mushroom Svg Png Icon Free Download (#480864 ...">
            <a:extLst>
              <a:ext uri="{FF2B5EF4-FFF2-40B4-BE49-F238E27FC236}">
                <a16:creationId xmlns:a16="http://schemas.microsoft.com/office/drawing/2014/main" id="{2EAF59FC-5E2C-48D1-84E0-3CB0227315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707654"/>
            <a:ext cx="1817995" cy="178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Mushroom Svg Png Icon Free Download (#480864 ...">
            <a:extLst>
              <a:ext uri="{FF2B5EF4-FFF2-40B4-BE49-F238E27FC236}">
                <a16:creationId xmlns:a16="http://schemas.microsoft.com/office/drawing/2014/main" id="{1DF8DA9D-77BB-4D23-B937-F42DDF54D5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940" y="1686798"/>
            <a:ext cx="1817995" cy="178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967" y="412125"/>
            <a:ext cx="8229600" cy="493564"/>
          </a:xfrm>
        </p:spPr>
        <p:txBody>
          <a:bodyPr>
            <a:normAutofit fontScale="90000"/>
          </a:bodyPr>
          <a:lstStyle/>
          <a:p>
            <a:r>
              <a:rPr lang="en-US" dirty="0"/>
              <a:t>Mushroom dollar, unit, volume sales</a:t>
            </a:r>
            <a:br>
              <a:rPr lang="en-US" dirty="0"/>
            </a:b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Year-on-year, mushroom dollars couldn’t hold the line, but versus 2019 $ are 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75606"/>
            <a:ext cx="7404653" cy="2884934"/>
          </a:xfrm>
        </p:spPr>
        <p:txBody>
          <a:bodyPr/>
          <a:lstStyle/>
          <a:p>
            <a:pPr>
              <a:buNone/>
            </a:pPr>
            <a:r>
              <a:rPr lang="en-US" dirty="0"/>
              <a:t>4 </a:t>
            </a:r>
            <a:r>
              <a:rPr lang="en-US" dirty="0" err="1"/>
              <a:t>w.e</a:t>
            </a:r>
            <a:r>
              <a:rPr lang="en-US" dirty="0"/>
              <a:t>. 5/15/2022 dollars</a:t>
            </a:r>
          </a:p>
          <a:p>
            <a:pPr>
              <a:buNone/>
            </a:pPr>
            <a:r>
              <a:rPr lang="en-US" sz="4400" b="1" dirty="0">
                <a:solidFill>
                  <a:schemeClr val="accent2"/>
                </a:solidFill>
              </a:rPr>
              <a:t>$95.5M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volume (</a:t>
            </a:r>
            <a:r>
              <a:rPr lang="en-US" dirty="0" err="1"/>
              <a:t>lbs</a:t>
            </a:r>
            <a:r>
              <a:rPr lang="en-US" dirty="0"/>
              <a:t>)</a:t>
            </a:r>
          </a:p>
          <a:p>
            <a:pPr>
              <a:buNone/>
            </a:pPr>
            <a:r>
              <a:rPr lang="en-US" sz="4000" b="1" dirty="0">
                <a:solidFill>
                  <a:schemeClr val="accent2"/>
                </a:solidFill>
              </a:rPr>
              <a:t>21M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151432" y="2283718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Dollar </a:t>
            </a:r>
            <a:br>
              <a:rPr lang="en-US" sz="1200" b="1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>growth vs. YA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44510" y="2292429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Unit 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growth vs. YA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08304" y="2292429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Volume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>growth vs. YA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75856" y="1707654"/>
            <a:ext cx="12073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-5.9%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379239" y="1707654"/>
            <a:ext cx="13965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-10.5%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236296" y="1698943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-11.8%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BC3DA0-1284-4D58-B7D4-4ED401685F3F}"/>
              </a:ext>
            </a:extLst>
          </p:cNvPr>
          <p:cNvSpPr txBox="1"/>
          <p:nvPr/>
        </p:nvSpPr>
        <p:spPr>
          <a:xfrm>
            <a:off x="2997088" y="3518120"/>
            <a:ext cx="18020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4"/>
                </a:solidFill>
              </a:rPr>
              <a:t>-20.0% </a:t>
            </a:r>
            <a:r>
              <a:rPr lang="en-US" dirty="0">
                <a:solidFill>
                  <a:schemeClr val="accent4"/>
                </a:solidFill>
              </a:rPr>
              <a:t>vs. ’20</a:t>
            </a:r>
          </a:p>
          <a:p>
            <a:pPr algn="ctr"/>
            <a:r>
              <a:rPr lang="en-US" sz="2400" b="1" dirty="0">
                <a:solidFill>
                  <a:schemeClr val="accent4"/>
                </a:solidFill>
              </a:rPr>
              <a:t>+10.5% </a:t>
            </a:r>
            <a:r>
              <a:rPr lang="en-US" dirty="0">
                <a:solidFill>
                  <a:schemeClr val="accent4"/>
                </a:solidFill>
              </a:rPr>
              <a:t>vs. ’19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D83D4BF-FC50-44C1-B909-DBDE2AE04C61}"/>
              </a:ext>
            </a:extLst>
          </p:cNvPr>
          <p:cNvSpPr txBox="1"/>
          <p:nvPr/>
        </p:nvSpPr>
        <p:spPr>
          <a:xfrm>
            <a:off x="5098525" y="3528253"/>
            <a:ext cx="17420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4"/>
                </a:solidFill>
              </a:rPr>
              <a:t>-25.0% </a:t>
            </a:r>
            <a:r>
              <a:rPr lang="en-US" dirty="0">
                <a:solidFill>
                  <a:schemeClr val="accent4"/>
                </a:solidFill>
              </a:rPr>
              <a:t>vs. ’20</a:t>
            </a:r>
          </a:p>
          <a:p>
            <a:pPr algn="ctr"/>
            <a:r>
              <a:rPr lang="en-US" sz="2400" b="1" dirty="0">
                <a:solidFill>
                  <a:schemeClr val="accent4"/>
                </a:solidFill>
              </a:rPr>
              <a:t>-1.5% </a:t>
            </a:r>
            <a:r>
              <a:rPr lang="en-US" dirty="0">
                <a:solidFill>
                  <a:schemeClr val="accent4"/>
                </a:solidFill>
              </a:rPr>
              <a:t>vs. ’19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E46A231-CD52-4978-AA62-DCEB01A218C1}"/>
              </a:ext>
            </a:extLst>
          </p:cNvPr>
          <p:cNvSpPr txBox="1"/>
          <p:nvPr/>
        </p:nvSpPr>
        <p:spPr>
          <a:xfrm>
            <a:off x="7118757" y="3526904"/>
            <a:ext cx="17340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4"/>
                </a:solidFill>
              </a:rPr>
              <a:t>-25.3% </a:t>
            </a:r>
            <a:r>
              <a:rPr lang="en-US" dirty="0">
                <a:solidFill>
                  <a:schemeClr val="accent4"/>
                </a:solidFill>
              </a:rPr>
              <a:t>vs. ’20</a:t>
            </a:r>
          </a:p>
          <a:p>
            <a:pPr algn="ctr"/>
            <a:r>
              <a:rPr lang="en-US" sz="2400" b="1" dirty="0">
                <a:solidFill>
                  <a:schemeClr val="accent4"/>
                </a:solidFill>
              </a:rPr>
              <a:t>-0.2% </a:t>
            </a:r>
            <a:r>
              <a:rPr lang="en-US" dirty="0">
                <a:solidFill>
                  <a:schemeClr val="accent4"/>
                </a:solidFill>
              </a:rPr>
              <a:t>vs. ’19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AB0BBE7-D1D5-4709-9183-E607DBC49FA8}"/>
              </a:ext>
            </a:extLst>
          </p:cNvPr>
          <p:cNvSpPr txBox="1"/>
          <p:nvPr/>
        </p:nvSpPr>
        <p:spPr>
          <a:xfrm>
            <a:off x="382266" y="4620127"/>
            <a:ext cx="33810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IRI, Integrated Fresh, MULO, 4 weeks ending 5/15/22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34E6FEB1-0FAA-4815-B5A2-33FA4AE7E5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05742697"/>
              </p:ext>
            </p:extLst>
          </p:nvPr>
        </p:nvGraphicFramePr>
        <p:xfrm>
          <a:off x="382266" y="1131590"/>
          <a:ext cx="8438206" cy="3832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8F72448A-7245-43D8-88A8-CAFB7B868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142" y="406896"/>
            <a:ext cx="8640960" cy="493564"/>
          </a:xfrm>
        </p:spPr>
        <p:txBody>
          <a:bodyPr>
            <a:noAutofit/>
          </a:bodyPr>
          <a:lstStyle/>
          <a:p>
            <a:r>
              <a:rPr lang="en-US" sz="2800" dirty="0"/>
              <a:t>Vegetables and mushroom dollar sales vs. YA and 2019</a:t>
            </a:r>
            <a:br>
              <a:rPr lang="en-US" sz="2800" dirty="0"/>
            </a:b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Both mushrooms and vegetables continued to trend above pre-pandemic levels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E8AC53-9084-4285-8A12-B2BA47182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16DF1A9-9FAB-4B1F-B0B8-D41F363FB32F}"/>
              </a:ext>
            </a:extLst>
          </p:cNvPr>
          <p:cNvSpPr txBox="1"/>
          <p:nvPr/>
        </p:nvSpPr>
        <p:spPr>
          <a:xfrm>
            <a:off x="382266" y="4620127"/>
            <a:ext cx="32191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IRI, Integrated Fresh, MULO, 2019-w.e. 5/15/2022</a:t>
            </a:r>
          </a:p>
        </p:txBody>
      </p:sp>
    </p:spTree>
    <p:extLst>
      <p:ext uri="{BB962C8B-B14F-4D97-AF65-F5344CB8AC3E}">
        <p14:creationId xmlns:p14="http://schemas.microsoft.com/office/powerpoint/2010/main" val="32813205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34E6FEB1-0FAA-4815-B5A2-33FA4AE7E5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88330717"/>
              </p:ext>
            </p:extLst>
          </p:nvPr>
        </p:nvGraphicFramePr>
        <p:xfrm>
          <a:off x="382266" y="1131590"/>
          <a:ext cx="8438206" cy="3832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8F72448A-7245-43D8-88A8-CAFB7B868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349994"/>
            <a:ext cx="8779858" cy="493564"/>
          </a:xfrm>
        </p:spPr>
        <p:txBody>
          <a:bodyPr>
            <a:noAutofit/>
          </a:bodyPr>
          <a:lstStyle/>
          <a:p>
            <a:r>
              <a:rPr lang="en-US" sz="2800" dirty="0"/>
              <a:t>Vegetables and mushroom pound sales vs. YA and 2019</a:t>
            </a:r>
            <a:br>
              <a:rPr lang="en-US" sz="2800" dirty="0"/>
            </a:b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Vegetables experienced lowest pound gain versus 2019 since the start of the pandemic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E8AC53-9084-4285-8A12-B2BA47182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16DF1A9-9FAB-4B1F-B0B8-D41F363FB32F}"/>
              </a:ext>
            </a:extLst>
          </p:cNvPr>
          <p:cNvSpPr txBox="1"/>
          <p:nvPr/>
        </p:nvSpPr>
        <p:spPr>
          <a:xfrm>
            <a:off x="382266" y="4620127"/>
            <a:ext cx="32191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IRI, Integrated Fresh, MULO, 2019-w.e. 5/15/2022</a:t>
            </a:r>
          </a:p>
        </p:txBody>
      </p:sp>
    </p:spTree>
    <p:extLst>
      <p:ext uri="{BB962C8B-B14F-4D97-AF65-F5344CB8AC3E}">
        <p14:creationId xmlns:p14="http://schemas.microsoft.com/office/powerpoint/2010/main" val="2569265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B2C82-A3B2-442B-8320-19333ADD3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152" y="347166"/>
            <a:ext cx="9001000" cy="720518"/>
          </a:xfrm>
        </p:spPr>
        <p:txBody>
          <a:bodyPr>
            <a:normAutofit fontScale="90000"/>
          </a:bodyPr>
          <a:lstStyle/>
          <a:p>
            <a:r>
              <a:rPr lang="en-US" dirty="0"/>
              <a:t>Base and incremental sales</a:t>
            </a:r>
            <a:br>
              <a:rPr lang="en-US" dirty="0"/>
            </a:b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Slightly higher incremental dollars in the last four weeks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C416BC-43E1-48AE-AC1A-44E1CC68E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358EC9-DBAB-45EC-BA4E-CA71945F6C51}"/>
              </a:ext>
            </a:extLst>
          </p:cNvPr>
          <p:cNvSpPr txBox="1"/>
          <p:nvPr/>
        </p:nvSpPr>
        <p:spPr>
          <a:xfrm>
            <a:off x="382266" y="4620127"/>
            <a:ext cx="33922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IRI, Integrated Fresh, MULO, 4 weeks ending 5/15/22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145F19E-EA13-44B1-9915-10942F386A63}"/>
              </a:ext>
            </a:extLst>
          </p:cNvPr>
          <p:cNvCxnSpPr/>
          <p:nvPr/>
        </p:nvCxnSpPr>
        <p:spPr>
          <a:xfrm>
            <a:off x="4716016" y="1275606"/>
            <a:ext cx="0" cy="33445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C5AB1D14-9986-46C0-8278-BC08F1C110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35806723"/>
              </p:ext>
            </p:extLst>
          </p:nvPr>
        </p:nvGraphicFramePr>
        <p:xfrm>
          <a:off x="395536" y="1419622"/>
          <a:ext cx="4248472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41161056-F9B8-4DA6-B1B1-01C4FC55D0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4560976"/>
              </p:ext>
            </p:extLst>
          </p:nvPr>
        </p:nvGraphicFramePr>
        <p:xfrm>
          <a:off x="4788024" y="1419622"/>
          <a:ext cx="4248472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334671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AAC12-5E88-4B18-9BA7-08ADCE8E3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Over indexing versus under indexing regions</a:t>
            </a:r>
            <a:br>
              <a:rPr lang="en-US" dirty="0"/>
            </a:b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Under indexing regions are catching up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FFC9CC-BE61-4487-B7CB-3C0FD9C35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16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A688BA7-5D05-4D48-8BFE-59C99BCFEA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3882156"/>
              </p:ext>
            </p:extLst>
          </p:nvPr>
        </p:nvGraphicFramePr>
        <p:xfrm>
          <a:off x="4804190" y="1352605"/>
          <a:ext cx="4016282" cy="250107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1359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1066617339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3794947790"/>
                    </a:ext>
                  </a:extLst>
                </a:gridCol>
              </a:tblGrid>
              <a:tr h="448773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  <a:latin typeface="+mn-lt"/>
                        </a:rPr>
                        <a:t>YTD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latin typeface="+mn-lt"/>
                        </a:rPr>
                        <a:t>w.e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+mn-lt"/>
                        </a:rPr>
                        <a:t>. 5/15/2022</a:t>
                      </a:r>
                    </a:p>
                  </a:txBody>
                  <a:tcPr marL="68580" marR="68580" marT="34290" marB="3429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Share of veg. $</a:t>
                      </a:r>
                      <a:endParaRPr lang="en-US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Share of mushrooms $</a:t>
                      </a:r>
                      <a:endParaRPr lang="en-US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$ sales growth vs. YA</a:t>
                      </a:r>
                      <a:endParaRPr lang="en-US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0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Total US</a:t>
                      </a:r>
                      <a:endParaRPr lang="en-US" sz="12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100.0%</a:t>
                      </a:r>
                      <a:endParaRPr lang="en-US" sz="12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100.0%</a:t>
                      </a:r>
                      <a:endParaRPr lang="en-US" sz="12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effectLst/>
                          <a:latin typeface="+mn-lt"/>
                        </a:rPr>
                        <a:t>-5.4%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36933259"/>
                  </a:ext>
                </a:extLst>
              </a:tr>
              <a:tr h="2280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   California</a:t>
                      </a:r>
                      <a:endParaRPr lang="en-US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11.5%</a:t>
                      </a:r>
                    </a:p>
                  </a:txBody>
                  <a:tcPr marL="7620" marR="18288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12.3%</a:t>
                      </a:r>
                    </a:p>
                  </a:txBody>
                  <a:tcPr marL="7620" marR="18288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+mn-lt"/>
                        </a:rPr>
                        <a:t>-7.8%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251754"/>
                  </a:ext>
                </a:extLst>
              </a:tr>
              <a:tr h="2280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   Great Lakes</a:t>
                      </a:r>
                      <a:endParaRPr lang="en-US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13.3%</a:t>
                      </a:r>
                    </a:p>
                  </a:txBody>
                  <a:tcPr marL="7620" marR="18288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15.1%</a:t>
                      </a:r>
                    </a:p>
                  </a:txBody>
                  <a:tcPr marL="7620" marR="18288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+mn-lt"/>
                        </a:rPr>
                        <a:t>-6.9%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0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   Mid-South</a:t>
                      </a:r>
                      <a:endParaRPr lang="en-US" sz="12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13.1%</a:t>
                      </a:r>
                    </a:p>
                  </a:txBody>
                  <a:tcPr marL="7620" marR="18288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11.8%</a:t>
                      </a:r>
                    </a:p>
                  </a:txBody>
                  <a:tcPr marL="7620" marR="18288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+mn-lt"/>
                        </a:rPr>
                        <a:t>-2.9%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0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   Northeast</a:t>
                      </a:r>
                      <a:endParaRPr lang="en-US" sz="12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18.2%</a:t>
                      </a:r>
                    </a:p>
                  </a:txBody>
                  <a:tcPr marL="7620" marR="18288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18.2%</a:t>
                      </a:r>
                    </a:p>
                  </a:txBody>
                  <a:tcPr marL="7620" marR="18288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+mn-lt"/>
                        </a:rPr>
                        <a:t>-5.9%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0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   Plains</a:t>
                      </a:r>
                      <a:endParaRPr lang="en-US" sz="12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6.6%</a:t>
                      </a:r>
                    </a:p>
                  </a:txBody>
                  <a:tcPr marL="7620" marR="18288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6.4%</a:t>
                      </a:r>
                    </a:p>
                  </a:txBody>
                  <a:tcPr marL="7620" marR="18288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-5.1%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0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   South Central</a:t>
                      </a:r>
                      <a:endParaRPr lang="en-US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9.0%</a:t>
                      </a:r>
                    </a:p>
                  </a:txBody>
                  <a:tcPr marL="7620" marR="18288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7.4%</a:t>
                      </a:r>
                    </a:p>
                  </a:txBody>
                  <a:tcPr marL="7620" marR="18288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-4.9%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80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   Southeast</a:t>
                      </a:r>
                      <a:endParaRPr lang="en-US" sz="12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15.5%</a:t>
                      </a:r>
                    </a:p>
                  </a:txBody>
                  <a:tcPr marL="7620" marR="18288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13.6%</a:t>
                      </a:r>
                    </a:p>
                  </a:txBody>
                  <a:tcPr marL="7620" marR="18288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-3.2%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80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   West</a:t>
                      </a:r>
                      <a:endParaRPr lang="en-US" sz="12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12.8%</a:t>
                      </a:r>
                    </a:p>
                  </a:txBody>
                  <a:tcPr marL="7620" marR="18288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15.2%</a:t>
                      </a:r>
                    </a:p>
                  </a:txBody>
                  <a:tcPr marL="7620" marR="18288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-5.5%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10B2F46D-FCD9-4B73-B8F1-28CB9EF0581D}"/>
              </a:ext>
            </a:extLst>
          </p:cNvPr>
          <p:cNvSpPr/>
          <p:nvPr/>
        </p:nvSpPr>
        <p:spPr>
          <a:xfrm>
            <a:off x="8214874" y="2531616"/>
            <a:ext cx="161522" cy="152400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AC683620-1D8E-42D8-81C3-5C7E5437211E}"/>
              </a:ext>
            </a:extLst>
          </p:cNvPr>
          <p:cNvSpPr/>
          <p:nvPr/>
        </p:nvSpPr>
        <p:spPr>
          <a:xfrm>
            <a:off x="8226529" y="3446512"/>
            <a:ext cx="161522" cy="152400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2A2FCB9-756E-4157-B56C-41B9B3249BE9}"/>
              </a:ext>
            </a:extLst>
          </p:cNvPr>
          <p:cNvSpPr/>
          <p:nvPr/>
        </p:nvSpPr>
        <p:spPr>
          <a:xfrm>
            <a:off x="5979665" y="1198558"/>
            <a:ext cx="596722" cy="285138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AAF3D027-FF81-4B0A-844A-4BC4E2C35AC7}"/>
              </a:ext>
            </a:extLst>
          </p:cNvPr>
          <p:cNvSpPr/>
          <p:nvPr/>
        </p:nvSpPr>
        <p:spPr>
          <a:xfrm>
            <a:off x="7015118" y="2059310"/>
            <a:ext cx="161522" cy="152400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E9939FF-A484-4436-86E9-A8DF92B1C05E}"/>
              </a:ext>
            </a:extLst>
          </p:cNvPr>
          <p:cNvSpPr txBox="1"/>
          <p:nvPr/>
        </p:nvSpPr>
        <p:spPr>
          <a:xfrm>
            <a:off x="5911386" y="964072"/>
            <a:ext cx="292099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Use as comparison to understand importance/size of mushrooms</a:t>
            </a:r>
          </a:p>
        </p:txBody>
      </p:sp>
      <p:grpSp>
        <p:nvGrpSpPr>
          <p:cNvPr id="14" name="Group 3">
            <a:extLst>
              <a:ext uri="{FF2B5EF4-FFF2-40B4-BE49-F238E27FC236}">
                <a16:creationId xmlns:a16="http://schemas.microsoft.com/office/drawing/2014/main" id="{202A2EDC-6D2D-47A6-8B52-4C5E38654CEA}"/>
              </a:ext>
            </a:extLst>
          </p:cNvPr>
          <p:cNvGrpSpPr/>
          <p:nvPr/>
        </p:nvGrpSpPr>
        <p:grpSpPr>
          <a:xfrm>
            <a:off x="484399" y="1537416"/>
            <a:ext cx="3740633" cy="2406311"/>
            <a:chOff x="1612533" y="1175656"/>
            <a:chExt cx="7932405" cy="5301342"/>
          </a:xfrm>
        </p:grpSpPr>
        <p:sp>
          <p:nvSpPr>
            <p:cNvPr id="15" name="Freeform 4">
              <a:extLst>
                <a:ext uri="{FF2B5EF4-FFF2-40B4-BE49-F238E27FC236}">
                  <a16:creationId xmlns:a16="http://schemas.microsoft.com/office/drawing/2014/main" id="{F7B6BECD-B07C-4647-A2D6-D15D2DEC1D83}"/>
                </a:ext>
              </a:extLst>
            </p:cNvPr>
            <p:cNvSpPr>
              <a:spLocks/>
            </p:cNvSpPr>
            <p:nvPr/>
          </p:nvSpPr>
          <p:spPr bwMode="gray">
            <a:xfrm>
              <a:off x="1612533" y="2638457"/>
              <a:ext cx="1261095" cy="2292827"/>
            </a:xfrm>
            <a:custGeom>
              <a:avLst/>
              <a:gdLst>
                <a:gd name="T0" fmla="*/ 60 w 637"/>
                <a:gd name="T1" fmla="*/ 0 h 1113"/>
                <a:gd name="T2" fmla="*/ 344 w 637"/>
                <a:gd name="T3" fmla="*/ 80 h 1113"/>
                <a:gd name="T4" fmla="*/ 288 w 637"/>
                <a:gd name="T5" fmla="*/ 380 h 1113"/>
                <a:gd name="T6" fmla="*/ 624 w 637"/>
                <a:gd name="T7" fmla="*/ 872 h 1113"/>
                <a:gd name="T8" fmla="*/ 620 w 637"/>
                <a:gd name="T9" fmla="*/ 920 h 1113"/>
                <a:gd name="T10" fmla="*/ 636 w 637"/>
                <a:gd name="T11" fmla="*/ 960 h 1113"/>
                <a:gd name="T12" fmla="*/ 616 w 637"/>
                <a:gd name="T13" fmla="*/ 980 h 1113"/>
                <a:gd name="T14" fmla="*/ 600 w 637"/>
                <a:gd name="T15" fmla="*/ 1024 h 1113"/>
                <a:gd name="T16" fmla="*/ 580 w 637"/>
                <a:gd name="T17" fmla="*/ 1064 h 1113"/>
                <a:gd name="T18" fmla="*/ 600 w 637"/>
                <a:gd name="T19" fmla="*/ 1080 h 1113"/>
                <a:gd name="T20" fmla="*/ 580 w 637"/>
                <a:gd name="T21" fmla="*/ 1112 h 1113"/>
                <a:gd name="T22" fmla="*/ 388 w 637"/>
                <a:gd name="T23" fmla="*/ 1096 h 1113"/>
                <a:gd name="T24" fmla="*/ 376 w 637"/>
                <a:gd name="T25" fmla="*/ 1048 h 1113"/>
                <a:gd name="T26" fmla="*/ 356 w 637"/>
                <a:gd name="T27" fmla="*/ 992 h 1113"/>
                <a:gd name="T28" fmla="*/ 324 w 637"/>
                <a:gd name="T29" fmla="*/ 960 h 1113"/>
                <a:gd name="T30" fmla="*/ 296 w 637"/>
                <a:gd name="T31" fmla="*/ 952 h 1113"/>
                <a:gd name="T32" fmla="*/ 296 w 637"/>
                <a:gd name="T33" fmla="*/ 940 h 1113"/>
                <a:gd name="T34" fmla="*/ 268 w 637"/>
                <a:gd name="T35" fmla="*/ 916 h 1113"/>
                <a:gd name="T36" fmla="*/ 228 w 637"/>
                <a:gd name="T37" fmla="*/ 904 h 1113"/>
                <a:gd name="T38" fmla="*/ 212 w 637"/>
                <a:gd name="T39" fmla="*/ 872 h 1113"/>
                <a:gd name="T40" fmla="*/ 184 w 637"/>
                <a:gd name="T41" fmla="*/ 864 h 1113"/>
                <a:gd name="T42" fmla="*/ 144 w 637"/>
                <a:gd name="T43" fmla="*/ 828 h 1113"/>
                <a:gd name="T44" fmla="*/ 160 w 637"/>
                <a:gd name="T45" fmla="*/ 780 h 1113"/>
                <a:gd name="T46" fmla="*/ 96 w 637"/>
                <a:gd name="T47" fmla="*/ 600 h 1113"/>
                <a:gd name="T48" fmla="*/ 108 w 637"/>
                <a:gd name="T49" fmla="*/ 600 h 1113"/>
                <a:gd name="T50" fmla="*/ 108 w 637"/>
                <a:gd name="T51" fmla="*/ 576 h 1113"/>
                <a:gd name="T52" fmla="*/ 88 w 637"/>
                <a:gd name="T53" fmla="*/ 568 h 1113"/>
                <a:gd name="T54" fmla="*/ 64 w 637"/>
                <a:gd name="T55" fmla="*/ 480 h 1113"/>
                <a:gd name="T56" fmla="*/ 76 w 637"/>
                <a:gd name="T57" fmla="*/ 476 h 1113"/>
                <a:gd name="T58" fmla="*/ 96 w 637"/>
                <a:gd name="T59" fmla="*/ 492 h 1113"/>
                <a:gd name="T60" fmla="*/ 84 w 637"/>
                <a:gd name="T61" fmla="*/ 460 h 1113"/>
                <a:gd name="T62" fmla="*/ 132 w 637"/>
                <a:gd name="T63" fmla="*/ 448 h 1113"/>
                <a:gd name="T64" fmla="*/ 116 w 637"/>
                <a:gd name="T65" fmla="*/ 432 h 1113"/>
                <a:gd name="T66" fmla="*/ 88 w 637"/>
                <a:gd name="T67" fmla="*/ 436 h 1113"/>
                <a:gd name="T68" fmla="*/ 72 w 637"/>
                <a:gd name="T69" fmla="*/ 452 h 1113"/>
                <a:gd name="T70" fmla="*/ 36 w 637"/>
                <a:gd name="T71" fmla="*/ 400 h 1113"/>
                <a:gd name="T72" fmla="*/ 20 w 637"/>
                <a:gd name="T73" fmla="*/ 360 h 1113"/>
                <a:gd name="T74" fmla="*/ 16 w 637"/>
                <a:gd name="T75" fmla="*/ 320 h 1113"/>
                <a:gd name="T76" fmla="*/ 16 w 637"/>
                <a:gd name="T77" fmla="*/ 244 h 1113"/>
                <a:gd name="T78" fmla="*/ 8 w 637"/>
                <a:gd name="T79" fmla="*/ 224 h 1113"/>
                <a:gd name="T80" fmla="*/ 0 w 637"/>
                <a:gd name="T81" fmla="*/ 180 h 1113"/>
                <a:gd name="T82" fmla="*/ 8 w 637"/>
                <a:gd name="T83" fmla="*/ 148 h 1113"/>
                <a:gd name="T84" fmla="*/ 16 w 637"/>
                <a:gd name="T85" fmla="*/ 116 h 1113"/>
                <a:gd name="T86" fmla="*/ 32 w 637"/>
                <a:gd name="T87" fmla="*/ 96 h 1113"/>
                <a:gd name="T88" fmla="*/ 28 w 637"/>
                <a:gd name="T89" fmla="*/ 68 h 1113"/>
                <a:gd name="T90" fmla="*/ 52 w 637"/>
                <a:gd name="T91" fmla="*/ 52 h 1113"/>
                <a:gd name="T92" fmla="*/ 60 w 637"/>
                <a:gd name="T93" fmla="*/ 0 h 111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637"/>
                <a:gd name="T142" fmla="*/ 0 h 1113"/>
                <a:gd name="T143" fmla="*/ 637 w 637"/>
                <a:gd name="T144" fmla="*/ 1113 h 1113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637" h="1113">
                  <a:moveTo>
                    <a:pt x="60" y="0"/>
                  </a:moveTo>
                  <a:lnTo>
                    <a:pt x="344" y="80"/>
                  </a:lnTo>
                  <a:lnTo>
                    <a:pt x="288" y="380"/>
                  </a:lnTo>
                  <a:lnTo>
                    <a:pt x="624" y="872"/>
                  </a:lnTo>
                  <a:lnTo>
                    <a:pt x="620" y="920"/>
                  </a:lnTo>
                  <a:lnTo>
                    <a:pt x="636" y="960"/>
                  </a:lnTo>
                  <a:lnTo>
                    <a:pt x="616" y="980"/>
                  </a:lnTo>
                  <a:lnTo>
                    <a:pt x="600" y="1024"/>
                  </a:lnTo>
                  <a:lnTo>
                    <a:pt x="580" y="1064"/>
                  </a:lnTo>
                  <a:lnTo>
                    <a:pt x="600" y="1080"/>
                  </a:lnTo>
                  <a:lnTo>
                    <a:pt x="580" y="1112"/>
                  </a:lnTo>
                  <a:lnTo>
                    <a:pt x="388" y="1096"/>
                  </a:lnTo>
                  <a:lnTo>
                    <a:pt x="376" y="1048"/>
                  </a:lnTo>
                  <a:lnTo>
                    <a:pt x="356" y="992"/>
                  </a:lnTo>
                  <a:lnTo>
                    <a:pt x="324" y="960"/>
                  </a:lnTo>
                  <a:lnTo>
                    <a:pt x="296" y="952"/>
                  </a:lnTo>
                  <a:lnTo>
                    <a:pt x="296" y="940"/>
                  </a:lnTo>
                  <a:lnTo>
                    <a:pt x="268" y="916"/>
                  </a:lnTo>
                  <a:lnTo>
                    <a:pt x="228" y="904"/>
                  </a:lnTo>
                  <a:lnTo>
                    <a:pt x="212" y="872"/>
                  </a:lnTo>
                  <a:lnTo>
                    <a:pt x="184" y="864"/>
                  </a:lnTo>
                  <a:lnTo>
                    <a:pt x="144" y="828"/>
                  </a:lnTo>
                  <a:lnTo>
                    <a:pt x="160" y="780"/>
                  </a:lnTo>
                  <a:lnTo>
                    <a:pt x="96" y="600"/>
                  </a:lnTo>
                  <a:lnTo>
                    <a:pt x="108" y="600"/>
                  </a:lnTo>
                  <a:lnTo>
                    <a:pt x="108" y="576"/>
                  </a:lnTo>
                  <a:lnTo>
                    <a:pt x="88" y="568"/>
                  </a:lnTo>
                  <a:lnTo>
                    <a:pt x="64" y="480"/>
                  </a:lnTo>
                  <a:lnTo>
                    <a:pt x="76" y="476"/>
                  </a:lnTo>
                  <a:lnTo>
                    <a:pt x="96" y="492"/>
                  </a:lnTo>
                  <a:lnTo>
                    <a:pt x="84" y="460"/>
                  </a:lnTo>
                  <a:lnTo>
                    <a:pt x="132" y="448"/>
                  </a:lnTo>
                  <a:lnTo>
                    <a:pt x="116" y="432"/>
                  </a:lnTo>
                  <a:lnTo>
                    <a:pt x="88" y="436"/>
                  </a:lnTo>
                  <a:lnTo>
                    <a:pt x="72" y="452"/>
                  </a:lnTo>
                  <a:lnTo>
                    <a:pt x="36" y="400"/>
                  </a:lnTo>
                  <a:lnTo>
                    <a:pt x="20" y="360"/>
                  </a:lnTo>
                  <a:lnTo>
                    <a:pt x="16" y="320"/>
                  </a:lnTo>
                  <a:lnTo>
                    <a:pt x="16" y="244"/>
                  </a:lnTo>
                  <a:lnTo>
                    <a:pt x="8" y="224"/>
                  </a:lnTo>
                  <a:lnTo>
                    <a:pt x="0" y="180"/>
                  </a:lnTo>
                  <a:lnTo>
                    <a:pt x="8" y="148"/>
                  </a:lnTo>
                  <a:lnTo>
                    <a:pt x="16" y="116"/>
                  </a:lnTo>
                  <a:lnTo>
                    <a:pt x="32" y="96"/>
                  </a:lnTo>
                  <a:lnTo>
                    <a:pt x="28" y="68"/>
                  </a:lnTo>
                  <a:lnTo>
                    <a:pt x="52" y="52"/>
                  </a:lnTo>
                  <a:lnTo>
                    <a:pt x="60" y="0"/>
                  </a:lnTo>
                </a:path>
              </a:pathLst>
            </a:custGeom>
            <a:solidFill>
              <a:schemeClr val="accent6">
                <a:lumMod val="75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450">
                <a:solidFill>
                  <a:srgbClr val="616365"/>
                </a:solidFill>
              </a:endParaRPr>
            </a:p>
          </p:txBody>
        </p:sp>
        <p:grpSp>
          <p:nvGrpSpPr>
            <p:cNvPr id="16" name="Group 82">
              <a:extLst>
                <a:ext uri="{FF2B5EF4-FFF2-40B4-BE49-F238E27FC236}">
                  <a16:creationId xmlns:a16="http://schemas.microsoft.com/office/drawing/2014/main" id="{5D02310F-577A-45E3-8A73-A6D3A9FD0920}"/>
                </a:ext>
              </a:extLst>
            </p:cNvPr>
            <p:cNvGrpSpPr/>
            <p:nvPr/>
          </p:nvGrpSpPr>
          <p:grpSpPr bwMode="gray">
            <a:xfrm>
              <a:off x="1732530" y="1255485"/>
              <a:ext cx="3113738" cy="4098357"/>
              <a:chOff x="233079" y="60105"/>
              <a:chExt cx="2828789" cy="3008855"/>
            </a:xfrm>
            <a:solidFill>
              <a:srgbClr val="C9DD03"/>
            </a:solidFill>
            <a:effectLst/>
          </p:grpSpPr>
          <p:sp>
            <p:nvSpPr>
              <p:cNvPr id="65" name="Freeform 54">
                <a:extLst>
                  <a:ext uri="{FF2B5EF4-FFF2-40B4-BE49-F238E27FC236}">
                    <a16:creationId xmlns:a16="http://schemas.microsoft.com/office/drawing/2014/main" id="{3DA2CDCC-032E-466E-A677-9CF1844E691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52090" y="1201082"/>
                <a:ext cx="872195" cy="1198405"/>
              </a:xfrm>
              <a:custGeom>
                <a:avLst/>
                <a:gdLst>
                  <a:gd name="T0" fmla="*/ 56 w 485"/>
                  <a:gd name="T1" fmla="*/ 0 h 793"/>
                  <a:gd name="T2" fmla="*/ 0 w 485"/>
                  <a:gd name="T3" fmla="*/ 300 h 793"/>
                  <a:gd name="T4" fmla="*/ 336 w 485"/>
                  <a:gd name="T5" fmla="*/ 792 h 793"/>
                  <a:gd name="T6" fmla="*/ 336 w 485"/>
                  <a:gd name="T7" fmla="*/ 692 h 793"/>
                  <a:gd name="T8" fmla="*/ 348 w 485"/>
                  <a:gd name="T9" fmla="*/ 672 h 793"/>
                  <a:gd name="T10" fmla="*/ 364 w 485"/>
                  <a:gd name="T11" fmla="*/ 672 h 793"/>
                  <a:gd name="T12" fmla="*/ 372 w 485"/>
                  <a:gd name="T13" fmla="*/ 692 h 793"/>
                  <a:gd name="T14" fmla="*/ 396 w 485"/>
                  <a:gd name="T15" fmla="*/ 680 h 793"/>
                  <a:gd name="T16" fmla="*/ 404 w 485"/>
                  <a:gd name="T17" fmla="*/ 604 h 793"/>
                  <a:gd name="T18" fmla="*/ 484 w 485"/>
                  <a:gd name="T19" fmla="*/ 88 h 793"/>
                  <a:gd name="T20" fmla="*/ 268 w 485"/>
                  <a:gd name="T21" fmla="*/ 48 h 793"/>
                  <a:gd name="T22" fmla="*/ 56 w 485"/>
                  <a:gd name="T23" fmla="*/ 0 h 79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85"/>
                  <a:gd name="T37" fmla="*/ 0 h 793"/>
                  <a:gd name="T38" fmla="*/ 485 w 485"/>
                  <a:gd name="T39" fmla="*/ 793 h 79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85" h="793">
                    <a:moveTo>
                      <a:pt x="56" y="0"/>
                    </a:moveTo>
                    <a:lnTo>
                      <a:pt x="0" y="300"/>
                    </a:lnTo>
                    <a:lnTo>
                      <a:pt x="336" y="792"/>
                    </a:lnTo>
                    <a:lnTo>
                      <a:pt x="336" y="692"/>
                    </a:lnTo>
                    <a:lnTo>
                      <a:pt x="348" y="672"/>
                    </a:lnTo>
                    <a:lnTo>
                      <a:pt x="364" y="672"/>
                    </a:lnTo>
                    <a:lnTo>
                      <a:pt x="372" y="692"/>
                    </a:lnTo>
                    <a:lnTo>
                      <a:pt x="396" y="680"/>
                    </a:lnTo>
                    <a:lnTo>
                      <a:pt x="404" y="604"/>
                    </a:lnTo>
                    <a:lnTo>
                      <a:pt x="484" y="88"/>
                    </a:lnTo>
                    <a:lnTo>
                      <a:pt x="268" y="48"/>
                    </a:lnTo>
                    <a:lnTo>
                      <a:pt x="56" y="0"/>
                    </a:lnTo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66" name="Freeform 55">
                <a:extLst>
                  <a:ext uri="{FF2B5EF4-FFF2-40B4-BE49-F238E27FC236}">
                    <a16:creationId xmlns:a16="http://schemas.microsoft.com/office/drawing/2014/main" id="{EA49256C-504D-4F8E-9C41-17E6CF2100C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369627" y="1331047"/>
                <a:ext cx="764294" cy="841755"/>
              </a:xfrm>
              <a:custGeom>
                <a:avLst/>
                <a:gdLst>
                  <a:gd name="T0" fmla="*/ 80 w 425"/>
                  <a:gd name="T1" fmla="*/ 0 h 557"/>
                  <a:gd name="T2" fmla="*/ 0 w 425"/>
                  <a:gd name="T3" fmla="*/ 516 h 557"/>
                  <a:gd name="T4" fmla="*/ 392 w 425"/>
                  <a:gd name="T5" fmla="*/ 556 h 557"/>
                  <a:gd name="T6" fmla="*/ 424 w 425"/>
                  <a:gd name="T7" fmla="*/ 144 h 557"/>
                  <a:gd name="T8" fmla="*/ 284 w 425"/>
                  <a:gd name="T9" fmla="*/ 132 h 557"/>
                  <a:gd name="T10" fmla="*/ 292 w 425"/>
                  <a:gd name="T11" fmla="*/ 40 h 557"/>
                  <a:gd name="T12" fmla="*/ 80 w 425"/>
                  <a:gd name="T13" fmla="*/ 0 h 55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25"/>
                  <a:gd name="T22" fmla="*/ 0 h 557"/>
                  <a:gd name="T23" fmla="*/ 425 w 425"/>
                  <a:gd name="T24" fmla="*/ 557 h 55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25" h="557">
                    <a:moveTo>
                      <a:pt x="80" y="0"/>
                    </a:moveTo>
                    <a:lnTo>
                      <a:pt x="0" y="516"/>
                    </a:lnTo>
                    <a:lnTo>
                      <a:pt x="392" y="556"/>
                    </a:lnTo>
                    <a:lnTo>
                      <a:pt x="424" y="144"/>
                    </a:lnTo>
                    <a:lnTo>
                      <a:pt x="284" y="132"/>
                    </a:lnTo>
                    <a:lnTo>
                      <a:pt x="292" y="40"/>
                    </a:lnTo>
                    <a:lnTo>
                      <a:pt x="80" y="0"/>
                    </a:lnTo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67" name="Freeform 56">
                <a:extLst>
                  <a:ext uri="{FF2B5EF4-FFF2-40B4-BE49-F238E27FC236}">
                    <a16:creationId xmlns:a16="http://schemas.microsoft.com/office/drawing/2014/main" id="{5ADB0FB0-00C6-423B-BE57-12CE1132BFE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074578" y="1548663"/>
                <a:ext cx="987290" cy="672497"/>
              </a:xfrm>
              <a:custGeom>
                <a:avLst/>
                <a:gdLst>
                  <a:gd name="T0" fmla="*/ 0 w 549"/>
                  <a:gd name="T1" fmla="*/ 412 h 445"/>
                  <a:gd name="T2" fmla="*/ 468 w 549"/>
                  <a:gd name="T3" fmla="*/ 444 h 445"/>
                  <a:gd name="T4" fmla="*/ 548 w 549"/>
                  <a:gd name="T5" fmla="*/ 440 h 445"/>
                  <a:gd name="T6" fmla="*/ 548 w 549"/>
                  <a:gd name="T7" fmla="*/ 28 h 445"/>
                  <a:gd name="T8" fmla="*/ 412 w 549"/>
                  <a:gd name="T9" fmla="*/ 28 h 445"/>
                  <a:gd name="T10" fmla="*/ 32 w 549"/>
                  <a:gd name="T11" fmla="*/ 0 h 445"/>
                  <a:gd name="T12" fmla="*/ 0 w 549"/>
                  <a:gd name="T13" fmla="*/ 412 h 4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49"/>
                  <a:gd name="T22" fmla="*/ 0 h 445"/>
                  <a:gd name="T23" fmla="*/ 549 w 549"/>
                  <a:gd name="T24" fmla="*/ 445 h 44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49" h="445">
                    <a:moveTo>
                      <a:pt x="0" y="412"/>
                    </a:moveTo>
                    <a:lnTo>
                      <a:pt x="468" y="444"/>
                    </a:lnTo>
                    <a:lnTo>
                      <a:pt x="548" y="440"/>
                    </a:lnTo>
                    <a:lnTo>
                      <a:pt x="548" y="28"/>
                    </a:lnTo>
                    <a:lnTo>
                      <a:pt x="412" y="28"/>
                    </a:lnTo>
                    <a:lnTo>
                      <a:pt x="32" y="0"/>
                    </a:lnTo>
                    <a:lnTo>
                      <a:pt x="0" y="412"/>
                    </a:lnTo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68" name="Freeform 57">
                <a:extLst>
                  <a:ext uri="{FF2B5EF4-FFF2-40B4-BE49-F238E27FC236}">
                    <a16:creationId xmlns:a16="http://schemas.microsoft.com/office/drawing/2014/main" id="{F4400F77-6409-4A48-A856-169DF2202E2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84846" y="60105"/>
                <a:ext cx="915355" cy="618093"/>
              </a:xfrm>
              <a:custGeom>
                <a:avLst/>
                <a:gdLst>
                  <a:gd name="T0" fmla="*/ 156 w 509"/>
                  <a:gd name="T1" fmla="*/ 0 h 409"/>
                  <a:gd name="T2" fmla="*/ 332 w 509"/>
                  <a:gd name="T3" fmla="*/ 48 h 409"/>
                  <a:gd name="T4" fmla="*/ 508 w 509"/>
                  <a:gd name="T5" fmla="*/ 96 h 409"/>
                  <a:gd name="T6" fmla="*/ 452 w 509"/>
                  <a:gd name="T7" fmla="*/ 348 h 409"/>
                  <a:gd name="T8" fmla="*/ 456 w 509"/>
                  <a:gd name="T9" fmla="*/ 372 h 409"/>
                  <a:gd name="T10" fmla="*/ 448 w 509"/>
                  <a:gd name="T11" fmla="*/ 408 h 409"/>
                  <a:gd name="T12" fmla="*/ 340 w 509"/>
                  <a:gd name="T13" fmla="*/ 372 h 409"/>
                  <a:gd name="T14" fmla="*/ 328 w 509"/>
                  <a:gd name="T15" fmla="*/ 376 h 409"/>
                  <a:gd name="T16" fmla="*/ 160 w 509"/>
                  <a:gd name="T17" fmla="*/ 360 h 409"/>
                  <a:gd name="T18" fmla="*/ 144 w 509"/>
                  <a:gd name="T19" fmla="*/ 348 h 409"/>
                  <a:gd name="T20" fmla="*/ 76 w 509"/>
                  <a:gd name="T21" fmla="*/ 340 h 409"/>
                  <a:gd name="T22" fmla="*/ 64 w 509"/>
                  <a:gd name="T23" fmla="*/ 316 h 409"/>
                  <a:gd name="T24" fmla="*/ 56 w 509"/>
                  <a:gd name="T25" fmla="*/ 284 h 409"/>
                  <a:gd name="T26" fmla="*/ 16 w 509"/>
                  <a:gd name="T27" fmla="*/ 264 h 409"/>
                  <a:gd name="T28" fmla="*/ 0 w 509"/>
                  <a:gd name="T29" fmla="*/ 244 h 409"/>
                  <a:gd name="T30" fmla="*/ 0 w 509"/>
                  <a:gd name="T31" fmla="*/ 208 h 409"/>
                  <a:gd name="T32" fmla="*/ 12 w 509"/>
                  <a:gd name="T33" fmla="*/ 196 h 409"/>
                  <a:gd name="T34" fmla="*/ 4 w 509"/>
                  <a:gd name="T35" fmla="*/ 176 h 409"/>
                  <a:gd name="T36" fmla="*/ 24 w 509"/>
                  <a:gd name="T37" fmla="*/ 176 h 409"/>
                  <a:gd name="T38" fmla="*/ 8 w 509"/>
                  <a:gd name="T39" fmla="*/ 152 h 409"/>
                  <a:gd name="T40" fmla="*/ 4 w 509"/>
                  <a:gd name="T41" fmla="*/ 68 h 409"/>
                  <a:gd name="T42" fmla="*/ 16 w 509"/>
                  <a:gd name="T43" fmla="*/ 28 h 409"/>
                  <a:gd name="T44" fmla="*/ 72 w 509"/>
                  <a:gd name="T45" fmla="*/ 68 h 409"/>
                  <a:gd name="T46" fmla="*/ 112 w 509"/>
                  <a:gd name="T47" fmla="*/ 84 h 409"/>
                  <a:gd name="T48" fmla="*/ 128 w 509"/>
                  <a:gd name="T49" fmla="*/ 104 h 409"/>
                  <a:gd name="T50" fmla="*/ 116 w 509"/>
                  <a:gd name="T51" fmla="*/ 124 h 409"/>
                  <a:gd name="T52" fmla="*/ 96 w 509"/>
                  <a:gd name="T53" fmla="*/ 140 h 409"/>
                  <a:gd name="T54" fmla="*/ 128 w 509"/>
                  <a:gd name="T55" fmla="*/ 140 h 409"/>
                  <a:gd name="T56" fmla="*/ 120 w 509"/>
                  <a:gd name="T57" fmla="*/ 164 h 409"/>
                  <a:gd name="T58" fmla="*/ 88 w 509"/>
                  <a:gd name="T59" fmla="*/ 168 h 409"/>
                  <a:gd name="T60" fmla="*/ 88 w 509"/>
                  <a:gd name="T61" fmla="*/ 184 h 409"/>
                  <a:gd name="T62" fmla="*/ 128 w 509"/>
                  <a:gd name="T63" fmla="*/ 168 h 409"/>
                  <a:gd name="T64" fmla="*/ 144 w 509"/>
                  <a:gd name="T65" fmla="*/ 136 h 409"/>
                  <a:gd name="T66" fmla="*/ 164 w 509"/>
                  <a:gd name="T67" fmla="*/ 100 h 409"/>
                  <a:gd name="T68" fmla="*/ 172 w 509"/>
                  <a:gd name="T69" fmla="*/ 48 h 409"/>
                  <a:gd name="T70" fmla="*/ 156 w 509"/>
                  <a:gd name="T71" fmla="*/ 0 h 40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509"/>
                  <a:gd name="T109" fmla="*/ 0 h 409"/>
                  <a:gd name="T110" fmla="*/ 509 w 509"/>
                  <a:gd name="T111" fmla="*/ 409 h 409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509" h="409">
                    <a:moveTo>
                      <a:pt x="156" y="0"/>
                    </a:moveTo>
                    <a:lnTo>
                      <a:pt x="332" y="48"/>
                    </a:lnTo>
                    <a:lnTo>
                      <a:pt x="508" y="96"/>
                    </a:lnTo>
                    <a:lnTo>
                      <a:pt x="452" y="348"/>
                    </a:lnTo>
                    <a:lnTo>
                      <a:pt x="456" y="372"/>
                    </a:lnTo>
                    <a:lnTo>
                      <a:pt x="448" y="408"/>
                    </a:lnTo>
                    <a:lnTo>
                      <a:pt x="340" y="372"/>
                    </a:lnTo>
                    <a:lnTo>
                      <a:pt x="328" y="376"/>
                    </a:lnTo>
                    <a:lnTo>
                      <a:pt x="160" y="360"/>
                    </a:lnTo>
                    <a:lnTo>
                      <a:pt x="144" y="348"/>
                    </a:lnTo>
                    <a:lnTo>
                      <a:pt x="76" y="340"/>
                    </a:lnTo>
                    <a:lnTo>
                      <a:pt x="64" y="316"/>
                    </a:lnTo>
                    <a:lnTo>
                      <a:pt x="56" y="284"/>
                    </a:lnTo>
                    <a:lnTo>
                      <a:pt x="16" y="264"/>
                    </a:lnTo>
                    <a:lnTo>
                      <a:pt x="0" y="244"/>
                    </a:lnTo>
                    <a:lnTo>
                      <a:pt x="0" y="208"/>
                    </a:lnTo>
                    <a:lnTo>
                      <a:pt x="12" y="196"/>
                    </a:lnTo>
                    <a:lnTo>
                      <a:pt x="4" y="176"/>
                    </a:lnTo>
                    <a:lnTo>
                      <a:pt x="24" y="176"/>
                    </a:lnTo>
                    <a:lnTo>
                      <a:pt x="8" y="152"/>
                    </a:lnTo>
                    <a:lnTo>
                      <a:pt x="4" y="68"/>
                    </a:lnTo>
                    <a:lnTo>
                      <a:pt x="16" y="28"/>
                    </a:lnTo>
                    <a:lnTo>
                      <a:pt x="72" y="68"/>
                    </a:lnTo>
                    <a:lnTo>
                      <a:pt x="112" y="84"/>
                    </a:lnTo>
                    <a:lnTo>
                      <a:pt x="128" y="104"/>
                    </a:lnTo>
                    <a:lnTo>
                      <a:pt x="116" y="124"/>
                    </a:lnTo>
                    <a:lnTo>
                      <a:pt x="96" y="140"/>
                    </a:lnTo>
                    <a:lnTo>
                      <a:pt x="128" y="140"/>
                    </a:lnTo>
                    <a:lnTo>
                      <a:pt x="120" y="164"/>
                    </a:lnTo>
                    <a:lnTo>
                      <a:pt x="88" y="168"/>
                    </a:lnTo>
                    <a:lnTo>
                      <a:pt x="88" y="184"/>
                    </a:lnTo>
                    <a:lnTo>
                      <a:pt x="128" y="168"/>
                    </a:lnTo>
                    <a:lnTo>
                      <a:pt x="144" y="136"/>
                    </a:lnTo>
                    <a:lnTo>
                      <a:pt x="164" y="100"/>
                    </a:lnTo>
                    <a:lnTo>
                      <a:pt x="172" y="48"/>
                    </a:lnTo>
                    <a:lnTo>
                      <a:pt x="156" y="0"/>
                    </a:lnTo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69" name="Freeform 58">
                <a:extLst>
                  <a:ext uri="{FF2B5EF4-FFF2-40B4-BE49-F238E27FC236}">
                    <a16:creationId xmlns:a16="http://schemas.microsoft.com/office/drawing/2014/main" id="{61B39C73-4284-4573-BB00-5942E049963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33079" y="446979"/>
                <a:ext cx="1073608" cy="825131"/>
              </a:xfrm>
              <a:custGeom>
                <a:avLst/>
                <a:gdLst>
                  <a:gd name="T0" fmla="*/ 588 w 597"/>
                  <a:gd name="T1" fmla="*/ 152 h 546"/>
                  <a:gd name="T2" fmla="*/ 596 w 597"/>
                  <a:gd name="T3" fmla="*/ 180 h 546"/>
                  <a:gd name="T4" fmla="*/ 588 w 597"/>
                  <a:gd name="T5" fmla="*/ 204 h 546"/>
                  <a:gd name="T6" fmla="*/ 564 w 597"/>
                  <a:gd name="T7" fmla="*/ 248 h 546"/>
                  <a:gd name="T8" fmla="*/ 536 w 597"/>
                  <a:gd name="T9" fmla="*/ 292 h 546"/>
                  <a:gd name="T10" fmla="*/ 536 w 597"/>
                  <a:gd name="T11" fmla="*/ 316 h 546"/>
                  <a:gd name="T12" fmla="*/ 556 w 597"/>
                  <a:gd name="T13" fmla="*/ 336 h 546"/>
                  <a:gd name="T14" fmla="*/ 520 w 597"/>
                  <a:gd name="T15" fmla="*/ 413 h 546"/>
                  <a:gd name="T16" fmla="*/ 496 w 597"/>
                  <a:gd name="T17" fmla="*/ 545 h 546"/>
                  <a:gd name="T18" fmla="*/ 284 w 597"/>
                  <a:gd name="T19" fmla="*/ 497 h 546"/>
                  <a:gd name="T20" fmla="*/ 0 w 597"/>
                  <a:gd name="T21" fmla="*/ 417 h 546"/>
                  <a:gd name="T22" fmla="*/ 0 w 597"/>
                  <a:gd name="T23" fmla="*/ 312 h 546"/>
                  <a:gd name="T24" fmla="*/ 24 w 597"/>
                  <a:gd name="T25" fmla="*/ 268 h 546"/>
                  <a:gd name="T26" fmla="*/ 60 w 597"/>
                  <a:gd name="T27" fmla="*/ 224 h 546"/>
                  <a:gd name="T28" fmla="*/ 64 w 597"/>
                  <a:gd name="T29" fmla="*/ 192 h 546"/>
                  <a:gd name="T30" fmla="*/ 136 w 597"/>
                  <a:gd name="T31" fmla="*/ 0 h 546"/>
                  <a:gd name="T32" fmla="*/ 156 w 597"/>
                  <a:gd name="T33" fmla="*/ 8 h 546"/>
                  <a:gd name="T34" fmla="*/ 196 w 597"/>
                  <a:gd name="T35" fmla="*/ 28 h 546"/>
                  <a:gd name="T36" fmla="*/ 204 w 597"/>
                  <a:gd name="T37" fmla="*/ 60 h 546"/>
                  <a:gd name="T38" fmla="*/ 216 w 597"/>
                  <a:gd name="T39" fmla="*/ 84 h 546"/>
                  <a:gd name="T40" fmla="*/ 284 w 597"/>
                  <a:gd name="T41" fmla="*/ 92 h 546"/>
                  <a:gd name="T42" fmla="*/ 300 w 597"/>
                  <a:gd name="T43" fmla="*/ 104 h 546"/>
                  <a:gd name="T44" fmla="*/ 468 w 597"/>
                  <a:gd name="T45" fmla="*/ 120 h 546"/>
                  <a:gd name="T46" fmla="*/ 480 w 597"/>
                  <a:gd name="T47" fmla="*/ 116 h 546"/>
                  <a:gd name="T48" fmla="*/ 588 w 597"/>
                  <a:gd name="T49" fmla="*/ 152 h 54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97"/>
                  <a:gd name="T76" fmla="*/ 0 h 546"/>
                  <a:gd name="T77" fmla="*/ 597 w 597"/>
                  <a:gd name="T78" fmla="*/ 546 h 54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97" h="546">
                    <a:moveTo>
                      <a:pt x="588" y="152"/>
                    </a:moveTo>
                    <a:lnTo>
                      <a:pt x="596" y="180"/>
                    </a:lnTo>
                    <a:lnTo>
                      <a:pt x="588" y="204"/>
                    </a:lnTo>
                    <a:lnTo>
                      <a:pt x="564" y="248"/>
                    </a:lnTo>
                    <a:lnTo>
                      <a:pt x="536" y="292"/>
                    </a:lnTo>
                    <a:lnTo>
                      <a:pt x="536" y="316"/>
                    </a:lnTo>
                    <a:lnTo>
                      <a:pt x="556" y="336"/>
                    </a:lnTo>
                    <a:lnTo>
                      <a:pt x="520" y="413"/>
                    </a:lnTo>
                    <a:lnTo>
                      <a:pt x="496" y="545"/>
                    </a:lnTo>
                    <a:lnTo>
                      <a:pt x="284" y="497"/>
                    </a:lnTo>
                    <a:lnTo>
                      <a:pt x="0" y="417"/>
                    </a:lnTo>
                    <a:lnTo>
                      <a:pt x="0" y="312"/>
                    </a:lnTo>
                    <a:lnTo>
                      <a:pt x="24" y="268"/>
                    </a:lnTo>
                    <a:lnTo>
                      <a:pt x="60" y="224"/>
                    </a:lnTo>
                    <a:lnTo>
                      <a:pt x="64" y="192"/>
                    </a:lnTo>
                    <a:lnTo>
                      <a:pt x="136" y="0"/>
                    </a:lnTo>
                    <a:lnTo>
                      <a:pt x="156" y="8"/>
                    </a:lnTo>
                    <a:lnTo>
                      <a:pt x="196" y="28"/>
                    </a:lnTo>
                    <a:lnTo>
                      <a:pt x="204" y="60"/>
                    </a:lnTo>
                    <a:lnTo>
                      <a:pt x="216" y="84"/>
                    </a:lnTo>
                    <a:lnTo>
                      <a:pt x="284" y="92"/>
                    </a:lnTo>
                    <a:lnTo>
                      <a:pt x="300" y="104"/>
                    </a:lnTo>
                    <a:lnTo>
                      <a:pt x="468" y="120"/>
                    </a:lnTo>
                    <a:lnTo>
                      <a:pt x="480" y="116"/>
                    </a:lnTo>
                    <a:lnTo>
                      <a:pt x="588" y="152"/>
                    </a:lnTo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70" name="Freeform 59">
                <a:extLst>
                  <a:ext uri="{FF2B5EF4-FFF2-40B4-BE49-F238E27FC236}">
                    <a16:creationId xmlns:a16="http://schemas.microsoft.com/office/drawing/2014/main" id="{B2831D41-34D0-4223-AA8C-2441B6BC4FF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125056" y="205182"/>
                <a:ext cx="836229" cy="1187826"/>
              </a:xfrm>
              <a:custGeom>
                <a:avLst/>
                <a:gdLst>
                  <a:gd name="T0" fmla="*/ 0 w 465"/>
                  <a:gd name="T1" fmla="*/ 705 h 786"/>
                  <a:gd name="T2" fmla="*/ 216 w 465"/>
                  <a:gd name="T3" fmla="*/ 745 h 786"/>
                  <a:gd name="T4" fmla="*/ 428 w 465"/>
                  <a:gd name="T5" fmla="*/ 785 h 786"/>
                  <a:gd name="T6" fmla="*/ 464 w 465"/>
                  <a:gd name="T7" fmla="*/ 521 h 786"/>
                  <a:gd name="T8" fmla="*/ 436 w 465"/>
                  <a:gd name="T9" fmla="*/ 496 h 786"/>
                  <a:gd name="T10" fmla="*/ 404 w 465"/>
                  <a:gd name="T11" fmla="*/ 504 h 786"/>
                  <a:gd name="T12" fmla="*/ 344 w 465"/>
                  <a:gd name="T13" fmla="*/ 484 h 786"/>
                  <a:gd name="T14" fmla="*/ 316 w 465"/>
                  <a:gd name="T15" fmla="*/ 484 h 786"/>
                  <a:gd name="T16" fmla="*/ 304 w 465"/>
                  <a:gd name="T17" fmla="*/ 460 h 786"/>
                  <a:gd name="T18" fmla="*/ 288 w 465"/>
                  <a:gd name="T19" fmla="*/ 384 h 786"/>
                  <a:gd name="T20" fmla="*/ 256 w 465"/>
                  <a:gd name="T21" fmla="*/ 384 h 786"/>
                  <a:gd name="T22" fmla="*/ 252 w 465"/>
                  <a:gd name="T23" fmla="*/ 360 h 786"/>
                  <a:gd name="T24" fmla="*/ 264 w 465"/>
                  <a:gd name="T25" fmla="*/ 336 h 786"/>
                  <a:gd name="T26" fmla="*/ 264 w 465"/>
                  <a:gd name="T27" fmla="*/ 300 h 786"/>
                  <a:gd name="T28" fmla="*/ 248 w 465"/>
                  <a:gd name="T29" fmla="*/ 272 h 786"/>
                  <a:gd name="T30" fmla="*/ 236 w 465"/>
                  <a:gd name="T31" fmla="*/ 284 h 786"/>
                  <a:gd name="T32" fmla="*/ 236 w 465"/>
                  <a:gd name="T33" fmla="*/ 260 h 786"/>
                  <a:gd name="T34" fmla="*/ 208 w 465"/>
                  <a:gd name="T35" fmla="*/ 168 h 786"/>
                  <a:gd name="T36" fmla="*/ 208 w 465"/>
                  <a:gd name="T37" fmla="*/ 132 h 786"/>
                  <a:gd name="T38" fmla="*/ 196 w 465"/>
                  <a:gd name="T39" fmla="*/ 132 h 786"/>
                  <a:gd name="T40" fmla="*/ 224 w 465"/>
                  <a:gd name="T41" fmla="*/ 20 h 786"/>
                  <a:gd name="T42" fmla="*/ 152 w 465"/>
                  <a:gd name="T43" fmla="*/ 0 h 786"/>
                  <a:gd name="T44" fmla="*/ 96 w 465"/>
                  <a:gd name="T45" fmla="*/ 252 h 786"/>
                  <a:gd name="T46" fmla="*/ 100 w 465"/>
                  <a:gd name="T47" fmla="*/ 276 h 786"/>
                  <a:gd name="T48" fmla="*/ 92 w 465"/>
                  <a:gd name="T49" fmla="*/ 312 h 786"/>
                  <a:gd name="T50" fmla="*/ 100 w 465"/>
                  <a:gd name="T51" fmla="*/ 340 h 786"/>
                  <a:gd name="T52" fmla="*/ 92 w 465"/>
                  <a:gd name="T53" fmla="*/ 364 h 786"/>
                  <a:gd name="T54" fmla="*/ 68 w 465"/>
                  <a:gd name="T55" fmla="*/ 408 h 786"/>
                  <a:gd name="T56" fmla="*/ 40 w 465"/>
                  <a:gd name="T57" fmla="*/ 452 h 786"/>
                  <a:gd name="T58" fmla="*/ 40 w 465"/>
                  <a:gd name="T59" fmla="*/ 476 h 786"/>
                  <a:gd name="T60" fmla="*/ 60 w 465"/>
                  <a:gd name="T61" fmla="*/ 496 h 786"/>
                  <a:gd name="T62" fmla="*/ 24 w 465"/>
                  <a:gd name="T63" fmla="*/ 573 h 786"/>
                  <a:gd name="T64" fmla="*/ 0 w 465"/>
                  <a:gd name="T65" fmla="*/ 705 h 78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65"/>
                  <a:gd name="T100" fmla="*/ 0 h 786"/>
                  <a:gd name="T101" fmla="*/ 465 w 465"/>
                  <a:gd name="T102" fmla="*/ 786 h 78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65" h="786">
                    <a:moveTo>
                      <a:pt x="0" y="705"/>
                    </a:moveTo>
                    <a:lnTo>
                      <a:pt x="216" y="745"/>
                    </a:lnTo>
                    <a:lnTo>
                      <a:pt x="428" y="785"/>
                    </a:lnTo>
                    <a:lnTo>
                      <a:pt x="464" y="521"/>
                    </a:lnTo>
                    <a:lnTo>
                      <a:pt x="436" y="496"/>
                    </a:lnTo>
                    <a:lnTo>
                      <a:pt x="404" y="504"/>
                    </a:lnTo>
                    <a:lnTo>
                      <a:pt x="344" y="484"/>
                    </a:lnTo>
                    <a:lnTo>
                      <a:pt x="316" y="484"/>
                    </a:lnTo>
                    <a:lnTo>
                      <a:pt x="304" y="460"/>
                    </a:lnTo>
                    <a:lnTo>
                      <a:pt x="288" y="384"/>
                    </a:lnTo>
                    <a:lnTo>
                      <a:pt x="256" y="384"/>
                    </a:lnTo>
                    <a:lnTo>
                      <a:pt x="252" y="360"/>
                    </a:lnTo>
                    <a:lnTo>
                      <a:pt x="264" y="336"/>
                    </a:lnTo>
                    <a:lnTo>
                      <a:pt x="264" y="300"/>
                    </a:lnTo>
                    <a:lnTo>
                      <a:pt x="248" y="272"/>
                    </a:lnTo>
                    <a:lnTo>
                      <a:pt x="236" y="284"/>
                    </a:lnTo>
                    <a:lnTo>
                      <a:pt x="236" y="260"/>
                    </a:lnTo>
                    <a:lnTo>
                      <a:pt x="208" y="168"/>
                    </a:lnTo>
                    <a:lnTo>
                      <a:pt x="208" y="132"/>
                    </a:lnTo>
                    <a:lnTo>
                      <a:pt x="196" y="132"/>
                    </a:lnTo>
                    <a:lnTo>
                      <a:pt x="224" y="20"/>
                    </a:lnTo>
                    <a:lnTo>
                      <a:pt x="152" y="0"/>
                    </a:lnTo>
                    <a:lnTo>
                      <a:pt x="96" y="252"/>
                    </a:lnTo>
                    <a:lnTo>
                      <a:pt x="100" y="276"/>
                    </a:lnTo>
                    <a:lnTo>
                      <a:pt x="92" y="312"/>
                    </a:lnTo>
                    <a:lnTo>
                      <a:pt x="100" y="340"/>
                    </a:lnTo>
                    <a:lnTo>
                      <a:pt x="92" y="364"/>
                    </a:lnTo>
                    <a:lnTo>
                      <a:pt x="68" y="408"/>
                    </a:lnTo>
                    <a:lnTo>
                      <a:pt x="40" y="452"/>
                    </a:lnTo>
                    <a:lnTo>
                      <a:pt x="40" y="476"/>
                    </a:lnTo>
                    <a:lnTo>
                      <a:pt x="60" y="496"/>
                    </a:lnTo>
                    <a:lnTo>
                      <a:pt x="24" y="573"/>
                    </a:lnTo>
                    <a:lnTo>
                      <a:pt x="0" y="705"/>
                    </a:lnTo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71" name="Freeform 60">
                <a:extLst>
                  <a:ext uri="{FF2B5EF4-FFF2-40B4-BE49-F238E27FC236}">
                    <a16:creationId xmlns:a16="http://schemas.microsoft.com/office/drawing/2014/main" id="{C9AA9DED-EBB8-4382-83D9-CA1F8AB41BB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477531" y="235407"/>
                <a:ext cx="1397311" cy="758637"/>
              </a:xfrm>
              <a:custGeom>
                <a:avLst/>
                <a:gdLst>
                  <a:gd name="T0" fmla="*/ 268 w 777"/>
                  <a:gd name="T1" fmla="*/ 501 h 502"/>
                  <a:gd name="T2" fmla="*/ 276 w 777"/>
                  <a:gd name="T3" fmla="*/ 452 h 502"/>
                  <a:gd name="T4" fmla="*/ 756 w 777"/>
                  <a:gd name="T5" fmla="*/ 493 h 502"/>
                  <a:gd name="T6" fmla="*/ 764 w 777"/>
                  <a:gd name="T7" fmla="*/ 404 h 502"/>
                  <a:gd name="T8" fmla="*/ 776 w 777"/>
                  <a:gd name="T9" fmla="*/ 72 h 502"/>
                  <a:gd name="T10" fmla="*/ 528 w 777"/>
                  <a:gd name="T11" fmla="*/ 64 h 502"/>
                  <a:gd name="T12" fmla="*/ 360 w 777"/>
                  <a:gd name="T13" fmla="*/ 44 h 502"/>
                  <a:gd name="T14" fmla="*/ 76 w 777"/>
                  <a:gd name="T15" fmla="*/ 4 h 502"/>
                  <a:gd name="T16" fmla="*/ 28 w 777"/>
                  <a:gd name="T17" fmla="*/ 0 h 502"/>
                  <a:gd name="T18" fmla="*/ 0 w 777"/>
                  <a:gd name="T19" fmla="*/ 112 h 502"/>
                  <a:gd name="T20" fmla="*/ 12 w 777"/>
                  <a:gd name="T21" fmla="*/ 112 h 502"/>
                  <a:gd name="T22" fmla="*/ 12 w 777"/>
                  <a:gd name="T23" fmla="*/ 148 h 502"/>
                  <a:gd name="T24" fmla="*/ 40 w 777"/>
                  <a:gd name="T25" fmla="*/ 240 h 502"/>
                  <a:gd name="T26" fmla="*/ 40 w 777"/>
                  <a:gd name="T27" fmla="*/ 264 h 502"/>
                  <a:gd name="T28" fmla="*/ 52 w 777"/>
                  <a:gd name="T29" fmla="*/ 252 h 502"/>
                  <a:gd name="T30" fmla="*/ 68 w 777"/>
                  <a:gd name="T31" fmla="*/ 280 h 502"/>
                  <a:gd name="T32" fmla="*/ 68 w 777"/>
                  <a:gd name="T33" fmla="*/ 316 h 502"/>
                  <a:gd name="T34" fmla="*/ 56 w 777"/>
                  <a:gd name="T35" fmla="*/ 340 h 502"/>
                  <a:gd name="T36" fmla="*/ 60 w 777"/>
                  <a:gd name="T37" fmla="*/ 364 h 502"/>
                  <a:gd name="T38" fmla="*/ 92 w 777"/>
                  <a:gd name="T39" fmla="*/ 364 h 502"/>
                  <a:gd name="T40" fmla="*/ 108 w 777"/>
                  <a:gd name="T41" fmla="*/ 440 h 502"/>
                  <a:gd name="T42" fmla="*/ 120 w 777"/>
                  <a:gd name="T43" fmla="*/ 464 h 502"/>
                  <a:gd name="T44" fmla="*/ 148 w 777"/>
                  <a:gd name="T45" fmla="*/ 464 h 502"/>
                  <a:gd name="T46" fmla="*/ 208 w 777"/>
                  <a:gd name="T47" fmla="*/ 484 h 502"/>
                  <a:gd name="T48" fmla="*/ 240 w 777"/>
                  <a:gd name="T49" fmla="*/ 476 h 502"/>
                  <a:gd name="T50" fmla="*/ 268 w 777"/>
                  <a:gd name="T51" fmla="*/ 501 h 50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77"/>
                  <a:gd name="T79" fmla="*/ 0 h 502"/>
                  <a:gd name="T80" fmla="*/ 777 w 777"/>
                  <a:gd name="T81" fmla="*/ 502 h 50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77" h="502">
                    <a:moveTo>
                      <a:pt x="268" y="501"/>
                    </a:moveTo>
                    <a:lnTo>
                      <a:pt x="276" y="452"/>
                    </a:lnTo>
                    <a:lnTo>
                      <a:pt x="756" y="493"/>
                    </a:lnTo>
                    <a:lnTo>
                      <a:pt x="764" y="404"/>
                    </a:lnTo>
                    <a:lnTo>
                      <a:pt x="776" y="72"/>
                    </a:lnTo>
                    <a:lnTo>
                      <a:pt x="528" y="64"/>
                    </a:lnTo>
                    <a:lnTo>
                      <a:pt x="360" y="44"/>
                    </a:lnTo>
                    <a:lnTo>
                      <a:pt x="76" y="4"/>
                    </a:lnTo>
                    <a:lnTo>
                      <a:pt x="28" y="0"/>
                    </a:lnTo>
                    <a:lnTo>
                      <a:pt x="0" y="112"/>
                    </a:lnTo>
                    <a:lnTo>
                      <a:pt x="12" y="112"/>
                    </a:lnTo>
                    <a:lnTo>
                      <a:pt x="12" y="148"/>
                    </a:lnTo>
                    <a:lnTo>
                      <a:pt x="40" y="240"/>
                    </a:lnTo>
                    <a:lnTo>
                      <a:pt x="40" y="264"/>
                    </a:lnTo>
                    <a:lnTo>
                      <a:pt x="52" y="252"/>
                    </a:lnTo>
                    <a:lnTo>
                      <a:pt x="68" y="280"/>
                    </a:lnTo>
                    <a:lnTo>
                      <a:pt x="68" y="316"/>
                    </a:lnTo>
                    <a:lnTo>
                      <a:pt x="56" y="340"/>
                    </a:lnTo>
                    <a:lnTo>
                      <a:pt x="60" y="364"/>
                    </a:lnTo>
                    <a:lnTo>
                      <a:pt x="92" y="364"/>
                    </a:lnTo>
                    <a:lnTo>
                      <a:pt x="108" y="440"/>
                    </a:lnTo>
                    <a:lnTo>
                      <a:pt x="120" y="464"/>
                    </a:lnTo>
                    <a:lnTo>
                      <a:pt x="148" y="464"/>
                    </a:lnTo>
                    <a:lnTo>
                      <a:pt x="208" y="484"/>
                    </a:lnTo>
                    <a:lnTo>
                      <a:pt x="240" y="476"/>
                    </a:lnTo>
                    <a:lnTo>
                      <a:pt x="268" y="501"/>
                    </a:lnTo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72" name="Freeform 61">
                <a:extLst>
                  <a:ext uri="{FF2B5EF4-FFF2-40B4-BE49-F238E27FC236}">
                    <a16:creationId xmlns:a16="http://schemas.microsoft.com/office/drawing/2014/main" id="{641A405F-7280-4D03-B323-F36B29D3597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880359" y="918483"/>
                <a:ext cx="958516" cy="674009"/>
              </a:xfrm>
              <a:custGeom>
                <a:avLst/>
                <a:gdLst>
                  <a:gd name="T0" fmla="*/ 532 w 533"/>
                  <a:gd name="T1" fmla="*/ 41 h 446"/>
                  <a:gd name="T2" fmla="*/ 52 w 533"/>
                  <a:gd name="T3" fmla="*/ 0 h 446"/>
                  <a:gd name="T4" fmla="*/ 44 w 533"/>
                  <a:gd name="T5" fmla="*/ 49 h 446"/>
                  <a:gd name="T6" fmla="*/ 8 w 533"/>
                  <a:gd name="T7" fmla="*/ 313 h 446"/>
                  <a:gd name="T8" fmla="*/ 0 w 533"/>
                  <a:gd name="T9" fmla="*/ 405 h 446"/>
                  <a:gd name="T10" fmla="*/ 140 w 533"/>
                  <a:gd name="T11" fmla="*/ 417 h 446"/>
                  <a:gd name="T12" fmla="*/ 520 w 533"/>
                  <a:gd name="T13" fmla="*/ 445 h 446"/>
                  <a:gd name="T14" fmla="*/ 528 w 533"/>
                  <a:gd name="T15" fmla="*/ 241 h 446"/>
                  <a:gd name="T16" fmla="*/ 532 w 533"/>
                  <a:gd name="T17" fmla="*/ 41 h 4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33"/>
                  <a:gd name="T28" fmla="*/ 0 h 446"/>
                  <a:gd name="T29" fmla="*/ 533 w 533"/>
                  <a:gd name="T30" fmla="*/ 446 h 44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33" h="446">
                    <a:moveTo>
                      <a:pt x="532" y="41"/>
                    </a:moveTo>
                    <a:lnTo>
                      <a:pt x="52" y="0"/>
                    </a:lnTo>
                    <a:lnTo>
                      <a:pt x="44" y="49"/>
                    </a:lnTo>
                    <a:lnTo>
                      <a:pt x="8" y="313"/>
                    </a:lnTo>
                    <a:lnTo>
                      <a:pt x="0" y="405"/>
                    </a:lnTo>
                    <a:lnTo>
                      <a:pt x="140" y="417"/>
                    </a:lnTo>
                    <a:lnTo>
                      <a:pt x="520" y="445"/>
                    </a:lnTo>
                    <a:lnTo>
                      <a:pt x="528" y="241"/>
                    </a:lnTo>
                    <a:lnTo>
                      <a:pt x="532" y="41"/>
                    </a:lnTo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73" name="Freeform 62">
                <a:extLst>
                  <a:ext uri="{FF2B5EF4-FFF2-40B4-BE49-F238E27FC236}">
                    <a16:creationId xmlns:a16="http://schemas.microsoft.com/office/drawing/2014/main" id="{9F77ACB3-337B-47F8-A5FB-1C09A048143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171813" y="2109328"/>
                <a:ext cx="915355" cy="952073"/>
              </a:xfrm>
              <a:custGeom>
                <a:avLst/>
                <a:gdLst>
                  <a:gd name="T0" fmla="*/ 508 w 509"/>
                  <a:gd name="T1" fmla="*/ 40 h 630"/>
                  <a:gd name="T2" fmla="*/ 456 w 509"/>
                  <a:gd name="T3" fmla="*/ 629 h 630"/>
                  <a:gd name="T4" fmla="*/ 272 w 509"/>
                  <a:gd name="T5" fmla="*/ 613 h 630"/>
                  <a:gd name="T6" fmla="*/ 0 w 509"/>
                  <a:gd name="T7" fmla="*/ 460 h 630"/>
                  <a:gd name="T8" fmla="*/ 4 w 509"/>
                  <a:gd name="T9" fmla="*/ 428 h 630"/>
                  <a:gd name="T10" fmla="*/ 24 w 509"/>
                  <a:gd name="T11" fmla="*/ 396 h 630"/>
                  <a:gd name="T12" fmla="*/ 4 w 509"/>
                  <a:gd name="T13" fmla="*/ 380 h 630"/>
                  <a:gd name="T14" fmla="*/ 24 w 509"/>
                  <a:gd name="T15" fmla="*/ 340 h 630"/>
                  <a:gd name="T16" fmla="*/ 40 w 509"/>
                  <a:gd name="T17" fmla="*/ 296 h 630"/>
                  <a:gd name="T18" fmla="*/ 60 w 509"/>
                  <a:gd name="T19" fmla="*/ 276 h 630"/>
                  <a:gd name="T20" fmla="*/ 44 w 509"/>
                  <a:gd name="T21" fmla="*/ 236 h 630"/>
                  <a:gd name="T22" fmla="*/ 48 w 509"/>
                  <a:gd name="T23" fmla="*/ 188 h 630"/>
                  <a:gd name="T24" fmla="*/ 48 w 509"/>
                  <a:gd name="T25" fmla="*/ 88 h 630"/>
                  <a:gd name="T26" fmla="*/ 60 w 509"/>
                  <a:gd name="T27" fmla="*/ 68 h 630"/>
                  <a:gd name="T28" fmla="*/ 76 w 509"/>
                  <a:gd name="T29" fmla="*/ 68 h 630"/>
                  <a:gd name="T30" fmla="*/ 84 w 509"/>
                  <a:gd name="T31" fmla="*/ 88 h 630"/>
                  <a:gd name="T32" fmla="*/ 108 w 509"/>
                  <a:gd name="T33" fmla="*/ 76 h 630"/>
                  <a:gd name="T34" fmla="*/ 116 w 509"/>
                  <a:gd name="T35" fmla="*/ 0 h 630"/>
                  <a:gd name="T36" fmla="*/ 508 w 509"/>
                  <a:gd name="T37" fmla="*/ 40 h 63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09"/>
                  <a:gd name="T58" fmla="*/ 0 h 630"/>
                  <a:gd name="T59" fmla="*/ 509 w 509"/>
                  <a:gd name="T60" fmla="*/ 630 h 63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09" h="630">
                    <a:moveTo>
                      <a:pt x="508" y="40"/>
                    </a:moveTo>
                    <a:lnTo>
                      <a:pt x="456" y="629"/>
                    </a:lnTo>
                    <a:lnTo>
                      <a:pt x="272" y="613"/>
                    </a:lnTo>
                    <a:lnTo>
                      <a:pt x="0" y="460"/>
                    </a:lnTo>
                    <a:lnTo>
                      <a:pt x="4" y="428"/>
                    </a:lnTo>
                    <a:lnTo>
                      <a:pt x="24" y="396"/>
                    </a:lnTo>
                    <a:lnTo>
                      <a:pt x="4" y="380"/>
                    </a:lnTo>
                    <a:lnTo>
                      <a:pt x="24" y="340"/>
                    </a:lnTo>
                    <a:lnTo>
                      <a:pt x="40" y="296"/>
                    </a:lnTo>
                    <a:lnTo>
                      <a:pt x="60" y="276"/>
                    </a:lnTo>
                    <a:lnTo>
                      <a:pt x="44" y="236"/>
                    </a:lnTo>
                    <a:lnTo>
                      <a:pt x="48" y="188"/>
                    </a:lnTo>
                    <a:lnTo>
                      <a:pt x="48" y="88"/>
                    </a:lnTo>
                    <a:lnTo>
                      <a:pt x="60" y="68"/>
                    </a:lnTo>
                    <a:lnTo>
                      <a:pt x="76" y="68"/>
                    </a:lnTo>
                    <a:lnTo>
                      <a:pt x="84" y="88"/>
                    </a:lnTo>
                    <a:lnTo>
                      <a:pt x="108" y="76"/>
                    </a:lnTo>
                    <a:lnTo>
                      <a:pt x="116" y="0"/>
                    </a:lnTo>
                    <a:lnTo>
                      <a:pt x="508" y="40"/>
                    </a:lnTo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74" name="Freeform 63">
                <a:extLst>
                  <a:ext uri="{FF2B5EF4-FFF2-40B4-BE49-F238E27FC236}">
                    <a16:creationId xmlns:a16="http://schemas.microsoft.com/office/drawing/2014/main" id="{8993488D-580F-40E9-8A4B-BC790FC5A49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981065" y="2171290"/>
                <a:ext cx="936935" cy="897670"/>
              </a:xfrm>
              <a:custGeom>
                <a:avLst/>
                <a:gdLst>
                  <a:gd name="T0" fmla="*/ 0 w 521"/>
                  <a:gd name="T1" fmla="*/ 589 h 594"/>
                  <a:gd name="T2" fmla="*/ 68 w 521"/>
                  <a:gd name="T3" fmla="*/ 593 h 594"/>
                  <a:gd name="T4" fmla="*/ 76 w 521"/>
                  <a:gd name="T5" fmla="*/ 549 h 594"/>
                  <a:gd name="T6" fmla="*/ 228 w 521"/>
                  <a:gd name="T7" fmla="*/ 557 h 594"/>
                  <a:gd name="T8" fmla="*/ 228 w 521"/>
                  <a:gd name="T9" fmla="*/ 533 h 594"/>
                  <a:gd name="T10" fmla="*/ 512 w 521"/>
                  <a:gd name="T11" fmla="*/ 533 h 594"/>
                  <a:gd name="T12" fmla="*/ 520 w 521"/>
                  <a:gd name="T13" fmla="*/ 72 h 594"/>
                  <a:gd name="T14" fmla="*/ 520 w 521"/>
                  <a:gd name="T15" fmla="*/ 32 h 594"/>
                  <a:gd name="T16" fmla="*/ 52 w 521"/>
                  <a:gd name="T17" fmla="*/ 0 h 594"/>
                  <a:gd name="T18" fmla="*/ 0 w 521"/>
                  <a:gd name="T19" fmla="*/ 589 h 59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21"/>
                  <a:gd name="T31" fmla="*/ 0 h 594"/>
                  <a:gd name="T32" fmla="*/ 521 w 521"/>
                  <a:gd name="T33" fmla="*/ 594 h 59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21" h="594">
                    <a:moveTo>
                      <a:pt x="0" y="589"/>
                    </a:moveTo>
                    <a:lnTo>
                      <a:pt x="68" y="593"/>
                    </a:lnTo>
                    <a:lnTo>
                      <a:pt x="76" y="549"/>
                    </a:lnTo>
                    <a:lnTo>
                      <a:pt x="228" y="557"/>
                    </a:lnTo>
                    <a:lnTo>
                      <a:pt x="228" y="533"/>
                    </a:lnTo>
                    <a:lnTo>
                      <a:pt x="512" y="533"/>
                    </a:lnTo>
                    <a:lnTo>
                      <a:pt x="520" y="72"/>
                    </a:lnTo>
                    <a:lnTo>
                      <a:pt x="520" y="32"/>
                    </a:lnTo>
                    <a:lnTo>
                      <a:pt x="52" y="0"/>
                    </a:lnTo>
                    <a:lnTo>
                      <a:pt x="0" y="589"/>
                    </a:lnTo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</p:grpSp>
        <p:grpSp>
          <p:nvGrpSpPr>
            <p:cNvPr id="17" name="Group 93">
              <a:extLst>
                <a:ext uri="{FF2B5EF4-FFF2-40B4-BE49-F238E27FC236}">
                  <a16:creationId xmlns:a16="http://schemas.microsoft.com/office/drawing/2014/main" id="{AF16ED39-9C1B-4353-BA48-198429C3D3E7}"/>
                </a:ext>
              </a:extLst>
            </p:cNvPr>
            <p:cNvGrpSpPr/>
            <p:nvPr/>
          </p:nvGrpSpPr>
          <p:grpSpPr bwMode="gray">
            <a:xfrm>
              <a:off x="4106726" y="4148725"/>
              <a:ext cx="2898177" cy="2328273"/>
              <a:chOff x="2516147" y="2238447"/>
              <a:chExt cx="2629173" cy="1713734"/>
            </a:xfrm>
            <a:solidFill>
              <a:srgbClr val="EAAB00"/>
            </a:solidFill>
            <a:effectLst/>
          </p:grpSpPr>
          <p:sp>
            <p:nvSpPr>
              <p:cNvPr id="61" name="Freeform 50">
                <a:extLst>
                  <a:ext uri="{FF2B5EF4-FFF2-40B4-BE49-F238E27FC236}">
                    <a16:creationId xmlns:a16="http://schemas.microsoft.com/office/drawing/2014/main" id="{D52C3403-626B-40B8-95FE-68FF2A6F6A5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041258" y="2238447"/>
                <a:ext cx="1219277" cy="509285"/>
              </a:xfrm>
              <a:custGeom>
                <a:avLst/>
                <a:gdLst>
                  <a:gd name="T0" fmla="*/ 80 w 678"/>
                  <a:gd name="T1" fmla="*/ 20 h 337"/>
                  <a:gd name="T2" fmla="*/ 0 w 678"/>
                  <a:gd name="T3" fmla="*/ 24 h 337"/>
                  <a:gd name="T4" fmla="*/ 0 w 678"/>
                  <a:gd name="T5" fmla="*/ 64 h 337"/>
                  <a:gd name="T6" fmla="*/ 240 w 678"/>
                  <a:gd name="T7" fmla="*/ 72 h 337"/>
                  <a:gd name="T8" fmla="*/ 244 w 678"/>
                  <a:gd name="T9" fmla="*/ 276 h 337"/>
                  <a:gd name="T10" fmla="*/ 260 w 678"/>
                  <a:gd name="T11" fmla="*/ 288 h 337"/>
                  <a:gd name="T12" fmla="*/ 280 w 678"/>
                  <a:gd name="T13" fmla="*/ 280 h 337"/>
                  <a:gd name="T14" fmla="*/ 304 w 678"/>
                  <a:gd name="T15" fmla="*/ 296 h 337"/>
                  <a:gd name="T16" fmla="*/ 376 w 678"/>
                  <a:gd name="T17" fmla="*/ 312 h 337"/>
                  <a:gd name="T18" fmla="*/ 404 w 678"/>
                  <a:gd name="T19" fmla="*/ 304 h 337"/>
                  <a:gd name="T20" fmla="*/ 440 w 678"/>
                  <a:gd name="T21" fmla="*/ 328 h 337"/>
                  <a:gd name="T22" fmla="*/ 473 w 678"/>
                  <a:gd name="T23" fmla="*/ 320 h 337"/>
                  <a:gd name="T24" fmla="*/ 497 w 678"/>
                  <a:gd name="T25" fmla="*/ 332 h 337"/>
                  <a:gd name="T26" fmla="*/ 525 w 678"/>
                  <a:gd name="T27" fmla="*/ 320 h 337"/>
                  <a:gd name="T28" fmla="*/ 541 w 678"/>
                  <a:gd name="T29" fmla="*/ 336 h 337"/>
                  <a:gd name="T30" fmla="*/ 569 w 678"/>
                  <a:gd name="T31" fmla="*/ 320 h 337"/>
                  <a:gd name="T32" fmla="*/ 645 w 678"/>
                  <a:gd name="T33" fmla="*/ 316 h 337"/>
                  <a:gd name="T34" fmla="*/ 657 w 678"/>
                  <a:gd name="T35" fmla="*/ 332 h 337"/>
                  <a:gd name="T36" fmla="*/ 677 w 678"/>
                  <a:gd name="T37" fmla="*/ 332 h 337"/>
                  <a:gd name="T38" fmla="*/ 677 w 678"/>
                  <a:gd name="T39" fmla="*/ 160 h 337"/>
                  <a:gd name="T40" fmla="*/ 665 w 678"/>
                  <a:gd name="T41" fmla="*/ 48 h 337"/>
                  <a:gd name="T42" fmla="*/ 657 w 678"/>
                  <a:gd name="T43" fmla="*/ 0 h 337"/>
                  <a:gd name="T44" fmla="*/ 465 w 678"/>
                  <a:gd name="T45" fmla="*/ 20 h 337"/>
                  <a:gd name="T46" fmla="*/ 80 w 678"/>
                  <a:gd name="T47" fmla="*/ 20 h 33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78"/>
                  <a:gd name="T73" fmla="*/ 0 h 337"/>
                  <a:gd name="T74" fmla="*/ 678 w 678"/>
                  <a:gd name="T75" fmla="*/ 337 h 337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78" h="337">
                    <a:moveTo>
                      <a:pt x="80" y="20"/>
                    </a:moveTo>
                    <a:lnTo>
                      <a:pt x="0" y="24"/>
                    </a:lnTo>
                    <a:lnTo>
                      <a:pt x="0" y="64"/>
                    </a:lnTo>
                    <a:lnTo>
                      <a:pt x="240" y="72"/>
                    </a:lnTo>
                    <a:lnTo>
                      <a:pt x="244" y="276"/>
                    </a:lnTo>
                    <a:lnTo>
                      <a:pt x="260" y="288"/>
                    </a:lnTo>
                    <a:lnTo>
                      <a:pt x="280" y="280"/>
                    </a:lnTo>
                    <a:lnTo>
                      <a:pt x="304" y="296"/>
                    </a:lnTo>
                    <a:lnTo>
                      <a:pt x="376" y="312"/>
                    </a:lnTo>
                    <a:lnTo>
                      <a:pt x="404" y="304"/>
                    </a:lnTo>
                    <a:lnTo>
                      <a:pt x="440" y="328"/>
                    </a:lnTo>
                    <a:lnTo>
                      <a:pt x="473" y="320"/>
                    </a:lnTo>
                    <a:lnTo>
                      <a:pt x="497" y="332"/>
                    </a:lnTo>
                    <a:lnTo>
                      <a:pt x="525" y="320"/>
                    </a:lnTo>
                    <a:lnTo>
                      <a:pt x="541" y="336"/>
                    </a:lnTo>
                    <a:lnTo>
                      <a:pt x="569" y="320"/>
                    </a:lnTo>
                    <a:lnTo>
                      <a:pt x="645" y="316"/>
                    </a:lnTo>
                    <a:lnTo>
                      <a:pt x="657" y="332"/>
                    </a:lnTo>
                    <a:lnTo>
                      <a:pt x="677" y="332"/>
                    </a:lnTo>
                    <a:lnTo>
                      <a:pt x="677" y="160"/>
                    </a:lnTo>
                    <a:lnTo>
                      <a:pt x="665" y="48"/>
                    </a:lnTo>
                    <a:lnTo>
                      <a:pt x="657" y="0"/>
                    </a:lnTo>
                    <a:lnTo>
                      <a:pt x="465" y="20"/>
                    </a:lnTo>
                    <a:lnTo>
                      <a:pt x="80" y="20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62" name="Freeform 51">
                <a:extLst>
                  <a:ext uri="{FF2B5EF4-FFF2-40B4-BE49-F238E27FC236}">
                    <a16:creationId xmlns:a16="http://schemas.microsoft.com/office/drawing/2014/main" id="{D06D3DF3-7D72-417A-802F-7606DB70095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516147" y="2335166"/>
                <a:ext cx="1931419" cy="1617015"/>
              </a:xfrm>
              <a:custGeom>
                <a:avLst/>
                <a:gdLst>
                  <a:gd name="T0" fmla="*/ 1009 w 1074"/>
                  <a:gd name="T1" fmla="*/ 292 h 1070"/>
                  <a:gd name="T2" fmla="*/ 1021 w 1074"/>
                  <a:gd name="T3" fmla="*/ 441 h 1070"/>
                  <a:gd name="T4" fmla="*/ 1041 w 1074"/>
                  <a:gd name="T5" fmla="*/ 501 h 1070"/>
                  <a:gd name="T6" fmla="*/ 1057 w 1074"/>
                  <a:gd name="T7" fmla="*/ 605 h 1070"/>
                  <a:gd name="T8" fmla="*/ 1029 w 1074"/>
                  <a:gd name="T9" fmla="*/ 673 h 1070"/>
                  <a:gd name="T10" fmla="*/ 977 w 1074"/>
                  <a:gd name="T11" fmla="*/ 701 h 1070"/>
                  <a:gd name="T12" fmla="*/ 961 w 1074"/>
                  <a:gd name="T13" fmla="*/ 673 h 1070"/>
                  <a:gd name="T14" fmla="*/ 961 w 1074"/>
                  <a:gd name="T15" fmla="*/ 717 h 1070"/>
                  <a:gd name="T16" fmla="*/ 881 w 1074"/>
                  <a:gd name="T17" fmla="*/ 785 h 1070"/>
                  <a:gd name="T18" fmla="*/ 833 w 1074"/>
                  <a:gd name="T19" fmla="*/ 793 h 1070"/>
                  <a:gd name="T20" fmla="*/ 813 w 1074"/>
                  <a:gd name="T21" fmla="*/ 821 h 1070"/>
                  <a:gd name="T22" fmla="*/ 801 w 1074"/>
                  <a:gd name="T23" fmla="*/ 841 h 1070"/>
                  <a:gd name="T24" fmla="*/ 732 w 1074"/>
                  <a:gd name="T25" fmla="*/ 913 h 1070"/>
                  <a:gd name="T26" fmla="*/ 757 w 1074"/>
                  <a:gd name="T27" fmla="*/ 941 h 1070"/>
                  <a:gd name="T28" fmla="*/ 789 w 1074"/>
                  <a:gd name="T29" fmla="*/ 1061 h 1070"/>
                  <a:gd name="T30" fmla="*/ 744 w 1074"/>
                  <a:gd name="T31" fmla="*/ 1049 h 1070"/>
                  <a:gd name="T32" fmla="*/ 620 w 1074"/>
                  <a:gd name="T33" fmla="*/ 993 h 1070"/>
                  <a:gd name="T34" fmla="*/ 496 w 1074"/>
                  <a:gd name="T35" fmla="*/ 825 h 1070"/>
                  <a:gd name="T36" fmla="*/ 424 w 1074"/>
                  <a:gd name="T37" fmla="*/ 701 h 1070"/>
                  <a:gd name="T38" fmla="*/ 316 w 1074"/>
                  <a:gd name="T39" fmla="*/ 693 h 1070"/>
                  <a:gd name="T40" fmla="*/ 264 w 1074"/>
                  <a:gd name="T41" fmla="*/ 741 h 1070"/>
                  <a:gd name="T42" fmla="*/ 168 w 1074"/>
                  <a:gd name="T43" fmla="*/ 705 h 1070"/>
                  <a:gd name="T44" fmla="*/ 104 w 1074"/>
                  <a:gd name="T45" fmla="*/ 609 h 1070"/>
                  <a:gd name="T46" fmla="*/ 52 w 1074"/>
                  <a:gd name="T47" fmla="*/ 549 h 1070"/>
                  <a:gd name="T48" fmla="*/ 0 w 1074"/>
                  <a:gd name="T49" fmla="*/ 485 h 1070"/>
                  <a:gd name="T50" fmla="*/ 284 w 1074"/>
                  <a:gd name="T51" fmla="*/ 461 h 1070"/>
                  <a:gd name="T52" fmla="*/ 532 w 1074"/>
                  <a:gd name="T53" fmla="*/ 8 h 1070"/>
                  <a:gd name="T54" fmla="*/ 552 w 1074"/>
                  <a:gd name="T55" fmla="*/ 224 h 1070"/>
                  <a:gd name="T56" fmla="*/ 596 w 1074"/>
                  <a:gd name="T57" fmla="*/ 232 h 1070"/>
                  <a:gd name="T58" fmla="*/ 696 w 1074"/>
                  <a:gd name="T59" fmla="*/ 240 h 1070"/>
                  <a:gd name="T60" fmla="*/ 765 w 1074"/>
                  <a:gd name="T61" fmla="*/ 256 h 1070"/>
                  <a:gd name="T62" fmla="*/ 817 w 1074"/>
                  <a:gd name="T63" fmla="*/ 256 h 1070"/>
                  <a:gd name="T64" fmla="*/ 861 w 1074"/>
                  <a:gd name="T65" fmla="*/ 256 h 1070"/>
                  <a:gd name="T66" fmla="*/ 949 w 1074"/>
                  <a:gd name="T67" fmla="*/ 268 h 107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074"/>
                  <a:gd name="T103" fmla="*/ 0 h 1070"/>
                  <a:gd name="T104" fmla="*/ 1074 w 1074"/>
                  <a:gd name="T105" fmla="*/ 1070 h 107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074" h="1070">
                    <a:moveTo>
                      <a:pt x="969" y="268"/>
                    </a:moveTo>
                    <a:lnTo>
                      <a:pt x="1009" y="292"/>
                    </a:lnTo>
                    <a:lnTo>
                      <a:pt x="1013" y="356"/>
                    </a:lnTo>
                    <a:lnTo>
                      <a:pt x="1021" y="441"/>
                    </a:lnTo>
                    <a:lnTo>
                      <a:pt x="1033" y="461"/>
                    </a:lnTo>
                    <a:lnTo>
                      <a:pt x="1041" y="501"/>
                    </a:lnTo>
                    <a:lnTo>
                      <a:pt x="1073" y="553"/>
                    </a:lnTo>
                    <a:lnTo>
                      <a:pt x="1057" y="605"/>
                    </a:lnTo>
                    <a:lnTo>
                      <a:pt x="1057" y="661"/>
                    </a:lnTo>
                    <a:lnTo>
                      <a:pt x="1029" y="673"/>
                    </a:lnTo>
                    <a:lnTo>
                      <a:pt x="997" y="705"/>
                    </a:lnTo>
                    <a:lnTo>
                      <a:pt x="977" y="701"/>
                    </a:lnTo>
                    <a:lnTo>
                      <a:pt x="981" y="673"/>
                    </a:lnTo>
                    <a:lnTo>
                      <a:pt x="961" y="673"/>
                    </a:lnTo>
                    <a:lnTo>
                      <a:pt x="957" y="689"/>
                    </a:lnTo>
                    <a:lnTo>
                      <a:pt x="961" y="717"/>
                    </a:lnTo>
                    <a:lnTo>
                      <a:pt x="929" y="749"/>
                    </a:lnTo>
                    <a:lnTo>
                      <a:pt x="881" y="785"/>
                    </a:lnTo>
                    <a:lnTo>
                      <a:pt x="845" y="801"/>
                    </a:lnTo>
                    <a:lnTo>
                      <a:pt x="833" y="793"/>
                    </a:lnTo>
                    <a:lnTo>
                      <a:pt x="809" y="805"/>
                    </a:lnTo>
                    <a:lnTo>
                      <a:pt x="813" y="821"/>
                    </a:lnTo>
                    <a:lnTo>
                      <a:pt x="793" y="821"/>
                    </a:lnTo>
                    <a:lnTo>
                      <a:pt x="801" y="841"/>
                    </a:lnTo>
                    <a:lnTo>
                      <a:pt x="765" y="909"/>
                    </a:lnTo>
                    <a:lnTo>
                      <a:pt x="732" y="913"/>
                    </a:lnTo>
                    <a:lnTo>
                      <a:pt x="757" y="925"/>
                    </a:lnTo>
                    <a:lnTo>
                      <a:pt x="757" y="941"/>
                    </a:lnTo>
                    <a:lnTo>
                      <a:pt x="769" y="941"/>
                    </a:lnTo>
                    <a:lnTo>
                      <a:pt x="789" y="1061"/>
                    </a:lnTo>
                    <a:lnTo>
                      <a:pt x="765" y="1069"/>
                    </a:lnTo>
                    <a:lnTo>
                      <a:pt x="744" y="1049"/>
                    </a:lnTo>
                    <a:lnTo>
                      <a:pt x="712" y="1049"/>
                    </a:lnTo>
                    <a:lnTo>
                      <a:pt x="620" y="993"/>
                    </a:lnTo>
                    <a:lnTo>
                      <a:pt x="568" y="893"/>
                    </a:lnTo>
                    <a:lnTo>
                      <a:pt x="496" y="825"/>
                    </a:lnTo>
                    <a:lnTo>
                      <a:pt x="484" y="789"/>
                    </a:lnTo>
                    <a:lnTo>
                      <a:pt x="424" y="701"/>
                    </a:lnTo>
                    <a:lnTo>
                      <a:pt x="372" y="685"/>
                    </a:lnTo>
                    <a:lnTo>
                      <a:pt x="316" y="693"/>
                    </a:lnTo>
                    <a:lnTo>
                      <a:pt x="300" y="729"/>
                    </a:lnTo>
                    <a:lnTo>
                      <a:pt x="264" y="741"/>
                    </a:lnTo>
                    <a:lnTo>
                      <a:pt x="244" y="769"/>
                    </a:lnTo>
                    <a:lnTo>
                      <a:pt x="168" y="705"/>
                    </a:lnTo>
                    <a:lnTo>
                      <a:pt x="136" y="669"/>
                    </a:lnTo>
                    <a:lnTo>
                      <a:pt x="104" y="609"/>
                    </a:lnTo>
                    <a:lnTo>
                      <a:pt x="72" y="589"/>
                    </a:lnTo>
                    <a:lnTo>
                      <a:pt x="52" y="549"/>
                    </a:lnTo>
                    <a:lnTo>
                      <a:pt x="32" y="521"/>
                    </a:lnTo>
                    <a:lnTo>
                      <a:pt x="0" y="485"/>
                    </a:lnTo>
                    <a:lnTo>
                      <a:pt x="0" y="461"/>
                    </a:lnTo>
                    <a:lnTo>
                      <a:pt x="284" y="461"/>
                    </a:lnTo>
                    <a:lnTo>
                      <a:pt x="292" y="0"/>
                    </a:lnTo>
                    <a:lnTo>
                      <a:pt x="532" y="8"/>
                    </a:lnTo>
                    <a:lnTo>
                      <a:pt x="536" y="212"/>
                    </a:lnTo>
                    <a:lnTo>
                      <a:pt x="552" y="224"/>
                    </a:lnTo>
                    <a:lnTo>
                      <a:pt x="572" y="216"/>
                    </a:lnTo>
                    <a:lnTo>
                      <a:pt x="596" y="232"/>
                    </a:lnTo>
                    <a:lnTo>
                      <a:pt x="668" y="248"/>
                    </a:lnTo>
                    <a:lnTo>
                      <a:pt x="696" y="240"/>
                    </a:lnTo>
                    <a:lnTo>
                      <a:pt x="732" y="264"/>
                    </a:lnTo>
                    <a:lnTo>
                      <a:pt x="765" y="256"/>
                    </a:lnTo>
                    <a:lnTo>
                      <a:pt x="789" y="268"/>
                    </a:lnTo>
                    <a:lnTo>
                      <a:pt x="817" y="256"/>
                    </a:lnTo>
                    <a:lnTo>
                      <a:pt x="833" y="272"/>
                    </a:lnTo>
                    <a:lnTo>
                      <a:pt x="861" y="256"/>
                    </a:lnTo>
                    <a:lnTo>
                      <a:pt x="937" y="252"/>
                    </a:lnTo>
                    <a:lnTo>
                      <a:pt x="949" y="268"/>
                    </a:lnTo>
                    <a:lnTo>
                      <a:pt x="969" y="268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63" name="Freeform 52">
                <a:extLst>
                  <a:ext uri="{FF2B5EF4-FFF2-40B4-BE49-F238E27FC236}">
                    <a16:creationId xmlns:a16="http://schemas.microsoft.com/office/drawing/2014/main" id="{DD84AE59-9687-42DC-B13A-414A1371C01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237158" y="2268673"/>
                <a:ext cx="677974" cy="606005"/>
              </a:xfrm>
              <a:custGeom>
                <a:avLst/>
                <a:gdLst>
                  <a:gd name="T0" fmla="*/ 12 w 377"/>
                  <a:gd name="T1" fmla="*/ 312 h 401"/>
                  <a:gd name="T2" fmla="*/ 12 w 377"/>
                  <a:gd name="T3" fmla="*/ 140 h 401"/>
                  <a:gd name="T4" fmla="*/ 0 w 377"/>
                  <a:gd name="T5" fmla="*/ 28 h 401"/>
                  <a:gd name="T6" fmla="*/ 144 w 377"/>
                  <a:gd name="T7" fmla="*/ 20 h 401"/>
                  <a:gd name="T8" fmla="*/ 348 w 377"/>
                  <a:gd name="T9" fmla="*/ 0 h 401"/>
                  <a:gd name="T10" fmla="*/ 336 w 377"/>
                  <a:gd name="T11" fmla="*/ 44 h 401"/>
                  <a:gd name="T12" fmla="*/ 376 w 377"/>
                  <a:gd name="T13" fmla="*/ 44 h 401"/>
                  <a:gd name="T14" fmla="*/ 368 w 377"/>
                  <a:gd name="T15" fmla="*/ 112 h 401"/>
                  <a:gd name="T16" fmla="*/ 352 w 377"/>
                  <a:gd name="T17" fmla="*/ 128 h 401"/>
                  <a:gd name="T18" fmla="*/ 364 w 377"/>
                  <a:gd name="T19" fmla="*/ 128 h 401"/>
                  <a:gd name="T20" fmla="*/ 348 w 377"/>
                  <a:gd name="T21" fmla="*/ 156 h 401"/>
                  <a:gd name="T22" fmla="*/ 292 w 377"/>
                  <a:gd name="T23" fmla="*/ 264 h 401"/>
                  <a:gd name="T24" fmla="*/ 292 w 377"/>
                  <a:gd name="T25" fmla="*/ 320 h 401"/>
                  <a:gd name="T26" fmla="*/ 304 w 377"/>
                  <a:gd name="T27" fmla="*/ 328 h 401"/>
                  <a:gd name="T28" fmla="*/ 296 w 377"/>
                  <a:gd name="T29" fmla="*/ 372 h 401"/>
                  <a:gd name="T30" fmla="*/ 56 w 377"/>
                  <a:gd name="T31" fmla="*/ 400 h 401"/>
                  <a:gd name="T32" fmla="*/ 52 w 377"/>
                  <a:gd name="T33" fmla="*/ 336 h 401"/>
                  <a:gd name="T34" fmla="*/ 12 w 377"/>
                  <a:gd name="T35" fmla="*/ 312 h 40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77"/>
                  <a:gd name="T55" fmla="*/ 0 h 401"/>
                  <a:gd name="T56" fmla="*/ 377 w 377"/>
                  <a:gd name="T57" fmla="*/ 401 h 40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77" h="401">
                    <a:moveTo>
                      <a:pt x="12" y="312"/>
                    </a:moveTo>
                    <a:lnTo>
                      <a:pt x="12" y="140"/>
                    </a:lnTo>
                    <a:lnTo>
                      <a:pt x="0" y="28"/>
                    </a:lnTo>
                    <a:lnTo>
                      <a:pt x="144" y="20"/>
                    </a:lnTo>
                    <a:lnTo>
                      <a:pt x="348" y="0"/>
                    </a:lnTo>
                    <a:lnTo>
                      <a:pt x="336" y="44"/>
                    </a:lnTo>
                    <a:lnTo>
                      <a:pt x="376" y="44"/>
                    </a:lnTo>
                    <a:lnTo>
                      <a:pt x="368" y="112"/>
                    </a:lnTo>
                    <a:lnTo>
                      <a:pt x="352" y="128"/>
                    </a:lnTo>
                    <a:lnTo>
                      <a:pt x="364" y="128"/>
                    </a:lnTo>
                    <a:lnTo>
                      <a:pt x="348" y="156"/>
                    </a:lnTo>
                    <a:lnTo>
                      <a:pt x="292" y="264"/>
                    </a:lnTo>
                    <a:lnTo>
                      <a:pt x="292" y="320"/>
                    </a:lnTo>
                    <a:lnTo>
                      <a:pt x="304" y="328"/>
                    </a:lnTo>
                    <a:lnTo>
                      <a:pt x="296" y="372"/>
                    </a:lnTo>
                    <a:lnTo>
                      <a:pt x="56" y="400"/>
                    </a:lnTo>
                    <a:lnTo>
                      <a:pt x="52" y="336"/>
                    </a:lnTo>
                    <a:lnTo>
                      <a:pt x="12" y="312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64" name="Freeform 53">
                <a:extLst>
                  <a:ext uri="{FF2B5EF4-FFF2-40B4-BE49-F238E27FC236}">
                    <a16:creationId xmlns:a16="http://schemas.microsoft.com/office/drawing/2014/main" id="{178FDEBB-BC83-4EBD-81C7-6D14864EEAA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337865" y="2830847"/>
                <a:ext cx="807455" cy="583335"/>
              </a:xfrm>
              <a:custGeom>
                <a:avLst/>
                <a:gdLst>
                  <a:gd name="T0" fmla="*/ 0 w 449"/>
                  <a:gd name="T1" fmla="*/ 28 h 386"/>
                  <a:gd name="T2" fmla="*/ 240 w 449"/>
                  <a:gd name="T3" fmla="*/ 0 h 386"/>
                  <a:gd name="T4" fmla="*/ 264 w 449"/>
                  <a:gd name="T5" fmla="*/ 64 h 386"/>
                  <a:gd name="T6" fmla="*/ 216 w 449"/>
                  <a:gd name="T7" fmla="*/ 181 h 386"/>
                  <a:gd name="T8" fmla="*/ 220 w 449"/>
                  <a:gd name="T9" fmla="*/ 201 h 386"/>
                  <a:gd name="T10" fmla="*/ 364 w 449"/>
                  <a:gd name="T11" fmla="*/ 189 h 386"/>
                  <a:gd name="T12" fmla="*/ 372 w 449"/>
                  <a:gd name="T13" fmla="*/ 197 h 386"/>
                  <a:gd name="T14" fmla="*/ 364 w 449"/>
                  <a:gd name="T15" fmla="*/ 217 h 386"/>
                  <a:gd name="T16" fmla="*/ 384 w 449"/>
                  <a:gd name="T17" fmla="*/ 261 h 386"/>
                  <a:gd name="T18" fmla="*/ 376 w 449"/>
                  <a:gd name="T19" fmla="*/ 277 h 386"/>
                  <a:gd name="T20" fmla="*/ 384 w 449"/>
                  <a:gd name="T21" fmla="*/ 289 h 386"/>
                  <a:gd name="T22" fmla="*/ 408 w 449"/>
                  <a:gd name="T23" fmla="*/ 281 h 386"/>
                  <a:gd name="T24" fmla="*/ 416 w 449"/>
                  <a:gd name="T25" fmla="*/ 301 h 386"/>
                  <a:gd name="T26" fmla="*/ 404 w 449"/>
                  <a:gd name="T27" fmla="*/ 337 h 386"/>
                  <a:gd name="T28" fmla="*/ 448 w 449"/>
                  <a:gd name="T29" fmla="*/ 357 h 386"/>
                  <a:gd name="T30" fmla="*/ 420 w 449"/>
                  <a:gd name="T31" fmla="*/ 385 h 386"/>
                  <a:gd name="T32" fmla="*/ 420 w 449"/>
                  <a:gd name="T33" fmla="*/ 365 h 386"/>
                  <a:gd name="T34" fmla="*/ 380 w 449"/>
                  <a:gd name="T35" fmla="*/ 361 h 386"/>
                  <a:gd name="T36" fmla="*/ 368 w 449"/>
                  <a:gd name="T37" fmla="*/ 341 h 386"/>
                  <a:gd name="T38" fmla="*/ 360 w 449"/>
                  <a:gd name="T39" fmla="*/ 365 h 386"/>
                  <a:gd name="T40" fmla="*/ 328 w 449"/>
                  <a:gd name="T41" fmla="*/ 381 h 386"/>
                  <a:gd name="T42" fmla="*/ 268 w 449"/>
                  <a:gd name="T43" fmla="*/ 365 h 386"/>
                  <a:gd name="T44" fmla="*/ 280 w 449"/>
                  <a:gd name="T45" fmla="*/ 357 h 386"/>
                  <a:gd name="T46" fmla="*/ 236 w 449"/>
                  <a:gd name="T47" fmla="*/ 341 h 386"/>
                  <a:gd name="T48" fmla="*/ 208 w 449"/>
                  <a:gd name="T49" fmla="*/ 325 h 386"/>
                  <a:gd name="T50" fmla="*/ 192 w 449"/>
                  <a:gd name="T51" fmla="*/ 329 h 386"/>
                  <a:gd name="T52" fmla="*/ 196 w 449"/>
                  <a:gd name="T53" fmla="*/ 341 h 386"/>
                  <a:gd name="T54" fmla="*/ 128 w 449"/>
                  <a:gd name="T55" fmla="*/ 341 h 386"/>
                  <a:gd name="T56" fmla="*/ 76 w 449"/>
                  <a:gd name="T57" fmla="*/ 325 h 386"/>
                  <a:gd name="T58" fmla="*/ 44 w 449"/>
                  <a:gd name="T59" fmla="*/ 333 h 386"/>
                  <a:gd name="T60" fmla="*/ 44 w 449"/>
                  <a:gd name="T61" fmla="*/ 277 h 386"/>
                  <a:gd name="T62" fmla="*/ 60 w 449"/>
                  <a:gd name="T63" fmla="*/ 225 h 386"/>
                  <a:gd name="T64" fmla="*/ 28 w 449"/>
                  <a:gd name="T65" fmla="*/ 173 h 386"/>
                  <a:gd name="T66" fmla="*/ 20 w 449"/>
                  <a:gd name="T67" fmla="*/ 133 h 386"/>
                  <a:gd name="T68" fmla="*/ 8 w 449"/>
                  <a:gd name="T69" fmla="*/ 113 h 386"/>
                  <a:gd name="T70" fmla="*/ 0 w 449"/>
                  <a:gd name="T71" fmla="*/ 28 h 38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49"/>
                  <a:gd name="T109" fmla="*/ 0 h 386"/>
                  <a:gd name="T110" fmla="*/ 449 w 449"/>
                  <a:gd name="T111" fmla="*/ 386 h 38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49" h="386">
                    <a:moveTo>
                      <a:pt x="0" y="28"/>
                    </a:moveTo>
                    <a:lnTo>
                      <a:pt x="240" y="0"/>
                    </a:lnTo>
                    <a:lnTo>
                      <a:pt x="264" y="64"/>
                    </a:lnTo>
                    <a:lnTo>
                      <a:pt x="216" y="181"/>
                    </a:lnTo>
                    <a:lnTo>
                      <a:pt x="220" y="201"/>
                    </a:lnTo>
                    <a:lnTo>
                      <a:pt x="364" y="189"/>
                    </a:lnTo>
                    <a:lnTo>
                      <a:pt x="372" y="197"/>
                    </a:lnTo>
                    <a:lnTo>
                      <a:pt x="364" y="217"/>
                    </a:lnTo>
                    <a:lnTo>
                      <a:pt x="384" y="261"/>
                    </a:lnTo>
                    <a:lnTo>
                      <a:pt x="376" y="277"/>
                    </a:lnTo>
                    <a:lnTo>
                      <a:pt x="384" y="289"/>
                    </a:lnTo>
                    <a:lnTo>
                      <a:pt x="408" y="281"/>
                    </a:lnTo>
                    <a:lnTo>
                      <a:pt x="416" y="301"/>
                    </a:lnTo>
                    <a:lnTo>
                      <a:pt x="404" y="337"/>
                    </a:lnTo>
                    <a:lnTo>
                      <a:pt x="448" y="357"/>
                    </a:lnTo>
                    <a:lnTo>
                      <a:pt x="420" y="385"/>
                    </a:lnTo>
                    <a:lnTo>
                      <a:pt x="420" y="365"/>
                    </a:lnTo>
                    <a:lnTo>
                      <a:pt x="380" y="361"/>
                    </a:lnTo>
                    <a:lnTo>
                      <a:pt x="368" y="341"/>
                    </a:lnTo>
                    <a:lnTo>
                      <a:pt x="360" y="365"/>
                    </a:lnTo>
                    <a:lnTo>
                      <a:pt x="328" y="381"/>
                    </a:lnTo>
                    <a:lnTo>
                      <a:pt x="268" y="365"/>
                    </a:lnTo>
                    <a:lnTo>
                      <a:pt x="280" y="357"/>
                    </a:lnTo>
                    <a:lnTo>
                      <a:pt x="236" y="341"/>
                    </a:lnTo>
                    <a:lnTo>
                      <a:pt x="208" y="325"/>
                    </a:lnTo>
                    <a:lnTo>
                      <a:pt x="192" y="329"/>
                    </a:lnTo>
                    <a:lnTo>
                      <a:pt x="196" y="341"/>
                    </a:lnTo>
                    <a:lnTo>
                      <a:pt x="128" y="341"/>
                    </a:lnTo>
                    <a:lnTo>
                      <a:pt x="76" y="325"/>
                    </a:lnTo>
                    <a:lnTo>
                      <a:pt x="44" y="333"/>
                    </a:lnTo>
                    <a:lnTo>
                      <a:pt x="44" y="277"/>
                    </a:lnTo>
                    <a:lnTo>
                      <a:pt x="60" y="225"/>
                    </a:lnTo>
                    <a:lnTo>
                      <a:pt x="28" y="173"/>
                    </a:lnTo>
                    <a:lnTo>
                      <a:pt x="20" y="133"/>
                    </a:lnTo>
                    <a:lnTo>
                      <a:pt x="8" y="113"/>
                    </a:lnTo>
                    <a:lnTo>
                      <a:pt x="0" y="28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49C52E8-D287-445F-A536-7699095F039B}"/>
                </a:ext>
              </a:extLst>
            </p:cNvPr>
            <p:cNvGrpSpPr/>
            <p:nvPr/>
          </p:nvGrpSpPr>
          <p:grpSpPr bwMode="gray">
            <a:xfrm>
              <a:off x="6690901" y="3015709"/>
              <a:ext cx="2222627" cy="1495157"/>
              <a:chOff x="5001144" y="1385387"/>
              <a:chExt cx="2015940" cy="1095640"/>
            </a:xfrm>
            <a:solidFill>
              <a:schemeClr val="accent3"/>
            </a:solidFill>
            <a:effectLst/>
          </p:grpSpPr>
          <p:sp>
            <p:nvSpPr>
              <p:cNvPr id="53" name="Freeform 42">
                <a:extLst>
                  <a:ext uri="{FF2B5EF4-FFF2-40B4-BE49-F238E27FC236}">
                    <a16:creationId xmlns:a16="http://schemas.microsoft.com/office/drawing/2014/main" id="{6344D8A0-C79B-4B9A-B182-3FA80614F4C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339111" y="1421657"/>
                <a:ext cx="620428" cy="273533"/>
              </a:xfrm>
              <a:custGeom>
                <a:avLst/>
                <a:gdLst>
                  <a:gd name="T0" fmla="*/ 344 w 345"/>
                  <a:gd name="T1" fmla="*/ 108 h 181"/>
                  <a:gd name="T2" fmla="*/ 336 w 345"/>
                  <a:gd name="T3" fmla="*/ 172 h 181"/>
                  <a:gd name="T4" fmla="*/ 308 w 345"/>
                  <a:gd name="T5" fmla="*/ 180 h 181"/>
                  <a:gd name="T6" fmla="*/ 288 w 345"/>
                  <a:gd name="T7" fmla="*/ 152 h 181"/>
                  <a:gd name="T8" fmla="*/ 252 w 345"/>
                  <a:gd name="T9" fmla="*/ 124 h 181"/>
                  <a:gd name="T10" fmla="*/ 248 w 345"/>
                  <a:gd name="T11" fmla="*/ 100 h 181"/>
                  <a:gd name="T12" fmla="*/ 260 w 345"/>
                  <a:gd name="T13" fmla="*/ 100 h 181"/>
                  <a:gd name="T14" fmla="*/ 260 w 345"/>
                  <a:gd name="T15" fmla="*/ 76 h 181"/>
                  <a:gd name="T16" fmla="*/ 252 w 345"/>
                  <a:gd name="T17" fmla="*/ 52 h 181"/>
                  <a:gd name="T18" fmla="*/ 260 w 345"/>
                  <a:gd name="T19" fmla="*/ 24 h 181"/>
                  <a:gd name="T20" fmla="*/ 240 w 345"/>
                  <a:gd name="T21" fmla="*/ 40 h 181"/>
                  <a:gd name="T22" fmla="*/ 224 w 345"/>
                  <a:gd name="T23" fmla="*/ 56 h 181"/>
                  <a:gd name="T24" fmla="*/ 228 w 345"/>
                  <a:gd name="T25" fmla="*/ 108 h 181"/>
                  <a:gd name="T26" fmla="*/ 248 w 345"/>
                  <a:gd name="T27" fmla="*/ 140 h 181"/>
                  <a:gd name="T28" fmla="*/ 256 w 345"/>
                  <a:gd name="T29" fmla="*/ 168 h 181"/>
                  <a:gd name="T30" fmla="*/ 240 w 345"/>
                  <a:gd name="T31" fmla="*/ 176 h 181"/>
                  <a:gd name="T32" fmla="*/ 208 w 345"/>
                  <a:gd name="T33" fmla="*/ 152 h 181"/>
                  <a:gd name="T34" fmla="*/ 188 w 345"/>
                  <a:gd name="T35" fmla="*/ 152 h 181"/>
                  <a:gd name="T36" fmla="*/ 192 w 345"/>
                  <a:gd name="T37" fmla="*/ 124 h 181"/>
                  <a:gd name="T38" fmla="*/ 204 w 345"/>
                  <a:gd name="T39" fmla="*/ 108 h 181"/>
                  <a:gd name="T40" fmla="*/ 156 w 345"/>
                  <a:gd name="T41" fmla="*/ 80 h 181"/>
                  <a:gd name="T42" fmla="*/ 140 w 345"/>
                  <a:gd name="T43" fmla="*/ 84 h 181"/>
                  <a:gd name="T44" fmla="*/ 128 w 345"/>
                  <a:gd name="T45" fmla="*/ 60 h 181"/>
                  <a:gd name="T46" fmla="*/ 100 w 345"/>
                  <a:gd name="T47" fmla="*/ 52 h 181"/>
                  <a:gd name="T48" fmla="*/ 84 w 345"/>
                  <a:gd name="T49" fmla="*/ 72 h 181"/>
                  <a:gd name="T50" fmla="*/ 48 w 345"/>
                  <a:gd name="T51" fmla="*/ 72 h 181"/>
                  <a:gd name="T52" fmla="*/ 36 w 345"/>
                  <a:gd name="T53" fmla="*/ 100 h 181"/>
                  <a:gd name="T54" fmla="*/ 8 w 345"/>
                  <a:gd name="T55" fmla="*/ 104 h 181"/>
                  <a:gd name="T56" fmla="*/ 0 w 345"/>
                  <a:gd name="T57" fmla="*/ 60 h 181"/>
                  <a:gd name="T58" fmla="*/ 256 w 345"/>
                  <a:gd name="T59" fmla="*/ 0 h 181"/>
                  <a:gd name="T60" fmla="*/ 300 w 345"/>
                  <a:gd name="T61" fmla="*/ 120 h 181"/>
                  <a:gd name="T62" fmla="*/ 344 w 345"/>
                  <a:gd name="T63" fmla="*/ 108 h 1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45"/>
                  <a:gd name="T97" fmla="*/ 0 h 181"/>
                  <a:gd name="T98" fmla="*/ 345 w 345"/>
                  <a:gd name="T99" fmla="*/ 181 h 18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45" h="181">
                    <a:moveTo>
                      <a:pt x="344" y="108"/>
                    </a:moveTo>
                    <a:lnTo>
                      <a:pt x="336" y="172"/>
                    </a:lnTo>
                    <a:lnTo>
                      <a:pt x="308" y="180"/>
                    </a:lnTo>
                    <a:lnTo>
                      <a:pt x="288" y="152"/>
                    </a:lnTo>
                    <a:lnTo>
                      <a:pt x="252" y="124"/>
                    </a:lnTo>
                    <a:lnTo>
                      <a:pt x="248" y="100"/>
                    </a:lnTo>
                    <a:lnTo>
                      <a:pt x="260" y="100"/>
                    </a:lnTo>
                    <a:lnTo>
                      <a:pt x="260" y="76"/>
                    </a:lnTo>
                    <a:lnTo>
                      <a:pt x="252" y="52"/>
                    </a:lnTo>
                    <a:lnTo>
                      <a:pt x="260" y="24"/>
                    </a:lnTo>
                    <a:lnTo>
                      <a:pt x="240" y="40"/>
                    </a:lnTo>
                    <a:lnTo>
                      <a:pt x="224" y="56"/>
                    </a:lnTo>
                    <a:lnTo>
                      <a:pt x="228" y="108"/>
                    </a:lnTo>
                    <a:lnTo>
                      <a:pt x="248" y="140"/>
                    </a:lnTo>
                    <a:lnTo>
                      <a:pt x="256" y="168"/>
                    </a:lnTo>
                    <a:lnTo>
                      <a:pt x="240" y="176"/>
                    </a:lnTo>
                    <a:lnTo>
                      <a:pt x="208" y="152"/>
                    </a:lnTo>
                    <a:lnTo>
                      <a:pt x="188" y="152"/>
                    </a:lnTo>
                    <a:lnTo>
                      <a:pt x="192" y="124"/>
                    </a:lnTo>
                    <a:lnTo>
                      <a:pt x="204" y="108"/>
                    </a:lnTo>
                    <a:lnTo>
                      <a:pt x="156" y="80"/>
                    </a:lnTo>
                    <a:lnTo>
                      <a:pt x="140" y="84"/>
                    </a:lnTo>
                    <a:lnTo>
                      <a:pt x="128" y="60"/>
                    </a:lnTo>
                    <a:lnTo>
                      <a:pt x="100" y="52"/>
                    </a:lnTo>
                    <a:lnTo>
                      <a:pt x="84" y="72"/>
                    </a:lnTo>
                    <a:lnTo>
                      <a:pt x="48" y="72"/>
                    </a:lnTo>
                    <a:lnTo>
                      <a:pt x="36" y="100"/>
                    </a:lnTo>
                    <a:lnTo>
                      <a:pt x="8" y="104"/>
                    </a:lnTo>
                    <a:lnTo>
                      <a:pt x="0" y="60"/>
                    </a:lnTo>
                    <a:lnTo>
                      <a:pt x="256" y="0"/>
                    </a:lnTo>
                    <a:lnTo>
                      <a:pt x="300" y="120"/>
                    </a:lnTo>
                    <a:lnTo>
                      <a:pt x="344" y="108"/>
                    </a:lnTo>
                  </a:path>
                </a:pathLst>
              </a:custGeom>
              <a:solidFill>
                <a:schemeClr val="accent4"/>
              </a:solidFill>
              <a:ln w="9525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54" name="Freeform 43">
                <a:extLst>
                  <a:ext uri="{FF2B5EF4-FFF2-40B4-BE49-F238E27FC236}">
                    <a16:creationId xmlns:a16="http://schemas.microsoft.com/office/drawing/2014/main" id="{E2A30A53-D379-434A-89A6-741ACF1847B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080273" y="1760170"/>
                <a:ext cx="994484" cy="466969"/>
              </a:xfrm>
              <a:custGeom>
                <a:avLst/>
                <a:gdLst>
                  <a:gd name="T0" fmla="*/ 20 w 553"/>
                  <a:gd name="T1" fmla="*/ 308 h 309"/>
                  <a:gd name="T2" fmla="*/ 24 w 553"/>
                  <a:gd name="T3" fmla="*/ 292 h 309"/>
                  <a:gd name="T4" fmla="*/ 8 w 553"/>
                  <a:gd name="T5" fmla="*/ 280 h 309"/>
                  <a:gd name="T6" fmla="*/ 0 w 553"/>
                  <a:gd name="T7" fmla="*/ 268 h 309"/>
                  <a:gd name="T8" fmla="*/ 12 w 553"/>
                  <a:gd name="T9" fmla="*/ 252 h 309"/>
                  <a:gd name="T10" fmla="*/ 64 w 553"/>
                  <a:gd name="T11" fmla="*/ 252 h 309"/>
                  <a:gd name="T12" fmla="*/ 60 w 553"/>
                  <a:gd name="T13" fmla="*/ 232 h 309"/>
                  <a:gd name="T14" fmla="*/ 80 w 553"/>
                  <a:gd name="T15" fmla="*/ 220 h 309"/>
                  <a:gd name="T16" fmla="*/ 68 w 553"/>
                  <a:gd name="T17" fmla="*/ 208 h 309"/>
                  <a:gd name="T18" fmla="*/ 92 w 553"/>
                  <a:gd name="T19" fmla="*/ 168 h 309"/>
                  <a:gd name="T20" fmla="*/ 116 w 553"/>
                  <a:gd name="T21" fmla="*/ 148 h 309"/>
                  <a:gd name="T22" fmla="*/ 212 w 553"/>
                  <a:gd name="T23" fmla="*/ 136 h 309"/>
                  <a:gd name="T24" fmla="*/ 216 w 553"/>
                  <a:gd name="T25" fmla="*/ 108 h 309"/>
                  <a:gd name="T26" fmla="*/ 244 w 553"/>
                  <a:gd name="T27" fmla="*/ 128 h 309"/>
                  <a:gd name="T28" fmla="*/ 264 w 553"/>
                  <a:gd name="T29" fmla="*/ 84 h 309"/>
                  <a:gd name="T30" fmla="*/ 284 w 553"/>
                  <a:gd name="T31" fmla="*/ 48 h 309"/>
                  <a:gd name="T32" fmla="*/ 316 w 553"/>
                  <a:gd name="T33" fmla="*/ 16 h 309"/>
                  <a:gd name="T34" fmla="*/ 376 w 553"/>
                  <a:gd name="T35" fmla="*/ 0 h 309"/>
                  <a:gd name="T36" fmla="*/ 404 w 553"/>
                  <a:gd name="T37" fmla="*/ 20 h 309"/>
                  <a:gd name="T38" fmla="*/ 428 w 553"/>
                  <a:gd name="T39" fmla="*/ 4 h 309"/>
                  <a:gd name="T40" fmla="*/ 448 w 553"/>
                  <a:gd name="T41" fmla="*/ 16 h 309"/>
                  <a:gd name="T42" fmla="*/ 456 w 553"/>
                  <a:gd name="T43" fmla="*/ 0 h 309"/>
                  <a:gd name="T44" fmla="*/ 472 w 553"/>
                  <a:gd name="T45" fmla="*/ 0 h 309"/>
                  <a:gd name="T46" fmla="*/ 500 w 553"/>
                  <a:gd name="T47" fmla="*/ 28 h 309"/>
                  <a:gd name="T48" fmla="*/ 508 w 553"/>
                  <a:gd name="T49" fmla="*/ 80 h 309"/>
                  <a:gd name="T50" fmla="*/ 528 w 553"/>
                  <a:gd name="T51" fmla="*/ 96 h 309"/>
                  <a:gd name="T52" fmla="*/ 536 w 553"/>
                  <a:gd name="T53" fmla="*/ 120 h 309"/>
                  <a:gd name="T54" fmla="*/ 552 w 553"/>
                  <a:gd name="T55" fmla="*/ 120 h 309"/>
                  <a:gd name="T56" fmla="*/ 532 w 553"/>
                  <a:gd name="T57" fmla="*/ 156 h 309"/>
                  <a:gd name="T58" fmla="*/ 508 w 553"/>
                  <a:gd name="T59" fmla="*/ 168 h 309"/>
                  <a:gd name="T60" fmla="*/ 504 w 553"/>
                  <a:gd name="T61" fmla="*/ 200 h 309"/>
                  <a:gd name="T62" fmla="*/ 456 w 553"/>
                  <a:gd name="T63" fmla="*/ 232 h 309"/>
                  <a:gd name="T64" fmla="*/ 132 w 553"/>
                  <a:gd name="T65" fmla="*/ 284 h 309"/>
                  <a:gd name="T66" fmla="*/ 100 w 553"/>
                  <a:gd name="T67" fmla="*/ 280 h 309"/>
                  <a:gd name="T68" fmla="*/ 104 w 553"/>
                  <a:gd name="T69" fmla="*/ 296 h 309"/>
                  <a:gd name="T70" fmla="*/ 20 w 553"/>
                  <a:gd name="T71" fmla="*/ 308 h 30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553"/>
                  <a:gd name="T109" fmla="*/ 0 h 309"/>
                  <a:gd name="T110" fmla="*/ 553 w 553"/>
                  <a:gd name="T111" fmla="*/ 309 h 309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553" h="309">
                    <a:moveTo>
                      <a:pt x="20" y="308"/>
                    </a:moveTo>
                    <a:lnTo>
                      <a:pt x="24" y="292"/>
                    </a:lnTo>
                    <a:lnTo>
                      <a:pt x="8" y="280"/>
                    </a:lnTo>
                    <a:lnTo>
                      <a:pt x="0" y="268"/>
                    </a:lnTo>
                    <a:lnTo>
                      <a:pt x="12" y="252"/>
                    </a:lnTo>
                    <a:lnTo>
                      <a:pt x="64" y="252"/>
                    </a:lnTo>
                    <a:lnTo>
                      <a:pt x="60" y="232"/>
                    </a:lnTo>
                    <a:lnTo>
                      <a:pt x="80" y="220"/>
                    </a:lnTo>
                    <a:lnTo>
                      <a:pt x="68" y="208"/>
                    </a:lnTo>
                    <a:lnTo>
                      <a:pt x="92" y="168"/>
                    </a:lnTo>
                    <a:lnTo>
                      <a:pt x="116" y="148"/>
                    </a:lnTo>
                    <a:lnTo>
                      <a:pt x="212" y="136"/>
                    </a:lnTo>
                    <a:lnTo>
                      <a:pt x="216" y="108"/>
                    </a:lnTo>
                    <a:lnTo>
                      <a:pt x="244" y="128"/>
                    </a:lnTo>
                    <a:lnTo>
                      <a:pt x="264" y="84"/>
                    </a:lnTo>
                    <a:lnTo>
                      <a:pt x="284" y="48"/>
                    </a:lnTo>
                    <a:lnTo>
                      <a:pt x="316" y="16"/>
                    </a:lnTo>
                    <a:lnTo>
                      <a:pt x="376" y="0"/>
                    </a:lnTo>
                    <a:lnTo>
                      <a:pt x="404" y="20"/>
                    </a:lnTo>
                    <a:lnTo>
                      <a:pt x="428" y="4"/>
                    </a:lnTo>
                    <a:lnTo>
                      <a:pt x="448" y="16"/>
                    </a:lnTo>
                    <a:lnTo>
                      <a:pt x="456" y="0"/>
                    </a:lnTo>
                    <a:lnTo>
                      <a:pt x="472" y="0"/>
                    </a:lnTo>
                    <a:lnTo>
                      <a:pt x="500" y="28"/>
                    </a:lnTo>
                    <a:lnTo>
                      <a:pt x="508" y="80"/>
                    </a:lnTo>
                    <a:lnTo>
                      <a:pt x="528" y="96"/>
                    </a:lnTo>
                    <a:lnTo>
                      <a:pt x="536" y="120"/>
                    </a:lnTo>
                    <a:lnTo>
                      <a:pt x="552" y="120"/>
                    </a:lnTo>
                    <a:lnTo>
                      <a:pt x="532" y="156"/>
                    </a:lnTo>
                    <a:lnTo>
                      <a:pt x="508" y="168"/>
                    </a:lnTo>
                    <a:lnTo>
                      <a:pt x="504" y="200"/>
                    </a:lnTo>
                    <a:lnTo>
                      <a:pt x="456" y="232"/>
                    </a:lnTo>
                    <a:lnTo>
                      <a:pt x="132" y="284"/>
                    </a:lnTo>
                    <a:lnTo>
                      <a:pt x="100" y="280"/>
                    </a:lnTo>
                    <a:lnTo>
                      <a:pt x="104" y="296"/>
                    </a:lnTo>
                    <a:lnTo>
                      <a:pt x="20" y="308"/>
                    </a:lnTo>
                  </a:path>
                </a:pathLst>
              </a:custGeom>
              <a:solidFill>
                <a:schemeClr val="accent4"/>
              </a:solidFill>
              <a:ln w="9525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55" name="Freeform 44">
                <a:extLst>
                  <a:ext uri="{FF2B5EF4-FFF2-40B4-BE49-F238E27FC236}">
                    <a16:creationId xmlns:a16="http://schemas.microsoft.com/office/drawing/2014/main" id="{3219DC21-0E95-4E83-8AD1-5E795FA6158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799487" y="1385387"/>
                <a:ext cx="167245" cy="219129"/>
              </a:xfrm>
              <a:custGeom>
                <a:avLst/>
                <a:gdLst>
                  <a:gd name="T0" fmla="*/ 0 w 93"/>
                  <a:gd name="T1" fmla="*/ 24 h 145"/>
                  <a:gd name="T2" fmla="*/ 44 w 93"/>
                  <a:gd name="T3" fmla="*/ 144 h 145"/>
                  <a:gd name="T4" fmla="*/ 88 w 93"/>
                  <a:gd name="T5" fmla="*/ 132 h 145"/>
                  <a:gd name="T6" fmla="*/ 92 w 93"/>
                  <a:gd name="T7" fmla="*/ 116 h 145"/>
                  <a:gd name="T8" fmla="*/ 76 w 93"/>
                  <a:gd name="T9" fmla="*/ 100 h 145"/>
                  <a:gd name="T10" fmla="*/ 56 w 93"/>
                  <a:gd name="T11" fmla="*/ 88 h 145"/>
                  <a:gd name="T12" fmla="*/ 32 w 93"/>
                  <a:gd name="T13" fmla="*/ 32 h 145"/>
                  <a:gd name="T14" fmla="*/ 36 w 93"/>
                  <a:gd name="T15" fmla="*/ 8 h 145"/>
                  <a:gd name="T16" fmla="*/ 12 w 93"/>
                  <a:gd name="T17" fmla="*/ 0 h 145"/>
                  <a:gd name="T18" fmla="*/ 0 w 93"/>
                  <a:gd name="T19" fmla="*/ 24 h 14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3"/>
                  <a:gd name="T31" fmla="*/ 0 h 145"/>
                  <a:gd name="T32" fmla="*/ 93 w 93"/>
                  <a:gd name="T33" fmla="*/ 145 h 14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3" h="145">
                    <a:moveTo>
                      <a:pt x="0" y="24"/>
                    </a:moveTo>
                    <a:lnTo>
                      <a:pt x="44" y="144"/>
                    </a:lnTo>
                    <a:lnTo>
                      <a:pt x="88" y="132"/>
                    </a:lnTo>
                    <a:lnTo>
                      <a:pt x="92" y="116"/>
                    </a:lnTo>
                    <a:lnTo>
                      <a:pt x="76" y="100"/>
                    </a:lnTo>
                    <a:lnTo>
                      <a:pt x="56" y="88"/>
                    </a:lnTo>
                    <a:lnTo>
                      <a:pt x="32" y="32"/>
                    </a:lnTo>
                    <a:lnTo>
                      <a:pt x="36" y="8"/>
                    </a:lnTo>
                    <a:lnTo>
                      <a:pt x="12" y="0"/>
                    </a:lnTo>
                    <a:lnTo>
                      <a:pt x="0" y="24"/>
                    </a:lnTo>
                  </a:path>
                </a:pathLst>
              </a:custGeom>
              <a:solidFill>
                <a:schemeClr val="accent4"/>
              </a:solidFill>
              <a:ln w="9525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56" name="Freeform 45">
                <a:extLst>
                  <a:ext uri="{FF2B5EF4-FFF2-40B4-BE49-F238E27FC236}">
                    <a16:creationId xmlns:a16="http://schemas.microsoft.com/office/drawing/2014/main" id="{A23FE586-BCA2-4E2A-8094-9CD4DC48EDB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885806" y="1681587"/>
                <a:ext cx="59345" cy="140543"/>
              </a:xfrm>
              <a:custGeom>
                <a:avLst/>
                <a:gdLst>
                  <a:gd name="T0" fmla="*/ 0 w 33"/>
                  <a:gd name="T1" fmla="*/ 48 h 93"/>
                  <a:gd name="T2" fmla="*/ 16 w 33"/>
                  <a:gd name="T3" fmla="*/ 92 h 93"/>
                  <a:gd name="T4" fmla="*/ 24 w 33"/>
                  <a:gd name="T5" fmla="*/ 80 h 93"/>
                  <a:gd name="T6" fmla="*/ 20 w 33"/>
                  <a:gd name="T7" fmla="*/ 48 h 93"/>
                  <a:gd name="T8" fmla="*/ 28 w 33"/>
                  <a:gd name="T9" fmla="*/ 48 h 93"/>
                  <a:gd name="T10" fmla="*/ 32 w 33"/>
                  <a:gd name="T11" fmla="*/ 0 h 93"/>
                  <a:gd name="T12" fmla="*/ 4 w 33"/>
                  <a:gd name="T13" fmla="*/ 8 h 93"/>
                  <a:gd name="T14" fmla="*/ 0 w 33"/>
                  <a:gd name="T15" fmla="*/ 48 h 9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3"/>
                  <a:gd name="T25" fmla="*/ 0 h 93"/>
                  <a:gd name="T26" fmla="*/ 33 w 33"/>
                  <a:gd name="T27" fmla="*/ 93 h 9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3" h="93">
                    <a:moveTo>
                      <a:pt x="0" y="48"/>
                    </a:moveTo>
                    <a:lnTo>
                      <a:pt x="16" y="92"/>
                    </a:lnTo>
                    <a:lnTo>
                      <a:pt x="24" y="80"/>
                    </a:lnTo>
                    <a:lnTo>
                      <a:pt x="20" y="48"/>
                    </a:lnTo>
                    <a:lnTo>
                      <a:pt x="28" y="48"/>
                    </a:lnTo>
                    <a:lnTo>
                      <a:pt x="32" y="0"/>
                    </a:lnTo>
                    <a:lnTo>
                      <a:pt x="4" y="8"/>
                    </a:lnTo>
                    <a:lnTo>
                      <a:pt x="0" y="48"/>
                    </a:lnTo>
                  </a:path>
                </a:pathLst>
              </a:custGeom>
              <a:grpFill/>
              <a:ln w="9525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57" name="Freeform 46">
                <a:extLst>
                  <a:ext uri="{FF2B5EF4-FFF2-40B4-BE49-F238E27FC236}">
                    <a16:creationId xmlns:a16="http://schemas.microsoft.com/office/drawing/2014/main" id="{1BE8B57A-E87E-49D3-BDB6-36E122C7F50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979443" y="1433747"/>
                <a:ext cx="613235" cy="551597"/>
              </a:xfrm>
              <a:custGeom>
                <a:avLst/>
                <a:gdLst>
                  <a:gd name="T0" fmla="*/ 104 w 341"/>
                  <a:gd name="T1" fmla="*/ 0 h 365"/>
                  <a:gd name="T2" fmla="*/ 120 w 341"/>
                  <a:gd name="T3" fmla="*/ 72 h 365"/>
                  <a:gd name="T4" fmla="*/ 200 w 341"/>
                  <a:gd name="T5" fmla="*/ 52 h 365"/>
                  <a:gd name="T6" fmla="*/ 208 w 341"/>
                  <a:gd name="T7" fmla="*/ 96 h 365"/>
                  <a:gd name="T8" fmla="*/ 236 w 341"/>
                  <a:gd name="T9" fmla="*/ 92 h 365"/>
                  <a:gd name="T10" fmla="*/ 248 w 341"/>
                  <a:gd name="T11" fmla="*/ 64 h 365"/>
                  <a:gd name="T12" fmla="*/ 284 w 341"/>
                  <a:gd name="T13" fmla="*/ 64 h 365"/>
                  <a:gd name="T14" fmla="*/ 300 w 341"/>
                  <a:gd name="T15" fmla="*/ 44 h 365"/>
                  <a:gd name="T16" fmla="*/ 328 w 341"/>
                  <a:gd name="T17" fmla="*/ 52 h 365"/>
                  <a:gd name="T18" fmla="*/ 340 w 341"/>
                  <a:gd name="T19" fmla="*/ 76 h 365"/>
                  <a:gd name="T20" fmla="*/ 304 w 341"/>
                  <a:gd name="T21" fmla="*/ 64 h 365"/>
                  <a:gd name="T22" fmla="*/ 284 w 341"/>
                  <a:gd name="T23" fmla="*/ 120 h 365"/>
                  <a:gd name="T24" fmla="*/ 264 w 341"/>
                  <a:gd name="T25" fmla="*/ 140 h 365"/>
                  <a:gd name="T26" fmla="*/ 256 w 341"/>
                  <a:gd name="T27" fmla="*/ 176 h 365"/>
                  <a:gd name="T28" fmla="*/ 228 w 341"/>
                  <a:gd name="T29" fmla="*/ 192 h 365"/>
                  <a:gd name="T30" fmla="*/ 216 w 341"/>
                  <a:gd name="T31" fmla="*/ 184 h 365"/>
                  <a:gd name="T32" fmla="*/ 196 w 341"/>
                  <a:gd name="T33" fmla="*/ 196 h 365"/>
                  <a:gd name="T34" fmla="*/ 204 w 341"/>
                  <a:gd name="T35" fmla="*/ 212 h 365"/>
                  <a:gd name="T36" fmla="*/ 188 w 341"/>
                  <a:gd name="T37" fmla="*/ 264 h 365"/>
                  <a:gd name="T38" fmla="*/ 188 w 341"/>
                  <a:gd name="T39" fmla="*/ 292 h 365"/>
                  <a:gd name="T40" fmla="*/ 136 w 341"/>
                  <a:gd name="T41" fmla="*/ 332 h 365"/>
                  <a:gd name="T42" fmla="*/ 124 w 341"/>
                  <a:gd name="T43" fmla="*/ 332 h 365"/>
                  <a:gd name="T44" fmla="*/ 108 w 341"/>
                  <a:gd name="T45" fmla="*/ 356 h 365"/>
                  <a:gd name="T46" fmla="*/ 76 w 341"/>
                  <a:gd name="T47" fmla="*/ 364 h 365"/>
                  <a:gd name="T48" fmla="*/ 60 w 341"/>
                  <a:gd name="T49" fmla="*/ 336 h 365"/>
                  <a:gd name="T50" fmla="*/ 36 w 341"/>
                  <a:gd name="T51" fmla="*/ 336 h 365"/>
                  <a:gd name="T52" fmla="*/ 28 w 341"/>
                  <a:gd name="T53" fmla="*/ 312 h 365"/>
                  <a:gd name="T54" fmla="*/ 8 w 341"/>
                  <a:gd name="T55" fmla="*/ 296 h 365"/>
                  <a:gd name="T56" fmla="*/ 0 w 341"/>
                  <a:gd name="T57" fmla="*/ 244 h 365"/>
                  <a:gd name="T58" fmla="*/ 16 w 341"/>
                  <a:gd name="T59" fmla="*/ 232 h 365"/>
                  <a:gd name="T60" fmla="*/ 24 w 341"/>
                  <a:gd name="T61" fmla="*/ 216 h 365"/>
                  <a:gd name="T62" fmla="*/ 24 w 341"/>
                  <a:gd name="T63" fmla="*/ 196 h 365"/>
                  <a:gd name="T64" fmla="*/ 36 w 341"/>
                  <a:gd name="T65" fmla="*/ 172 h 365"/>
                  <a:gd name="T66" fmla="*/ 48 w 341"/>
                  <a:gd name="T67" fmla="*/ 168 h 365"/>
                  <a:gd name="T68" fmla="*/ 52 w 341"/>
                  <a:gd name="T69" fmla="*/ 144 h 365"/>
                  <a:gd name="T70" fmla="*/ 60 w 341"/>
                  <a:gd name="T71" fmla="*/ 124 h 365"/>
                  <a:gd name="T72" fmla="*/ 68 w 341"/>
                  <a:gd name="T73" fmla="*/ 112 h 365"/>
                  <a:gd name="T74" fmla="*/ 68 w 341"/>
                  <a:gd name="T75" fmla="*/ 120 h 365"/>
                  <a:gd name="T76" fmla="*/ 84 w 341"/>
                  <a:gd name="T77" fmla="*/ 100 h 365"/>
                  <a:gd name="T78" fmla="*/ 96 w 341"/>
                  <a:gd name="T79" fmla="*/ 68 h 365"/>
                  <a:gd name="T80" fmla="*/ 96 w 341"/>
                  <a:gd name="T81" fmla="*/ 24 h 365"/>
                  <a:gd name="T82" fmla="*/ 104 w 341"/>
                  <a:gd name="T83" fmla="*/ 0 h 36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41"/>
                  <a:gd name="T127" fmla="*/ 0 h 365"/>
                  <a:gd name="T128" fmla="*/ 341 w 341"/>
                  <a:gd name="T129" fmla="*/ 365 h 365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41" h="365">
                    <a:moveTo>
                      <a:pt x="104" y="0"/>
                    </a:moveTo>
                    <a:lnTo>
                      <a:pt x="120" y="72"/>
                    </a:lnTo>
                    <a:lnTo>
                      <a:pt x="200" y="52"/>
                    </a:lnTo>
                    <a:lnTo>
                      <a:pt x="208" y="96"/>
                    </a:lnTo>
                    <a:lnTo>
                      <a:pt x="236" y="92"/>
                    </a:lnTo>
                    <a:lnTo>
                      <a:pt x="248" y="64"/>
                    </a:lnTo>
                    <a:lnTo>
                      <a:pt x="284" y="64"/>
                    </a:lnTo>
                    <a:lnTo>
                      <a:pt x="300" y="44"/>
                    </a:lnTo>
                    <a:lnTo>
                      <a:pt x="328" y="52"/>
                    </a:lnTo>
                    <a:lnTo>
                      <a:pt x="340" y="76"/>
                    </a:lnTo>
                    <a:lnTo>
                      <a:pt x="304" y="64"/>
                    </a:lnTo>
                    <a:lnTo>
                      <a:pt x="284" y="120"/>
                    </a:lnTo>
                    <a:lnTo>
                      <a:pt x="264" y="140"/>
                    </a:lnTo>
                    <a:lnTo>
                      <a:pt x="256" y="176"/>
                    </a:lnTo>
                    <a:lnTo>
                      <a:pt x="228" y="192"/>
                    </a:lnTo>
                    <a:lnTo>
                      <a:pt x="216" y="184"/>
                    </a:lnTo>
                    <a:lnTo>
                      <a:pt x="196" y="196"/>
                    </a:lnTo>
                    <a:lnTo>
                      <a:pt x="204" y="212"/>
                    </a:lnTo>
                    <a:lnTo>
                      <a:pt x="188" y="264"/>
                    </a:lnTo>
                    <a:lnTo>
                      <a:pt x="188" y="292"/>
                    </a:lnTo>
                    <a:lnTo>
                      <a:pt x="136" y="332"/>
                    </a:lnTo>
                    <a:lnTo>
                      <a:pt x="124" y="332"/>
                    </a:lnTo>
                    <a:lnTo>
                      <a:pt x="108" y="356"/>
                    </a:lnTo>
                    <a:lnTo>
                      <a:pt x="76" y="364"/>
                    </a:lnTo>
                    <a:lnTo>
                      <a:pt x="60" y="336"/>
                    </a:lnTo>
                    <a:lnTo>
                      <a:pt x="36" y="336"/>
                    </a:lnTo>
                    <a:lnTo>
                      <a:pt x="28" y="312"/>
                    </a:lnTo>
                    <a:lnTo>
                      <a:pt x="8" y="296"/>
                    </a:lnTo>
                    <a:lnTo>
                      <a:pt x="0" y="244"/>
                    </a:lnTo>
                    <a:lnTo>
                      <a:pt x="16" y="232"/>
                    </a:lnTo>
                    <a:lnTo>
                      <a:pt x="24" y="216"/>
                    </a:lnTo>
                    <a:lnTo>
                      <a:pt x="24" y="196"/>
                    </a:lnTo>
                    <a:lnTo>
                      <a:pt x="36" y="172"/>
                    </a:lnTo>
                    <a:lnTo>
                      <a:pt x="48" y="168"/>
                    </a:lnTo>
                    <a:lnTo>
                      <a:pt x="52" y="144"/>
                    </a:lnTo>
                    <a:lnTo>
                      <a:pt x="60" y="124"/>
                    </a:lnTo>
                    <a:lnTo>
                      <a:pt x="68" y="112"/>
                    </a:lnTo>
                    <a:lnTo>
                      <a:pt x="68" y="120"/>
                    </a:lnTo>
                    <a:lnTo>
                      <a:pt x="84" y="100"/>
                    </a:lnTo>
                    <a:lnTo>
                      <a:pt x="96" y="68"/>
                    </a:lnTo>
                    <a:lnTo>
                      <a:pt x="96" y="24"/>
                    </a:lnTo>
                    <a:lnTo>
                      <a:pt x="104" y="0"/>
                    </a:lnTo>
                  </a:path>
                </a:pathLst>
              </a:custGeom>
              <a:solidFill>
                <a:schemeClr val="accent4"/>
              </a:solidFill>
              <a:ln w="9525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58" name="Freeform 47">
                <a:extLst>
                  <a:ext uri="{FF2B5EF4-FFF2-40B4-BE49-F238E27FC236}">
                    <a16:creationId xmlns:a16="http://schemas.microsoft.com/office/drawing/2014/main" id="{F899003E-E161-4B62-8362-51EFE6D162F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900314" y="1530465"/>
                <a:ext cx="1037644" cy="581823"/>
              </a:xfrm>
              <a:custGeom>
                <a:avLst/>
                <a:gdLst>
                  <a:gd name="T0" fmla="*/ 384 w 577"/>
                  <a:gd name="T1" fmla="*/ 12 h 385"/>
                  <a:gd name="T2" fmla="*/ 348 w 577"/>
                  <a:gd name="T3" fmla="*/ 0 h 385"/>
                  <a:gd name="T4" fmla="*/ 328 w 577"/>
                  <a:gd name="T5" fmla="*/ 56 h 385"/>
                  <a:gd name="T6" fmla="*/ 308 w 577"/>
                  <a:gd name="T7" fmla="*/ 76 h 385"/>
                  <a:gd name="T8" fmla="*/ 300 w 577"/>
                  <a:gd name="T9" fmla="*/ 112 h 385"/>
                  <a:gd name="T10" fmla="*/ 272 w 577"/>
                  <a:gd name="T11" fmla="*/ 128 h 385"/>
                  <a:gd name="T12" fmla="*/ 260 w 577"/>
                  <a:gd name="T13" fmla="*/ 120 h 385"/>
                  <a:gd name="T14" fmla="*/ 240 w 577"/>
                  <a:gd name="T15" fmla="*/ 132 h 385"/>
                  <a:gd name="T16" fmla="*/ 248 w 577"/>
                  <a:gd name="T17" fmla="*/ 148 h 385"/>
                  <a:gd name="T18" fmla="*/ 232 w 577"/>
                  <a:gd name="T19" fmla="*/ 200 h 385"/>
                  <a:gd name="T20" fmla="*/ 232 w 577"/>
                  <a:gd name="T21" fmla="*/ 228 h 385"/>
                  <a:gd name="T22" fmla="*/ 180 w 577"/>
                  <a:gd name="T23" fmla="*/ 268 h 385"/>
                  <a:gd name="T24" fmla="*/ 168 w 577"/>
                  <a:gd name="T25" fmla="*/ 268 h 385"/>
                  <a:gd name="T26" fmla="*/ 152 w 577"/>
                  <a:gd name="T27" fmla="*/ 292 h 385"/>
                  <a:gd name="T28" fmla="*/ 120 w 577"/>
                  <a:gd name="T29" fmla="*/ 300 h 385"/>
                  <a:gd name="T30" fmla="*/ 104 w 577"/>
                  <a:gd name="T31" fmla="*/ 272 h 385"/>
                  <a:gd name="T32" fmla="*/ 96 w 577"/>
                  <a:gd name="T33" fmla="*/ 272 h 385"/>
                  <a:gd name="T34" fmla="*/ 76 w 577"/>
                  <a:gd name="T35" fmla="*/ 308 h 385"/>
                  <a:gd name="T36" fmla="*/ 52 w 577"/>
                  <a:gd name="T37" fmla="*/ 320 h 385"/>
                  <a:gd name="T38" fmla="*/ 48 w 577"/>
                  <a:gd name="T39" fmla="*/ 352 h 385"/>
                  <a:gd name="T40" fmla="*/ 0 w 577"/>
                  <a:gd name="T41" fmla="*/ 384 h 385"/>
                  <a:gd name="T42" fmla="*/ 148 w 577"/>
                  <a:gd name="T43" fmla="*/ 356 h 385"/>
                  <a:gd name="T44" fmla="*/ 576 w 577"/>
                  <a:gd name="T45" fmla="*/ 256 h 385"/>
                  <a:gd name="T46" fmla="*/ 564 w 577"/>
                  <a:gd name="T47" fmla="*/ 216 h 385"/>
                  <a:gd name="T48" fmla="*/ 540 w 577"/>
                  <a:gd name="T49" fmla="*/ 212 h 385"/>
                  <a:gd name="T50" fmla="*/ 528 w 577"/>
                  <a:gd name="T51" fmla="*/ 228 h 385"/>
                  <a:gd name="T52" fmla="*/ 516 w 577"/>
                  <a:gd name="T53" fmla="*/ 220 h 385"/>
                  <a:gd name="T54" fmla="*/ 524 w 577"/>
                  <a:gd name="T55" fmla="*/ 208 h 385"/>
                  <a:gd name="T56" fmla="*/ 524 w 577"/>
                  <a:gd name="T57" fmla="*/ 192 h 385"/>
                  <a:gd name="T58" fmla="*/ 512 w 577"/>
                  <a:gd name="T59" fmla="*/ 184 h 385"/>
                  <a:gd name="T60" fmla="*/ 528 w 577"/>
                  <a:gd name="T61" fmla="*/ 172 h 385"/>
                  <a:gd name="T62" fmla="*/ 516 w 577"/>
                  <a:gd name="T63" fmla="*/ 156 h 385"/>
                  <a:gd name="T64" fmla="*/ 484 w 577"/>
                  <a:gd name="T65" fmla="*/ 136 h 385"/>
                  <a:gd name="T66" fmla="*/ 512 w 577"/>
                  <a:gd name="T67" fmla="*/ 136 h 385"/>
                  <a:gd name="T68" fmla="*/ 504 w 577"/>
                  <a:gd name="T69" fmla="*/ 116 h 385"/>
                  <a:gd name="T70" fmla="*/ 484 w 577"/>
                  <a:gd name="T71" fmla="*/ 104 h 385"/>
                  <a:gd name="T72" fmla="*/ 452 w 577"/>
                  <a:gd name="T73" fmla="*/ 80 h 385"/>
                  <a:gd name="T74" fmla="*/ 432 w 577"/>
                  <a:gd name="T75" fmla="*/ 80 h 385"/>
                  <a:gd name="T76" fmla="*/ 436 w 577"/>
                  <a:gd name="T77" fmla="*/ 52 h 385"/>
                  <a:gd name="T78" fmla="*/ 448 w 577"/>
                  <a:gd name="T79" fmla="*/ 36 h 385"/>
                  <a:gd name="T80" fmla="*/ 400 w 577"/>
                  <a:gd name="T81" fmla="*/ 8 h 385"/>
                  <a:gd name="T82" fmla="*/ 384 w 577"/>
                  <a:gd name="T83" fmla="*/ 12 h 38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577"/>
                  <a:gd name="T127" fmla="*/ 0 h 385"/>
                  <a:gd name="T128" fmla="*/ 577 w 577"/>
                  <a:gd name="T129" fmla="*/ 385 h 385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577" h="385">
                    <a:moveTo>
                      <a:pt x="384" y="12"/>
                    </a:moveTo>
                    <a:lnTo>
                      <a:pt x="348" y="0"/>
                    </a:lnTo>
                    <a:lnTo>
                      <a:pt x="328" y="56"/>
                    </a:lnTo>
                    <a:lnTo>
                      <a:pt x="308" y="76"/>
                    </a:lnTo>
                    <a:lnTo>
                      <a:pt x="300" y="112"/>
                    </a:lnTo>
                    <a:lnTo>
                      <a:pt x="272" y="128"/>
                    </a:lnTo>
                    <a:lnTo>
                      <a:pt x="260" y="120"/>
                    </a:lnTo>
                    <a:lnTo>
                      <a:pt x="240" y="132"/>
                    </a:lnTo>
                    <a:lnTo>
                      <a:pt x="248" y="148"/>
                    </a:lnTo>
                    <a:lnTo>
                      <a:pt x="232" y="200"/>
                    </a:lnTo>
                    <a:lnTo>
                      <a:pt x="232" y="228"/>
                    </a:lnTo>
                    <a:lnTo>
                      <a:pt x="180" y="268"/>
                    </a:lnTo>
                    <a:lnTo>
                      <a:pt x="168" y="268"/>
                    </a:lnTo>
                    <a:lnTo>
                      <a:pt x="152" y="292"/>
                    </a:lnTo>
                    <a:lnTo>
                      <a:pt x="120" y="300"/>
                    </a:lnTo>
                    <a:lnTo>
                      <a:pt x="104" y="272"/>
                    </a:lnTo>
                    <a:lnTo>
                      <a:pt x="96" y="272"/>
                    </a:lnTo>
                    <a:lnTo>
                      <a:pt x="76" y="308"/>
                    </a:lnTo>
                    <a:lnTo>
                      <a:pt x="52" y="320"/>
                    </a:lnTo>
                    <a:lnTo>
                      <a:pt x="48" y="352"/>
                    </a:lnTo>
                    <a:lnTo>
                      <a:pt x="0" y="384"/>
                    </a:lnTo>
                    <a:lnTo>
                      <a:pt x="148" y="356"/>
                    </a:lnTo>
                    <a:lnTo>
                      <a:pt x="576" y="256"/>
                    </a:lnTo>
                    <a:lnTo>
                      <a:pt x="564" y="216"/>
                    </a:lnTo>
                    <a:lnTo>
                      <a:pt x="540" y="212"/>
                    </a:lnTo>
                    <a:lnTo>
                      <a:pt x="528" y="228"/>
                    </a:lnTo>
                    <a:lnTo>
                      <a:pt x="516" y="220"/>
                    </a:lnTo>
                    <a:lnTo>
                      <a:pt x="524" y="208"/>
                    </a:lnTo>
                    <a:lnTo>
                      <a:pt x="524" y="192"/>
                    </a:lnTo>
                    <a:lnTo>
                      <a:pt x="512" y="184"/>
                    </a:lnTo>
                    <a:lnTo>
                      <a:pt x="528" y="172"/>
                    </a:lnTo>
                    <a:lnTo>
                      <a:pt x="516" y="156"/>
                    </a:lnTo>
                    <a:lnTo>
                      <a:pt x="484" y="136"/>
                    </a:lnTo>
                    <a:lnTo>
                      <a:pt x="512" y="136"/>
                    </a:lnTo>
                    <a:lnTo>
                      <a:pt x="504" y="116"/>
                    </a:lnTo>
                    <a:lnTo>
                      <a:pt x="484" y="104"/>
                    </a:lnTo>
                    <a:lnTo>
                      <a:pt x="452" y="80"/>
                    </a:lnTo>
                    <a:lnTo>
                      <a:pt x="432" y="80"/>
                    </a:lnTo>
                    <a:lnTo>
                      <a:pt x="436" y="52"/>
                    </a:lnTo>
                    <a:lnTo>
                      <a:pt x="448" y="36"/>
                    </a:lnTo>
                    <a:lnTo>
                      <a:pt x="400" y="8"/>
                    </a:lnTo>
                    <a:lnTo>
                      <a:pt x="384" y="12"/>
                    </a:lnTo>
                  </a:path>
                </a:pathLst>
              </a:custGeom>
              <a:solidFill>
                <a:schemeClr val="accent4"/>
              </a:solidFill>
              <a:ln w="9525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59" name="Freeform 48">
                <a:extLst>
                  <a:ext uri="{FF2B5EF4-FFF2-40B4-BE49-F238E27FC236}">
                    <a16:creationId xmlns:a16="http://schemas.microsoft.com/office/drawing/2014/main" id="{7B432B8F-E252-411D-A257-0627D1C5192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001144" y="2068461"/>
                <a:ext cx="1167124" cy="412566"/>
              </a:xfrm>
              <a:custGeom>
                <a:avLst/>
                <a:gdLst>
                  <a:gd name="T0" fmla="*/ 28 w 649"/>
                  <a:gd name="T1" fmla="*/ 160 h 273"/>
                  <a:gd name="T2" fmla="*/ 36 w 649"/>
                  <a:gd name="T3" fmla="*/ 116 h 273"/>
                  <a:gd name="T4" fmla="*/ 64 w 649"/>
                  <a:gd name="T5" fmla="*/ 104 h 273"/>
                  <a:gd name="T6" fmla="*/ 148 w 649"/>
                  <a:gd name="T7" fmla="*/ 92 h 273"/>
                  <a:gd name="T8" fmla="*/ 144 w 649"/>
                  <a:gd name="T9" fmla="*/ 76 h 273"/>
                  <a:gd name="T10" fmla="*/ 176 w 649"/>
                  <a:gd name="T11" fmla="*/ 80 h 273"/>
                  <a:gd name="T12" fmla="*/ 500 w 649"/>
                  <a:gd name="T13" fmla="*/ 28 h 273"/>
                  <a:gd name="T14" fmla="*/ 648 w 649"/>
                  <a:gd name="T15" fmla="*/ 0 h 273"/>
                  <a:gd name="T16" fmla="*/ 636 w 649"/>
                  <a:gd name="T17" fmla="*/ 28 h 273"/>
                  <a:gd name="T18" fmla="*/ 608 w 649"/>
                  <a:gd name="T19" fmla="*/ 40 h 273"/>
                  <a:gd name="T20" fmla="*/ 612 w 649"/>
                  <a:gd name="T21" fmla="*/ 52 h 273"/>
                  <a:gd name="T22" fmla="*/ 596 w 649"/>
                  <a:gd name="T23" fmla="*/ 60 h 273"/>
                  <a:gd name="T24" fmla="*/ 588 w 649"/>
                  <a:gd name="T25" fmla="*/ 60 h 273"/>
                  <a:gd name="T26" fmla="*/ 564 w 649"/>
                  <a:gd name="T27" fmla="*/ 68 h 273"/>
                  <a:gd name="T28" fmla="*/ 552 w 649"/>
                  <a:gd name="T29" fmla="*/ 92 h 273"/>
                  <a:gd name="T30" fmla="*/ 548 w 649"/>
                  <a:gd name="T31" fmla="*/ 116 h 273"/>
                  <a:gd name="T32" fmla="*/ 516 w 649"/>
                  <a:gd name="T33" fmla="*/ 136 h 273"/>
                  <a:gd name="T34" fmla="*/ 488 w 649"/>
                  <a:gd name="T35" fmla="*/ 148 h 273"/>
                  <a:gd name="T36" fmla="*/ 488 w 649"/>
                  <a:gd name="T37" fmla="*/ 168 h 273"/>
                  <a:gd name="T38" fmla="*/ 456 w 649"/>
                  <a:gd name="T39" fmla="*/ 176 h 273"/>
                  <a:gd name="T40" fmla="*/ 456 w 649"/>
                  <a:gd name="T41" fmla="*/ 204 h 273"/>
                  <a:gd name="T42" fmla="*/ 368 w 649"/>
                  <a:gd name="T43" fmla="*/ 216 h 273"/>
                  <a:gd name="T44" fmla="*/ 168 w 649"/>
                  <a:gd name="T45" fmla="*/ 248 h 273"/>
                  <a:gd name="T46" fmla="*/ 0 w 649"/>
                  <a:gd name="T47" fmla="*/ 272 h 273"/>
                  <a:gd name="T48" fmla="*/ 16 w 649"/>
                  <a:gd name="T49" fmla="*/ 244 h 273"/>
                  <a:gd name="T50" fmla="*/ 4 w 649"/>
                  <a:gd name="T51" fmla="*/ 244 h 273"/>
                  <a:gd name="T52" fmla="*/ 20 w 649"/>
                  <a:gd name="T53" fmla="*/ 228 h 273"/>
                  <a:gd name="T54" fmla="*/ 28 w 649"/>
                  <a:gd name="T55" fmla="*/ 160 h 27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649"/>
                  <a:gd name="T85" fmla="*/ 0 h 273"/>
                  <a:gd name="T86" fmla="*/ 649 w 649"/>
                  <a:gd name="T87" fmla="*/ 273 h 273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649" h="273">
                    <a:moveTo>
                      <a:pt x="28" y="160"/>
                    </a:moveTo>
                    <a:lnTo>
                      <a:pt x="36" y="116"/>
                    </a:lnTo>
                    <a:lnTo>
                      <a:pt x="64" y="104"/>
                    </a:lnTo>
                    <a:lnTo>
                      <a:pt x="148" y="92"/>
                    </a:lnTo>
                    <a:lnTo>
                      <a:pt x="144" y="76"/>
                    </a:lnTo>
                    <a:lnTo>
                      <a:pt x="176" y="80"/>
                    </a:lnTo>
                    <a:lnTo>
                      <a:pt x="500" y="28"/>
                    </a:lnTo>
                    <a:lnTo>
                      <a:pt x="648" y="0"/>
                    </a:lnTo>
                    <a:lnTo>
                      <a:pt x="636" y="28"/>
                    </a:lnTo>
                    <a:lnTo>
                      <a:pt x="608" y="40"/>
                    </a:lnTo>
                    <a:lnTo>
                      <a:pt x="612" y="52"/>
                    </a:lnTo>
                    <a:lnTo>
                      <a:pt x="596" y="60"/>
                    </a:lnTo>
                    <a:lnTo>
                      <a:pt x="588" y="60"/>
                    </a:lnTo>
                    <a:lnTo>
                      <a:pt x="564" y="68"/>
                    </a:lnTo>
                    <a:lnTo>
                      <a:pt x="552" y="92"/>
                    </a:lnTo>
                    <a:lnTo>
                      <a:pt x="548" y="116"/>
                    </a:lnTo>
                    <a:lnTo>
                      <a:pt x="516" y="136"/>
                    </a:lnTo>
                    <a:lnTo>
                      <a:pt x="488" y="148"/>
                    </a:lnTo>
                    <a:lnTo>
                      <a:pt x="488" y="168"/>
                    </a:lnTo>
                    <a:lnTo>
                      <a:pt x="456" y="176"/>
                    </a:lnTo>
                    <a:lnTo>
                      <a:pt x="456" y="204"/>
                    </a:lnTo>
                    <a:lnTo>
                      <a:pt x="368" y="216"/>
                    </a:lnTo>
                    <a:lnTo>
                      <a:pt x="168" y="248"/>
                    </a:lnTo>
                    <a:lnTo>
                      <a:pt x="0" y="272"/>
                    </a:lnTo>
                    <a:lnTo>
                      <a:pt x="16" y="244"/>
                    </a:lnTo>
                    <a:lnTo>
                      <a:pt x="4" y="244"/>
                    </a:lnTo>
                    <a:lnTo>
                      <a:pt x="20" y="228"/>
                    </a:lnTo>
                    <a:lnTo>
                      <a:pt x="28" y="160"/>
                    </a:lnTo>
                  </a:path>
                </a:pathLst>
              </a:custGeom>
              <a:solidFill>
                <a:schemeClr val="accent4"/>
              </a:solidFill>
              <a:ln w="9525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60" name="Freeform 49">
                <a:extLst>
                  <a:ext uri="{FF2B5EF4-FFF2-40B4-BE49-F238E27FC236}">
                    <a16:creationId xmlns:a16="http://schemas.microsoft.com/office/drawing/2014/main" id="{267955A2-07B4-41E1-B397-8DB52651A92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821187" y="1917340"/>
                <a:ext cx="1195897" cy="460925"/>
              </a:xfrm>
              <a:custGeom>
                <a:avLst/>
                <a:gdLst>
                  <a:gd name="T0" fmla="*/ 192 w 665"/>
                  <a:gd name="T1" fmla="*/ 100 h 305"/>
                  <a:gd name="T2" fmla="*/ 620 w 665"/>
                  <a:gd name="T3" fmla="*/ 0 h 305"/>
                  <a:gd name="T4" fmla="*/ 636 w 665"/>
                  <a:gd name="T5" fmla="*/ 36 h 305"/>
                  <a:gd name="T6" fmla="*/ 608 w 665"/>
                  <a:gd name="T7" fmla="*/ 40 h 305"/>
                  <a:gd name="T8" fmla="*/ 588 w 665"/>
                  <a:gd name="T9" fmla="*/ 64 h 305"/>
                  <a:gd name="T10" fmla="*/ 564 w 665"/>
                  <a:gd name="T11" fmla="*/ 48 h 305"/>
                  <a:gd name="T12" fmla="*/ 576 w 665"/>
                  <a:gd name="T13" fmla="*/ 68 h 305"/>
                  <a:gd name="T14" fmla="*/ 576 w 665"/>
                  <a:gd name="T15" fmla="*/ 84 h 305"/>
                  <a:gd name="T16" fmla="*/ 588 w 665"/>
                  <a:gd name="T17" fmla="*/ 68 h 305"/>
                  <a:gd name="T18" fmla="*/ 628 w 665"/>
                  <a:gd name="T19" fmla="*/ 56 h 305"/>
                  <a:gd name="T20" fmla="*/ 636 w 665"/>
                  <a:gd name="T21" fmla="*/ 72 h 305"/>
                  <a:gd name="T22" fmla="*/ 636 w 665"/>
                  <a:gd name="T23" fmla="*/ 52 h 305"/>
                  <a:gd name="T24" fmla="*/ 656 w 665"/>
                  <a:gd name="T25" fmla="*/ 56 h 305"/>
                  <a:gd name="T26" fmla="*/ 664 w 665"/>
                  <a:gd name="T27" fmla="*/ 84 h 305"/>
                  <a:gd name="T28" fmla="*/ 636 w 665"/>
                  <a:gd name="T29" fmla="*/ 120 h 305"/>
                  <a:gd name="T30" fmla="*/ 608 w 665"/>
                  <a:gd name="T31" fmla="*/ 120 h 305"/>
                  <a:gd name="T32" fmla="*/ 588 w 665"/>
                  <a:gd name="T33" fmla="*/ 132 h 305"/>
                  <a:gd name="T34" fmla="*/ 604 w 665"/>
                  <a:gd name="T35" fmla="*/ 148 h 305"/>
                  <a:gd name="T36" fmla="*/ 588 w 665"/>
                  <a:gd name="T37" fmla="*/ 172 h 305"/>
                  <a:gd name="T38" fmla="*/ 636 w 665"/>
                  <a:gd name="T39" fmla="*/ 156 h 305"/>
                  <a:gd name="T40" fmla="*/ 632 w 665"/>
                  <a:gd name="T41" fmla="*/ 176 h 305"/>
                  <a:gd name="T42" fmla="*/ 596 w 665"/>
                  <a:gd name="T43" fmla="*/ 216 h 305"/>
                  <a:gd name="T44" fmla="*/ 544 w 665"/>
                  <a:gd name="T45" fmla="*/ 232 h 305"/>
                  <a:gd name="T46" fmla="*/ 536 w 665"/>
                  <a:gd name="T47" fmla="*/ 288 h 305"/>
                  <a:gd name="T48" fmla="*/ 488 w 665"/>
                  <a:gd name="T49" fmla="*/ 292 h 305"/>
                  <a:gd name="T50" fmla="*/ 376 w 665"/>
                  <a:gd name="T51" fmla="*/ 236 h 305"/>
                  <a:gd name="T52" fmla="*/ 296 w 665"/>
                  <a:gd name="T53" fmla="*/ 252 h 305"/>
                  <a:gd name="T54" fmla="*/ 276 w 665"/>
                  <a:gd name="T55" fmla="*/ 244 h 305"/>
                  <a:gd name="T56" fmla="*/ 252 w 665"/>
                  <a:gd name="T57" fmla="*/ 248 h 305"/>
                  <a:gd name="T58" fmla="*/ 232 w 665"/>
                  <a:gd name="T59" fmla="*/ 244 h 305"/>
                  <a:gd name="T60" fmla="*/ 124 w 665"/>
                  <a:gd name="T61" fmla="*/ 268 h 305"/>
                  <a:gd name="T62" fmla="*/ 116 w 665"/>
                  <a:gd name="T63" fmla="*/ 280 h 305"/>
                  <a:gd name="T64" fmla="*/ 104 w 665"/>
                  <a:gd name="T65" fmla="*/ 284 h 305"/>
                  <a:gd name="T66" fmla="*/ 0 w 665"/>
                  <a:gd name="T67" fmla="*/ 304 h 305"/>
                  <a:gd name="T68" fmla="*/ 0 w 665"/>
                  <a:gd name="T69" fmla="*/ 276 h 305"/>
                  <a:gd name="T70" fmla="*/ 32 w 665"/>
                  <a:gd name="T71" fmla="*/ 268 h 305"/>
                  <a:gd name="T72" fmla="*/ 32 w 665"/>
                  <a:gd name="T73" fmla="*/ 248 h 305"/>
                  <a:gd name="T74" fmla="*/ 60 w 665"/>
                  <a:gd name="T75" fmla="*/ 236 h 305"/>
                  <a:gd name="T76" fmla="*/ 92 w 665"/>
                  <a:gd name="T77" fmla="*/ 216 h 305"/>
                  <a:gd name="T78" fmla="*/ 96 w 665"/>
                  <a:gd name="T79" fmla="*/ 192 h 305"/>
                  <a:gd name="T80" fmla="*/ 108 w 665"/>
                  <a:gd name="T81" fmla="*/ 168 h 305"/>
                  <a:gd name="T82" fmla="*/ 132 w 665"/>
                  <a:gd name="T83" fmla="*/ 160 h 305"/>
                  <a:gd name="T84" fmla="*/ 140 w 665"/>
                  <a:gd name="T85" fmla="*/ 160 h 305"/>
                  <a:gd name="T86" fmla="*/ 156 w 665"/>
                  <a:gd name="T87" fmla="*/ 152 h 305"/>
                  <a:gd name="T88" fmla="*/ 152 w 665"/>
                  <a:gd name="T89" fmla="*/ 140 h 305"/>
                  <a:gd name="T90" fmla="*/ 180 w 665"/>
                  <a:gd name="T91" fmla="*/ 128 h 305"/>
                  <a:gd name="T92" fmla="*/ 192 w 665"/>
                  <a:gd name="T93" fmla="*/ 100 h 305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665"/>
                  <a:gd name="T142" fmla="*/ 0 h 305"/>
                  <a:gd name="T143" fmla="*/ 665 w 665"/>
                  <a:gd name="T144" fmla="*/ 305 h 305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665" h="305">
                    <a:moveTo>
                      <a:pt x="192" y="100"/>
                    </a:moveTo>
                    <a:lnTo>
                      <a:pt x="620" y="0"/>
                    </a:lnTo>
                    <a:lnTo>
                      <a:pt x="636" y="36"/>
                    </a:lnTo>
                    <a:lnTo>
                      <a:pt x="608" y="40"/>
                    </a:lnTo>
                    <a:lnTo>
                      <a:pt x="588" y="64"/>
                    </a:lnTo>
                    <a:lnTo>
                      <a:pt x="564" y="48"/>
                    </a:lnTo>
                    <a:lnTo>
                      <a:pt x="576" y="68"/>
                    </a:lnTo>
                    <a:lnTo>
                      <a:pt x="576" y="84"/>
                    </a:lnTo>
                    <a:lnTo>
                      <a:pt x="588" y="68"/>
                    </a:lnTo>
                    <a:lnTo>
                      <a:pt x="628" y="56"/>
                    </a:lnTo>
                    <a:lnTo>
                      <a:pt x="636" y="72"/>
                    </a:lnTo>
                    <a:lnTo>
                      <a:pt x="636" y="52"/>
                    </a:lnTo>
                    <a:lnTo>
                      <a:pt x="656" y="56"/>
                    </a:lnTo>
                    <a:lnTo>
                      <a:pt x="664" y="84"/>
                    </a:lnTo>
                    <a:lnTo>
                      <a:pt x="636" y="120"/>
                    </a:lnTo>
                    <a:lnTo>
                      <a:pt x="608" y="120"/>
                    </a:lnTo>
                    <a:lnTo>
                      <a:pt x="588" y="132"/>
                    </a:lnTo>
                    <a:lnTo>
                      <a:pt x="604" y="148"/>
                    </a:lnTo>
                    <a:lnTo>
                      <a:pt x="588" y="172"/>
                    </a:lnTo>
                    <a:lnTo>
                      <a:pt x="636" y="156"/>
                    </a:lnTo>
                    <a:lnTo>
                      <a:pt x="632" y="176"/>
                    </a:lnTo>
                    <a:lnTo>
                      <a:pt x="596" y="216"/>
                    </a:lnTo>
                    <a:lnTo>
                      <a:pt x="544" y="232"/>
                    </a:lnTo>
                    <a:lnTo>
                      <a:pt x="536" y="288"/>
                    </a:lnTo>
                    <a:lnTo>
                      <a:pt x="488" y="292"/>
                    </a:lnTo>
                    <a:lnTo>
                      <a:pt x="376" y="236"/>
                    </a:lnTo>
                    <a:lnTo>
                      <a:pt x="296" y="252"/>
                    </a:lnTo>
                    <a:lnTo>
                      <a:pt x="276" y="244"/>
                    </a:lnTo>
                    <a:lnTo>
                      <a:pt x="252" y="248"/>
                    </a:lnTo>
                    <a:lnTo>
                      <a:pt x="232" y="244"/>
                    </a:lnTo>
                    <a:lnTo>
                      <a:pt x="124" y="268"/>
                    </a:lnTo>
                    <a:lnTo>
                      <a:pt x="116" y="280"/>
                    </a:lnTo>
                    <a:lnTo>
                      <a:pt x="104" y="284"/>
                    </a:lnTo>
                    <a:lnTo>
                      <a:pt x="0" y="304"/>
                    </a:lnTo>
                    <a:lnTo>
                      <a:pt x="0" y="276"/>
                    </a:lnTo>
                    <a:lnTo>
                      <a:pt x="32" y="268"/>
                    </a:lnTo>
                    <a:lnTo>
                      <a:pt x="32" y="248"/>
                    </a:lnTo>
                    <a:lnTo>
                      <a:pt x="60" y="236"/>
                    </a:lnTo>
                    <a:lnTo>
                      <a:pt x="92" y="216"/>
                    </a:lnTo>
                    <a:lnTo>
                      <a:pt x="96" y="192"/>
                    </a:lnTo>
                    <a:lnTo>
                      <a:pt x="108" y="168"/>
                    </a:lnTo>
                    <a:lnTo>
                      <a:pt x="132" y="160"/>
                    </a:lnTo>
                    <a:lnTo>
                      <a:pt x="140" y="160"/>
                    </a:lnTo>
                    <a:lnTo>
                      <a:pt x="156" y="152"/>
                    </a:lnTo>
                    <a:lnTo>
                      <a:pt x="152" y="140"/>
                    </a:lnTo>
                    <a:lnTo>
                      <a:pt x="180" y="128"/>
                    </a:lnTo>
                    <a:lnTo>
                      <a:pt x="192" y="100"/>
                    </a:lnTo>
                  </a:path>
                </a:pathLst>
              </a:custGeom>
              <a:solidFill>
                <a:schemeClr val="accent4"/>
              </a:solidFill>
              <a:ln w="9525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</p:grpSp>
        <p:grpSp>
          <p:nvGrpSpPr>
            <p:cNvPr id="19" name="Group 107">
              <a:extLst>
                <a:ext uri="{FF2B5EF4-FFF2-40B4-BE49-F238E27FC236}">
                  <a16:creationId xmlns:a16="http://schemas.microsoft.com/office/drawing/2014/main" id="{3780AC8A-12CA-4B03-868A-A8215C8564F7}"/>
                </a:ext>
              </a:extLst>
            </p:cNvPr>
            <p:cNvGrpSpPr/>
            <p:nvPr/>
          </p:nvGrpSpPr>
          <p:grpSpPr bwMode="gray">
            <a:xfrm>
              <a:off x="6538919" y="4225159"/>
              <a:ext cx="2062633" cy="2080463"/>
              <a:chOff x="4854991" y="2295992"/>
              <a:chExt cx="1872069" cy="1526341"/>
            </a:xfrm>
            <a:solidFill>
              <a:srgbClr val="00B050"/>
            </a:solidFill>
            <a:effectLst/>
          </p:grpSpPr>
          <p:sp>
            <p:nvSpPr>
              <p:cNvPr id="47" name="Freeform 36">
                <a:extLst>
                  <a:ext uri="{FF2B5EF4-FFF2-40B4-BE49-F238E27FC236}">
                    <a16:creationId xmlns:a16="http://schemas.microsoft.com/office/drawing/2014/main" id="{1912A902-0A30-4995-A23D-716E1055C8C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984348" y="2295992"/>
                <a:ext cx="706749" cy="460927"/>
              </a:xfrm>
              <a:custGeom>
                <a:avLst/>
                <a:gdLst>
                  <a:gd name="T0" fmla="*/ 392 w 393"/>
                  <a:gd name="T1" fmla="*/ 56 h 305"/>
                  <a:gd name="T2" fmla="*/ 280 w 393"/>
                  <a:gd name="T3" fmla="*/ 0 h 305"/>
                  <a:gd name="T4" fmla="*/ 200 w 393"/>
                  <a:gd name="T5" fmla="*/ 16 h 305"/>
                  <a:gd name="T6" fmla="*/ 180 w 393"/>
                  <a:gd name="T7" fmla="*/ 8 h 305"/>
                  <a:gd name="T8" fmla="*/ 156 w 393"/>
                  <a:gd name="T9" fmla="*/ 12 h 305"/>
                  <a:gd name="T10" fmla="*/ 136 w 393"/>
                  <a:gd name="T11" fmla="*/ 8 h 305"/>
                  <a:gd name="T12" fmla="*/ 28 w 393"/>
                  <a:gd name="T13" fmla="*/ 32 h 305"/>
                  <a:gd name="T14" fmla="*/ 20 w 393"/>
                  <a:gd name="T15" fmla="*/ 44 h 305"/>
                  <a:gd name="T16" fmla="*/ 8 w 393"/>
                  <a:gd name="T17" fmla="*/ 48 h 305"/>
                  <a:gd name="T18" fmla="*/ 0 w 393"/>
                  <a:gd name="T19" fmla="*/ 76 h 305"/>
                  <a:gd name="T20" fmla="*/ 44 w 393"/>
                  <a:gd name="T21" fmla="*/ 112 h 305"/>
                  <a:gd name="T22" fmla="*/ 56 w 393"/>
                  <a:gd name="T23" fmla="*/ 140 h 305"/>
                  <a:gd name="T24" fmla="*/ 152 w 393"/>
                  <a:gd name="T25" fmla="*/ 212 h 305"/>
                  <a:gd name="T26" fmla="*/ 216 w 393"/>
                  <a:gd name="T27" fmla="*/ 288 h 305"/>
                  <a:gd name="T28" fmla="*/ 240 w 393"/>
                  <a:gd name="T29" fmla="*/ 304 h 305"/>
                  <a:gd name="T30" fmla="*/ 232 w 393"/>
                  <a:gd name="T31" fmla="*/ 264 h 305"/>
                  <a:gd name="T32" fmla="*/ 256 w 393"/>
                  <a:gd name="T33" fmla="*/ 280 h 305"/>
                  <a:gd name="T34" fmla="*/ 264 w 393"/>
                  <a:gd name="T35" fmla="*/ 272 h 305"/>
                  <a:gd name="T36" fmla="*/ 260 w 393"/>
                  <a:gd name="T37" fmla="*/ 256 h 305"/>
                  <a:gd name="T38" fmla="*/ 280 w 393"/>
                  <a:gd name="T39" fmla="*/ 256 h 305"/>
                  <a:gd name="T40" fmla="*/ 340 w 393"/>
                  <a:gd name="T41" fmla="*/ 192 h 305"/>
                  <a:gd name="T42" fmla="*/ 392 w 393"/>
                  <a:gd name="T43" fmla="*/ 56 h 30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93"/>
                  <a:gd name="T67" fmla="*/ 0 h 305"/>
                  <a:gd name="T68" fmla="*/ 393 w 393"/>
                  <a:gd name="T69" fmla="*/ 305 h 30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93" h="305">
                    <a:moveTo>
                      <a:pt x="392" y="56"/>
                    </a:moveTo>
                    <a:lnTo>
                      <a:pt x="280" y="0"/>
                    </a:lnTo>
                    <a:lnTo>
                      <a:pt x="200" y="16"/>
                    </a:lnTo>
                    <a:lnTo>
                      <a:pt x="180" y="8"/>
                    </a:lnTo>
                    <a:lnTo>
                      <a:pt x="156" y="12"/>
                    </a:lnTo>
                    <a:lnTo>
                      <a:pt x="136" y="8"/>
                    </a:lnTo>
                    <a:lnTo>
                      <a:pt x="28" y="32"/>
                    </a:lnTo>
                    <a:lnTo>
                      <a:pt x="20" y="44"/>
                    </a:lnTo>
                    <a:lnTo>
                      <a:pt x="8" y="48"/>
                    </a:lnTo>
                    <a:lnTo>
                      <a:pt x="0" y="76"/>
                    </a:lnTo>
                    <a:lnTo>
                      <a:pt x="44" y="112"/>
                    </a:lnTo>
                    <a:lnTo>
                      <a:pt x="56" y="140"/>
                    </a:lnTo>
                    <a:lnTo>
                      <a:pt x="152" y="212"/>
                    </a:lnTo>
                    <a:lnTo>
                      <a:pt x="216" y="288"/>
                    </a:lnTo>
                    <a:lnTo>
                      <a:pt x="240" y="304"/>
                    </a:lnTo>
                    <a:lnTo>
                      <a:pt x="232" y="264"/>
                    </a:lnTo>
                    <a:lnTo>
                      <a:pt x="256" y="280"/>
                    </a:lnTo>
                    <a:lnTo>
                      <a:pt x="264" y="272"/>
                    </a:lnTo>
                    <a:lnTo>
                      <a:pt x="260" y="256"/>
                    </a:lnTo>
                    <a:lnTo>
                      <a:pt x="280" y="256"/>
                    </a:lnTo>
                    <a:lnTo>
                      <a:pt x="340" y="192"/>
                    </a:lnTo>
                    <a:lnTo>
                      <a:pt x="392" y="56"/>
                    </a:lnTo>
                  </a:path>
                </a:pathLst>
              </a:custGeom>
              <a:solidFill>
                <a:srgbClr val="3F9C35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grpSp>
            <p:nvGrpSpPr>
              <p:cNvPr id="48" name="Group 109">
                <a:extLst>
                  <a:ext uri="{FF2B5EF4-FFF2-40B4-BE49-F238E27FC236}">
                    <a16:creationId xmlns:a16="http://schemas.microsoft.com/office/drawing/2014/main" id="{10A4DD3F-2C05-4180-A60D-EB7598EE87F5}"/>
                  </a:ext>
                </a:extLst>
              </p:cNvPr>
              <p:cNvGrpSpPr/>
              <p:nvPr/>
            </p:nvGrpSpPr>
            <p:grpSpPr bwMode="gray">
              <a:xfrm>
                <a:off x="4854991" y="2368530"/>
                <a:ext cx="1872069" cy="1453803"/>
                <a:chOff x="4854991" y="2368531"/>
                <a:chExt cx="1872069" cy="1453802"/>
              </a:xfrm>
              <a:grpFill/>
            </p:grpSpPr>
            <p:sp>
              <p:nvSpPr>
                <p:cNvPr id="49" name="Freeform 38">
                  <a:extLst>
                    <a:ext uri="{FF2B5EF4-FFF2-40B4-BE49-F238E27FC236}">
                      <a16:creationId xmlns:a16="http://schemas.microsoft.com/office/drawing/2014/main" id="{8289E3FD-DD30-45EA-AE33-D1575F2A5AF3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854991" y="2465249"/>
                  <a:ext cx="483754" cy="758637"/>
                </a:xfrm>
                <a:custGeom>
                  <a:avLst/>
                  <a:gdLst>
                    <a:gd name="T0" fmla="*/ 24 w 269"/>
                    <a:gd name="T1" fmla="*/ 240 h 502"/>
                    <a:gd name="T2" fmla="*/ 48 w 269"/>
                    <a:gd name="T3" fmla="*/ 304 h 502"/>
                    <a:gd name="T4" fmla="*/ 0 w 269"/>
                    <a:gd name="T5" fmla="*/ 421 h 502"/>
                    <a:gd name="T6" fmla="*/ 4 w 269"/>
                    <a:gd name="T7" fmla="*/ 441 h 502"/>
                    <a:gd name="T8" fmla="*/ 148 w 269"/>
                    <a:gd name="T9" fmla="*/ 429 h 502"/>
                    <a:gd name="T10" fmla="*/ 156 w 269"/>
                    <a:gd name="T11" fmla="*/ 437 h 502"/>
                    <a:gd name="T12" fmla="*/ 148 w 269"/>
                    <a:gd name="T13" fmla="*/ 457 h 502"/>
                    <a:gd name="T14" fmla="*/ 168 w 269"/>
                    <a:gd name="T15" fmla="*/ 501 h 502"/>
                    <a:gd name="T16" fmla="*/ 232 w 269"/>
                    <a:gd name="T17" fmla="*/ 473 h 502"/>
                    <a:gd name="T18" fmla="*/ 268 w 269"/>
                    <a:gd name="T19" fmla="*/ 473 h 502"/>
                    <a:gd name="T20" fmla="*/ 260 w 269"/>
                    <a:gd name="T21" fmla="*/ 417 h 502"/>
                    <a:gd name="T22" fmla="*/ 244 w 269"/>
                    <a:gd name="T23" fmla="*/ 308 h 502"/>
                    <a:gd name="T24" fmla="*/ 244 w 269"/>
                    <a:gd name="T25" fmla="*/ 0 h 502"/>
                    <a:gd name="T26" fmla="*/ 76 w 269"/>
                    <a:gd name="T27" fmla="*/ 24 h 502"/>
                    <a:gd name="T28" fmla="*/ 20 w 269"/>
                    <a:gd name="T29" fmla="*/ 132 h 502"/>
                    <a:gd name="T30" fmla="*/ 20 w 269"/>
                    <a:gd name="T31" fmla="*/ 188 h 502"/>
                    <a:gd name="T32" fmla="*/ 32 w 269"/>
                    <a:gd name="T33" fmla="*/ 196 h 502"/>
                    <a:gd name="T34" fmla="*/ 24 w 269"/>
                    <a:gd name="T35" fmla="*/ 240 h 502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269"/>
                    <a:gd name="T55" fmla="*/ 0 h 502"/>
                    <a:gd name="T56" fmla="*/ 269 w 269"/>
                    <a:gd name="T57" fmla="*/ 502 h 502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269" h="502">
                      <a:moveTo>
                        <a:pt x="24" y="240"/>
                      </a:moveTo>
                      <a:lnTo>
                        <a:pt x="48" y="304"/>
                      </a:lnTo>
                      <a:lnTo>
                        <a:pt x="0" y="421"/>
                      </a:lnTo>
                      <a:lnTo>
                        <a:pt x="4" y="441"/>
                      </a:lnTo>
                      <a:lnTo>
                        <a:pt x="148" y="429"/>
                      </a:lnTo>
                      <a:lnTo>
                        <a:pt x="156" y="437"/>
                      </a:lnTo>
                      <a:lnTo>
                        <a:pt x="148" y="457"/>
                      </a:lnTo>
                      <a:lnTo>
                        <a:pt x="168" y="501"/>
                      </a:lnTo>
                      <a:lnTo>
                        <a:pt x="232" y="473"/>
                      </a:lnTo>
                      <a:lnTo>
                        <a:pt x="268" y="473"/>
                      </a:lnTo>
                      <a:lnTo>
                        <a:pt x="260" y="417"/>
                      </a:lnTo>
                      <a:lnTo>
                        <a:pt x="244" y="308"/>
                      </a:lnTo>
                      <a:lnTo>
                        <a:pt x="244" y="0"/>
                      </a:lnTo>
                      <a:lnTo>
                        <a:pt x="76" y="24"/>
                      </a:lnTo>
                      <a:lnTo>
                        <a:pt x="20" y="132"/>
                      </a:lnTo>
                      <a:lnTo>
                        <a:pt x="20" y="188"/>
                      </a:lnTo>
                      <a:lnTo>
                        <a:pt x="32" y="196"/>
                      </a:lnTo>
                      <a:lnTo>
                        <a:pt x="24" y="240"/>
                      </a:lnTo>
                    </a:path>
                  </a:pathLst>
                </a:custGeom>
                <a:solidFill>
                  <a:srgbClr val="3F9C35"/>
                </a:solidFill>
                <a:ln w="12700" cap="flat" cmpd="sng" algn="ctr">
                  <a:solidFill>
                    <a:schemeClr val="bg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450">
                    <a:solidFill>
                      <a:srgbClr val="616365"/>
                    </a:solidFill>
                  </a:endParaRPr>
                </a:p>
              </p:txBody>
            </p:sp>
            <p:sp>
              <p:nvSpPr>
                <p:cNvPr id="50" name="Freeform 39">
                  <a:extLst>
                    <a:ext uri="{FF2B5EF4-FFF2-40B4-BE49-F238E27FC236}">
                      <a16:creationId xmlns:a16="http://schemas.microsoft.com/office/drawing/2014/main" id="{0E6D9F74-9A8A-4B34-9603-16640944AB3F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293784" y="2416889"/>
                  <a:ext cx="541301" cy="680053"/>
                </a:xfrm>
                <a:custGeom>
                  <a:avLst/>
                  <a:gdLst>
                    <a:gd name="T0" fmla="*/ 16 w 301"/>
                    <a:gd name="T1" fmla="*/ 449 h 450"/>
                    <a:gd name="T2" fmla="*/ 0 w 301"/>
                    <a:gd name="T3" fmla="*/ 340 h 450"/>
                    <a:gd name="T4" fmla="*/ 0 w 301"/>
                    <a:gd name="T5" fmla="*/ 32 h 450"/>
                    <a:gd name="T6" fmla="*/ 200 w 301"/>
                    <a:gd name="T7" fmla="*/ 0 h 450"/>
                    <a:gd name="T8" fmla="*/ 284 w 301"/>
                    <a:gd name="T9" fmla="*/ 284 h 450"/>
                    <a:gd name="T10" fmla="*/ 280 w 301"/>
                    <a:gd name="T11" fmla="*/ 324 h 450"/>
                    <a:gd name="T12" fmla="*/ 280 w 301"/>
                    <a:gd name="T13" fmla="*/ 368 h 450"/>
                    <a:gd name="T14" fmla="*/ 300 w 301"/>
                    <a:gd name="T15" fmla="*/ 405 h 450"/>
                    <a:gd name="T16" fmla="*/ 16 w 301"/>
                    <a:gd name="T17" fmla="*/ 449 h 45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01"/>
                    <a:gd name="T28" fmla="*/ 0 h 450"/>
                    <a:gd name="T29" fmla="*/ 301 w 301"/>
                    <a:gd name="T30" fmla="*/ 450 h 45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01" h="450">
                      <a:moveTo>
                        <a:pt x="16" y="449"/>
                      </a:moveTo>
                      <a:lnTo>
                        <a:pt x="0" y="340"/>
                      </a:lnTo>
                      <a:lnTo>
                        <a:pt x="0" y="32"/>
                      </a:lnTo>
                      <a:lnTo>
                        <a:pt x="200" y="0"/>
                      </a:lnTo>
                      <a:lnTo>
                        <a:pt x="284" y="284"/>
                      </a:lnTo>
                      <a:lnTo>
                        <a:pt x="280" y="324"/>
                      </a:lnTo>
                      <a:lnTo>
                        <a:pt x="280" y="368"/>
                      </a:lnTo>
                      <a:lnTo>
                        <a:pt x="300" y="405"/>
                      </a:lnTo>
                      <a:lnTo>
                        <a:pt x="16" y="449"/>
                      </a:lnTo>
                    </a:path>
                  </a:pathLst>
                </a:custGeom>
                <a:solidFill>
                  <a:srgbClr val="3F9C35"/>
                </a:solidFill>
                <a:ln w="12700" cap="flat" cmpd="sng" algn="ctr">
                  <a:solidFill>
                    <a:schemeClr val="bg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450">
                    <a:solidFill>
                      <a:srgbClr val="616365"/>
                    </a:solidFill>
                  </a:endParaRPr>
                </a:p>
              </p:txBody>
            </p:sp>
            <p:sp>
              <p:nvSpPr>
                <p:cNvPr id="51" name="Freeform 40">
                  <a:extLst>
                    <a:ext uri="{FF2B5EF4-FFF2-40B4-BE49-F238E27FC236}">
                      <a16:creationId xmlns:a16="http://schemas.microsoft.com/office/drawing/2014/main" id="{655FB0C6-12DB-4F57-901A-0084D5617697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653453" y="2368531"/>
                  <a:ext cx="764295" cy="698187"/>
                </a:xfrm>
                <a:custGeom>
                  <a:avLst/>
                  <a:gdLst>
                    <a:gd name="T0" fmla="*/ 400 w 425"/>
                    <a:gd name="T1" fmla="*/ 429 h 462"/>
                    <a:gd name="T2" fmla="*/ 380 w 425"/>
                    <a:gd name="T3" fmla="*/ 421 h 462"/>
                    <a:gd name="T4" fmla="*/ 364 w 425"/>
                    <a:gd name="T5" fmla="*/ 413 h 462"/>
                    <a:gd name="T6" fmla="*/ 360 w 425"/>
                    <a:gd name="T7" fmla="*/ 445 h 462"/>
                    <a:gd name="T8" fmla="*/ 352 w 425"/>
                    <a:gd name="T9" fmla="*/ 445 h 462"/>
                    <a:gd name="T10" fmla="*/ 340 w 425"/>
                    <a:gd name="T11" fmla="*/ 433 h 462"/>
                    <a:gd name="T12" fmla="*/ 112 w 425"/>
                    <a:gd name="T13" fmla="*/ 461 h 462"/>
                    <a:gd name="T14" fmla="*/ 100 w 425"/>
                    <a:gd name="T15" fmla="*/ 437 h 462"/>
                    <a:gd name="T16" fmla="*/ 80 w 425"/>
                    <a:gd name="T17" fmla="*/ 400 h 462"/>
                    <a:gd name="T18" fmla="*/ 80 w 425"/>
                    <a:gd name="T19" fmla="*/ 356 h 462"/>
                    <a:gd name="T20" fmla="*/ 84 w 425"/>
                    <a:gd name="T21" fmla="*/ 316 h 462"/>
                    <a:gd name="T22" fmla="*/ 0 w 425"/>
                    <a:gd name="T23" fmla="*/ 32 h 462"/>
                    <a:gd name="T24" fmla="*/ 88 w 425"/>
                    <a:gd name="T25" fmla="*/ 20 h 462"/>
                    <a:gd name="T26" fmla="*/ 192 w 425"/>
                    <a:gd name="T27" fmla="*/ 0 h 462"/>
                    <a:gd name="T28" fmla="*/ 184 w 425"/>
                    <a:gd name="T29" fmla="*/ 28 h 462"/>
                    <a:gd name="T30" fmla="*/ 228 w 425"/>
                    <a:gd name="T31" fmla="*/ 64 h 462"/>
                    <a:gd name="T32" fmla="*/ 240 w 425"/>
                    <a:gd name="T33" fmla="*/ 92 h 462"/>
                    <a:gd name="T34" fmla="*/ 336 w 425"/>
                    <a:gd name="T35" fmla="*/ 164 h 462"/>
                    <a:gd name="T36" fmla="*/ 400 w 425"/>
                    <a:gd name="T37" fmla="*/ 240 h 462"/>
                    <a:gd name="T38" fmla="*/ 424 w 425"/>
                    <a:gd name="T39" fmla="*/ 256 h 462"/>
                    <a:gd name="T40" fmla="*/ 404 w 425"/>
                    <a:gd name="T41" fmla="*/ 316 h 462"/>
                    <a:gd name="T42" fmla="*/ 404 w 425"/>
                    <a:gd name="T43" fmla="*/ 360 h 462"/>
                    <a:gd name="T44" fmla="*/ 396 w 425"/>
                    <a:gd name="T45" fmla="*/ 376 h 462"/>
                    <a:gd name="T46" fmla="*/ 400 w 425"/>
                    <a:gd name="T47" fmla="*/ 429 h 462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425"/>
                    <a:gd name="T73" fmla="*/ 0 h 462"/>
                    <a:gd name="T74" fmla="*/ 425 w 425"/>
                    <a:gd name="T75" fmla="*/ 462 h 462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425" h="462">
                      <a:moveTo>
                        <a:pt x="400" y="429"/>
                      </a:moveTo>
                      <a:lnTo>
                        <a:pt x="380" y="421"/>
                      </a:lnTo>
                      <a:lnTo>
                        <a:pt x="364" y="413"/>
                      </a:lnTo>
                      <a:lnTo>
                        <a:pt x="360" y="445"/>
                      </a:lnTo>
                      <a:lnTo>
                        <a:pt x="352" y="445"/>
                      </a:lnTo>
                      <a:lnTo>
                        <a:pt x="340" y="433"/>
                      </a:lnTo>
                      <a:lnTo>
                        <a:pt x="112" y="461"/>
                      </a:lnTo>
                      <a:lnTo>
                        <a:pt x="100" y="437"/>
                      </a:lnTo>
                      <a:lnTo>
                        <a:pt x="80" y="400"/>
                      </a:lnTo>
                      <a:lnTo>
                        <a:pt x="80" y="356"/>
                      </a:lnTo>
                      <a:lnTo>
                        <a:pt x="84" y="316"/>
                      </a:lnTo>
                      <a:lnTo>
                        <a:pt x="0" y="32"/>
                      </a:lnTo>
                      <a:lnTo>
                        <a:pt x="88" y="20"/>
                      </a:lnTo>
                      <a:lnTo>
                        <a:pt x="192" y="0"/>
                      </a:lnTo>
                      <a:lnTo>
                        <a:pt x="184" y="28"/>
                      </a:lnTo>
                      <a:lnTo>
                        <a:pt x="228" y="64"/>
                      </a:lnTo>
                      <a:lnTo>
                        <a:pt x="240" y="92"/>
                      </a:lnTo>
                      <a:lnTo>
                        <a:pt x="336" y="164"/>
                      </a:lnTo>
                      <a:lnTo>
                        <a:pt x="400" y="240"/>
                      </a:lnTo>
                      <a:lnTo>
                        <a:pt x="424" y="256"/>
                      </a:lnTo>
                      <a:lnTo>
                        <a:pt x="404" y="316"/>
                      </a:lnTo>
                      <a:lnTo>
                        <a:pt x="404" y="360"/>
                      </a:lnTo>
                      <a:lnTo>
                        <a:pt x="396" y="376"/>
                      </a:lnTo>
                      <a:lnTo>
                        <a:pt x="400" y="429"/>
                      </a:lnTo>
                    </a:path>
                  </a:pathLst>
                </a:custGeom>
                <a:solidFill>
                  <a:srgbClr val="3F9C35"/>
                </a:solidFill>
                <a:ln w="12700" cap="flat" cmpd="sng" algn="ctr">
                  <a:solidFill>
                    <a:schemeClr val="bg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450">
                    <a:solidFill>
                      <a:srgbClr val="616365"/>
                    </a:solidFill>
                  </a:endParaRPr>
                </a:p>
              </p:txBody>
            </p:sp>
            <p:sp>
              <p:nvSpPr>
                <p:cNvPr id="52" name="Freeform 41">
                  <a:extLst>
                    <a:ext uri="{FF2B5EF4-FFF2-40B4-BE49-F238E27FC236}">
                      <a16:creationId xmlns:a16="http://schemas.microsoft.com/office/drawing/2014/main" id="{518DC54D-67A9-4CA7-92B6-517488ED10FD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322557" y="2992667"/>
                  <a:ext cx="1404503" cy="829666"/>
                </a:xfrm>
                <a:custGeom>
                  <a:avLst/>
                  <a:gdLst>
                    <a:gd name="T0" fmla="*/ 584 w 781"/>
                    <a:gd name="T1" fmla="*/ 16 h 549"/>
                    <a:gd name="T2" fmla="*/ 600 w 781"/>
                    <a:gd name="T3" fmla="*/ 76 h 549"/>
                    <a:gd name="T4" fmla="*/ 668 w 781"/>
                    <a:gd name="T5" fmla="*/ 176 h 549"/>
                    <a:gd name="T6" fmla="*/ 696 w 781"/>
                    <a:gd name="T7" fmla="*/ 176 h 549"/>
                    <a:gd name="T8" fmla="*/ 700 w 781"/>
                    <a:gd name="T9" fmla="*/ 232 h 549"/>
                    <a:gd name="T10" fmla="*/ 756 w 781"/>
                    <a:gd name="T11" fmla="*/ 328 h 549"/>
                    <a:gd name="T12" fmla="*/ 768 w 781"/>
                    <a:gd name="T13" fmla="*/ 412 h 549"/>
                    <a:gd name="T14" fmla="*/ 780 w 781"/>
                    <a:gd name="T15" fmla="*/ 468 h 549"/>
                    <a:gd name="T16" fmla="*/ 768 w 781"/>
                    <a:gd name="T17" fmla="*/ 492 h 549"/>
                    <a:gd name="T18" fmla="*/ 748 w 781"/>
                    <a:gd name="T19" fmla="*/ 544 h 549"/>
                    <a:gd name="T20" fmla="*/ 732 w 781"/>
                    <a:gd name="T21" fmla="*/ 536 h 549"/>
                    <a:gd name="T22" fmla="*/ 708 w 781"/>
                    <a:gd name="T23" fmla="*/ 548 h 549"/>
                    <a:gd name="T24" fmla="*/ 688 w 781"/>
                    <a:gd name="T25" fmla="*/ 516 h 549"/>
                    <a:gd name="T26" fmla="*/ 624 w 781"/>
                    <a:gd name="T27" fmla="*/ 468 h 549"/>
                    <a:gd name="T28" fmla="*/ 604 w 781"/>
                    <a:gd name="T29" fmla="*/ 412 h 549"/>
                    <a:gd name="T30" fmla="*/ 572 w 781"/>
                    <a:gd name="T31" fmla="*/ 396 h 549"/>
                    <a:gd name="T32" fmla="*/ 540 w 781"/>
                    <a:gd name="T33" fmla="*/ 364 h 549"/>
                    <a:gd name="T34" fmla="*/ 524 w 781"/>
                    <a:gd name="T35" fmla="*/ 304 h 549"/>
                    <a:gd name="T36" fmla="*/ 508 w 781"/>
                    <a:gd name="T37" fmla="*/ 304 h 549"/>
                    <a:gd name="T38" fmla="*/ 500 w 781"/>
                    <a:gd name="T39" fmla="*/ 272 h 549"/>
                    <a:gd name="T40" fmla="*/ 504 w 781"/>
                    <a:gd name="T41" fmla="*/ 236 h 549"/>
                    <a:gd name="T42" fmla="*/ 496 w 781"/>
                    <a:gd name="T43" fmla="*/ 172 h 549"/>
                    <a:gd name="T44" fmla="*/ 460 w 781"/>
                    <a:gd name="T45" fmla="*/ 144 h 549"/>
                    <a:gd name="T46" fmla="*/ 428 w 781"/>
                    <a:gd name="T47" fmla="*/ 144 h 549"/>
                    <a:gd name="T48" fmla="*/ 416 w 781"/>
                    <a:gd name="T49" fmla="*/ 116 h 549"/>
                    <a:gd name="T50" fmla="*/ 348 w 781"/>
                    <a:gd name="T51" fmla="*/ 112 h 549"/>
                    <a:gd name="T52" fmla="*/ 340 w 781"/>
                    <a:gd name="T53" fmla="*/ 128 h 549"/>
                    <a:gd name="T54" fmla="*/ 280 w 781"/>
                    <a:gd name="T55" fmla="*/ 156 h 549"/>
                    <a:gd name="T56" fmla="*/ 268 w 781"/>
                    <a:gd name="T57" fmla="*/ 136 h 549"/>
                    <a:gd name="T58" fmla="*/ 244 w 781"/>
                    <a:gd name="T59" fmla="*/ 124 h 549"/>
                    <a:gd name="T60" fmla="*/ 236 w 781"/>
                    <a:gd name="T61" fmla="*/ 112 h 549"/>
                    <a:gd name="T62" fmla="*/ 224 w 781"/>
                    <a:gd name="T63" fmla="*/ 116 h 549"/>
                    <a:gd name="T64" fmla="*/ 196 w 781"/>
                    <a:gd name="T65" fmla="*/ 112 h 549"/>
                    <a:gd name="T66" fmla="*/ 188 w 781"/>
                    <a:gd name="T67" fmla="*/ 100 h 549"/>
                    <a:gd name="T68" fmla="*/ 144 w 781"/>
                    <a:gd name="T69" fmla="*/ 112 h 549"/>
                    <a:gd name="T70" fmla="*/ 136 w 781"/>
                    <a:gd name="T71" fmla="*/ 100 h 549"/>
                    <a:gd name="T72" fmla="*/ 116 w 781"/>
                    <a:gd name="T73" fmla="*/ 116 h 549"/>
                    <a:gd name="T74" fmla="*/ 88 w 781"/>
                    <a:gd name="T75" fmla="*/ 112 h 549"/>
                    <a:gd name="T76" fmla="*/ 72 w 781"/>
                    <a:gd name="T77" fmla="*/ 132 h 549"/>
                    <a:gd name="T78" fmla="*/ 52 w 781"/>
                    <a:gd name="T79" fmla="*/ 132 h 549"/>
                    <a:gd name="T80" fmla="*/ 56 w 781"/>
                    <a:gd name="T81" fmla="*/ 116 h 549"/>
                    <a:gd name="T82" fmla="*/ 44 w 781"/>
                    <a:gd name="T83" fmla="*/ 96 h 549"/>
                    <a:gd name="T84" fmla="*/ 40 w 781"/>
                    <a:gd name="T85" fmla="*/ 116 h 549"/>
                    <a:gd name="T86" fmla="*/ 8 w 781"/>
                    <a:gd name="T87" fmla="*/ 124 h 549"/>
                    <a:gd name="T88" fmla="*/ 0 w 781"/>
                    <a:gd name="T89" fmla="*/ 68 h 549"/>
                    <a:gd name="T90" fmla="*/ 284 w 781"/>
                    <a:gd name="T91" fmla="*/ 24 h 549"/>
                    <a:gd name="T92" fmla="*/ 296 w 781"/>
                    <a:gd name="T93" fmla="*/ 48 h 549"/>
                    <a:gd name="T94" fmla="*/ 524 w 781"/>
                    <a:gd name="T95" fmla="*/ 20 h 549"/>
                    <a:gd name="T96" fmla="*/ 536 w 781"/>
                    <a:gd name="T97" fmla="*/ 32 h 549"/>
                    <a:gd name="T98" fmla="*/ 544 w 781"/>
                    <a:gd name="T99" fmla="*/ 32 h 549"/>
                    <a:gd name="T100" fmla="*/ 548 w 781"/>
                    <a:gd name="T101" fmla="*/ 0 h 549"/>
                    <a:gd name="T102" fmla="*/ 564 w 781"/>
                    <a:gd name="T103" fmla="*/ 8 h 549"/>
                    <a:gd name="T104" fmla="*/ 584 w 781"/>
                    <a:gd name="T105" fmla="*/ 16 h 549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781"/>
                    <a:gd name="T160" fmla="*/ 0 h 549"/>
                    <a:gd name="T161" fmla="*/ 781 w 781"/>
                    <a:gd name="T162" fmla="*/ 549 h 549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781" h="549">
                      <a:moveTo>
                        <a:pt x="584" y="16"/>
                      </a:moveTo>
                      <a:lnTo>
                        <a:pt x="600" y="76"/>
                      </a:lnTo>
                      <a:lnTo>
                        <a:pt x="668" y="176"/>
                      </a:lnTo>
                      <a:lnTo>
                        <a:pt x="696" y="176"/>
                      </a:lnTo>
                      <a:lnTo>
                        <a:pt x="700" y="232"/>
                      </a:lnTo>
                      <a:lnTo>
                        <a:pt x="756" y="328"/>
                      </a:lnTo>
                      <a:lnTo>
                        <a:pt x="768" y="412"/>
                      </a:lnTo>
                      <a:lnTo>
                        <a:pt x="780" y="468"/>
                      </a:lnTo>
                      <a:lnTo>
                        <a:pt x="768" y="492"/>
                      </a:lnTo>
                      <a:lnTo>
                        <a:pt x="748" y="544"/>
                      </a:lnTo>
                      <a:lnTo>
                        <a:pt x="732" y="536"/>
                      </a:lnTo>
                      <a:lnTo>
                        <a:pt x="708" y="548"/>
                      </a:lnTo>
                      <a:lnTo>
                        <a:pt x="688" y="516"/>
                      </a:lnTo>
                      <a:lnTo>
                        <a:pt x="624" y="468"/>
                      </a:lnTo>
                      <a:lnTo>
                        <a:pt x="604" y="412"/>
                      </a:lnTo>
                      <a:lnTo>
                        <a:pt x="572" y="396"/>
                      </a:lnTo>
                      <a:lnTo>
                        <a:pt x="540" y="364"/>
                      </a:lnTo>
                      <a:lnTo>
                        <a:pt x="524" y="304"/>
                      </a:lnTo>
                      <a:lnTo>
                        <a:pt x="508" y="304"/>
                      </a:lnTo>
                      <a:lnTo>
                        <a:pt x="500" y="272"/>
                      </a:lnTo>
                      <a:lnTo>
                        <a:pt x="504" y="236"/>
                      </a:lnTo>
                      <a:lnTo>
                        <a:pt x="496" y="172"/>
                      </a:lnTo>
                      <a:lnTo>
                        <a:pt x="460" y="144"/>
                      </a:lnTo>
                      <a:lnTo>
                        <a:pt x="428" y="144"/>
                      </a:lnTo>
                      <a:lnTo>
                        <a:pt x="416" y="116"/>
                      </a:lnTo>
                      <a:lnTo>
                        <a:pt x="348" y="112"/>
                      </a:lnTo>
                      <a:lnTo>
                        <a:pt x="340" y="128"/>
                      </a:lnTo>
                      <a:lnTo>
                        <a:pt x="280" y="156"/>
                      </a:lnTo>
                      <a:lnTo>
                        <a:pt x="268" y="136"/>
                      </a:lnTo>
                      <a:lnTo>
                        <a:pt x="244" y="124"/>
                      </a:lnTo>
                      <a:lnTo>
                        <a:pt x="236" y="112"/>
                      </a:lnTo>
                      <a:lnTo>
                        <a:pt x="224" y="116"/>
                      </a:lnTo>
                      <a:lnTo>
                        <a:pt x="196" y="112"/>
                      </a:lnTo>
                      <a:lnTo>
                        <a:pt x="188" y="100"/>
                      </a:lnTo>
                      <a:lnTo>
                        <a:pt x="144" y="112"/>
                      </a:lnTo>
                      <a:lnTo>
                        <a:pt x="136" y="100"/>
                      </a:lnTo>
                      <a:lnTo>
                        <a:pt x="116" y="116"/>
                      </a:lnTo>
                      <a:lnTo>
                        <a:pt x="88" y="112"/>
                      </a:lnTo>
                      <a:lnTo>
                        <a:pt x="72" y="132"/>
                      </a:lnTo>
                      <a:lnTo>
                        <a:pt x="52" y="132"/>
                      </a:lnTo>
                      <a:lnTo>
                        <a:pt x="56" y="116"/>
                      </a:lnTo>
                      <a:lnTo>
                        <a:pt x="44" y="96"/>
                      </a:lnTo>
                      <a:lnTo>
                        <a:pt x="40" y="116"/>
                      </a:lnTo>
                      <a:lnTo>
                        <a:pt x="8" y="124"/>
                      </a:lnTo>
                      <a:lnTo>
                        <a:pt x="0" y="68"/>
                      </a:lnTo>
                      <a:lnTo>
                        <a:pt x="284" y="24"/>
                      </a:lnTo>
                      <a:lnTo>
                        <a:pt x="296" y="48"/>
                      </a:lnTo>
                      <a:lnTo>
                        <a:pt x="524" y="20"/>
                      </a:lnTo>
                      <a:lnTo>
                        <a:pt x="536" y="32"/>
                      </a:lnTo>
                      <a:lnTo>
                        <a:pt x="544" y="32"/>
                      </a:lnTo>
                      <a:lnTo>
                        <a:pt x="548" y="0"/>
                      </a:lnTo>
                      <a:lnTo>
                        <a:pt x="564" y="8"/>
                      </a:lnTo>
                      <a:lnTo>
                        <a:pt x="584" y="16"/>
                      </a:lnTo>
                    </a:path>
                  </a:pathLst>
                </a:custGeom>
                <a:solidFill>
                  <a:srgbClr val="3F9C35"/>
                </a:solidFill>
                <a:ln w="12700" cap="flat" cmpd="sng" algn="ctr">
                  <a:solidFill>
                    <a:schemeClr val="bg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450">
                    <a:solidFill>
                      <a:srgbClr val="616365"/>
                    </a:solidFill>
                  </a:endParaRPr>
                </a:p>
              </p:txBody>
            </p:sp>
          </p:grpSp>
        </p:grpSp>
        <p:grpSp>
          <p:nvGrpSpPr>
            <p:cNvPr id="20" name="Group 114">
              <a:extLst>
                <a:ext uri="{FF2B5EF4-FFF2-40B4-BE49-F238E27FC236}">
                  <a16:creationId xmlns:a16="http://schemas.microsoft.com/office/drawing/2014/main" id="{A2BB59B8-F33A-4A6A-B6A6-53AE98E33C94}"/>
                </a:ext>
              </a:extLst>
            </p:cNvPr>
            <p:cNvGrpSpPr/>
            <p:nvPr/>
          </p:nvGrpSpPr>
          <p:grpSpPr bwMode="gray">
            <a:xfrm>
              <a:off x="7909998" y="1175656"/>
              <a:ext cx="1634940" cy="2056726"/>
              <a:chOff x="6173460" y="0"/>
              <a:chExt cx="1478236" cy="1509722"/>
            </a:xfrm>
            <a:solidFill>
              <a:schemeClr val="bg1">
                <a:lumMod val="85000"/>
              </a:schemeClr>
            </a:solidFill>
            <a:effectLst/>
          </p:grpSpPr>
          <p:sp>
            <p:nvSpPr>
              <p:cNvPr id="37" name="Freeform 26">
                <a:extLst>
                  <a:ext uri="{FF2B5EF4-FFF2-40B4-BE49-F238E27FC236}">
                    <a16:creationId xmlns:a16="http://schemas.microsoft.com/office/drawing/2014/main" id="{D0E58257-1B1D-4F95-85B0-B68BF3BDBD1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899987" y="442794"/>
                <a:ext cx="217600" cy="412567"/>
              </a:xfrm>
              <a:custGeom>
                <a:avLst/>
                <a:gdLst>
                  <a:gd name="T0" fmla="*/ 4 w 121"/>
                  <a:gd name="T1" fmla="*/ 92 h 273"/>
                  <a:gd name="T2" fmla="*/ 0 w 121"/>
                  <a:gd name="T3" fmla="*/ 40 h 273"/>
                  <a:gd name="T4" fmla="*/ 100 w 121"/>
                  <a:gd name="T5" fmla="*/ 0 h 273"/>
                  <a:gd name="T6" fmla="*/ 120 w 121"/>
                  <a:gd name="T7" fmla="*/ 52 h 273"/>
                  <a:gd name="T8" fmla="*/ 116 w 121"/>
                  <a:gd name="T9" fmla="*/ 76 h 273"/>
                  <a:gd name="T10" fmla="*/ 104 w 121"/>
                  <a:gd name="T11" fmla="*/ 104 h 273"/>
                  <a:gd name="T12" fmla="*/ 104 w 121"/>
                  <a:gd name="T13" fmla="*/ 128 h 273"/>
                  <a:gd name="T14" fmla="*/ 96 w 121"/>
                  <a:gd name="T15" fmla="*/ 168 h 273"/>
                  <a:gd name="T16" fmla="*/ 120 w 121"/>
                  <a:gd name="T17" fmla="*/ 252 h 273"/>
                  <a:gd name="T18" fmla="*/ 68 w 121"/>
                  <a:gd name="T19" fmla="*/ 272 h 273"/>
                  <a:gd name="T20" fmla="*/ 56 w 121"/>
                  <a:gd name="T21" fmla="*/ 208 h 273"/>
                  <a:gd name="T22" fmla="*/ 52 w 121"/>
                  <a:gd name="T23" fmla="*/ 200 h 273"/>
                  <a:gd name="T24" fmla="*/ 40 w 121"/>
                  <a:gd name="T25" fmla="*/ 192 h 273"/>
                  <a:gd name="T26" fmla="*/ 32 w 121"/>
                  <a:gd name="T27" fmla="*/ 140 h 273"/>
                  <a:gd name="T28" fmla="*/ 4 w 121"/>
                  <a:gd name="T29" fmla="*/ 92 h 27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21"/>
                  <a:gd name="T46" fmla="*/ 0 h 273"/>
                  <a:gd name="T47" fmla="*/ 121 w 121"/>
                  <a:gd name="T48" fmla="*/ 273 h 27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21" h="273">
                    <a:moveTo>
                      <a:pt x="4" y="92"/>
                    </a:moveTo>
                    <a:lnTo>
                      <a:pt x="0" y="40"/>
                    </a:lnTo>
                    <a:lnTo>
                      <a:pt x="100" y="0"/>
                    </a:lnTo>
                    <a:lnTo>
                      <a:pt x="120" y="52"/>
                    </a:lnTo>
                    <a:lnTo>
                      <a:pt x="116" y="76"/>
                    </a:lnTo>
                    <a:lnTo>
                      <a:pt x="104" y="104"/>
                    </a:lnTo>
                    <a:lnTo>
                      <a:pt x="104" y="128"/>
                    </a:lnTo>
                    <a:lnTo>
                      <a:pt x="96" y="168"/>
                    </a:lnTo>
                    <a:lnTo>
                      <a:pt x="120" y="252"/>
                    </a:lnTo>
                    <a:lnTo>
                      <a:pt x="68" y="272"/>
                    </a:lnTo>
                    <a:lnTo>
                      <a:pt x="56" y="208"/>
                    </a:lnTo>
                    <a:lnTo>
                      <a:pt x="52" y="200"/>
                    </a:lnTo>
                    <a:lnTo>
                      <a:pt x="40" y="192"/>
                    </a:lnTo>
                    <a:lnTo>
                      <a:pt x="32" y="140"/>
                    </a:lnTo>
                    <a:lnTo>
                      <a:pt x="4" y="92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38" name="Freeform 27">
                <a:extLst>
                  <a:ext uri="{FF2B5EF4-FFF2-40B4-BE49-F238E27FC236}">
                    <a16:creationId xmlns:a16="http://schemas.microsoft.com/office/drawing/2014/main" id="{874FA9E9-110F-4CAA-89CA-5F20622ADFC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072629" y="424659"/>
                <a:ext cx="239180" cy="400478"/>
              </a:xfrm>
              <a:custGeom>
                <a:avLst/>
                <a:gdLst>
                  <a:gd name="T0" fmla="*/ 44 w 133"/>
                  <a:gd name="T1" fmla="*/ 0 h 265"/>
                  <a:gd name="T2" fmla="*/ 4 w 133"/>
                  <a:gd name="T3" fmla="*/ 12 h 265"/>
                  <a:gd name="T4" fmla="*/ 24 w 133"/>
                  <a:gd name="T5" fmla="*/ 64 h 265"/>
                  <a:gd name="T6" fmla="*/ 20 w 133"/>
                  <a:gd name="T7" fmla="*/ 88 h 265"/>
                  <a:gd name="T8" fmla="*/ 8 w 133"/>
                  <a:gd name="T9" fmla="*/ 116 h 265"/>
                  <a:gd name="T10" fmla="*/ 8 w 133"/>
                  <a:gd name="T11" fmla="*/ 140 h 265"/>
                  <a:gd name="T12" fmla="*/ 0 w 133"/>
                  <a:gd name="T13" fmla="*/ 180 h 265"/>
                  <a:gd name="T14" fmla="*/ 24 w 133"/>
                  <a:gd name="T15" fmla="*/ 264 h 265"/>
                  <a:gd name="T16" fmla="*/ 92 w 133"/>
                  <a:gd name="T17" fmla="*/ 244 h 265"/>
                  <a:gd name="T18" fmla="*/ 108 w 133"/>
                  <a:gd name="T19" fmla="*/ 220 h 265"/>
                  <a:gd name="T20" fmla="*/ 132 w 133"/>
                  <a:gd name="T21" fmla="*/ 212 h 265"/>
                  <a:gd name="T22" fmla="*/ 132 w 133"/>
                  <a:gd name="T23" fmla="*/ 192 h 265"/>
                  <a:gd name="T24" fmla="*/ 44 w 133"/>
                  <a:gd name="T25" fmla="*/ 0 h 26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3"/>
                  <a:gd name="T40" fmla="*/ 0 h 265"/>
                  <a:gd name="T41" fmla="*/ 133 w 133"/>
                  <a:gd name="T42" fmla="*/ 265 h 26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3" h="265">
                    <a:moveTo>
                      <a:pt x="44" y="0"/>
                    </a:moveTo>
                    <a:lnTo>
                      <a:pt x="4" y="12"/>
                    </a:lnTo>
                    <a:lnTo>
                      <a:pt x="24" y="64"/>
                    </a:lnTo>
                    <a:lnTo>
                      <a:pt x="20" y="88"/>
                    </a:lnTo>
                    <a:lnTo>
                      <a:pt x="8" y="116"/>
                    </a:lnTo>
                    <a:lnTo>
                      <a:pt x="8" y="140"/>
                    </a:lnTo>
                    <a:lnTo>
                      <a:pt x="0" y="180"/>
                    </a:lnTo>
                    <a:lnTo>
                      <a:pt x="24" y="264"/>
                    </a:lnTo>
                    <a:lnTo>
                      <a:pt x="92" y="244"/>
                    </a:lnTo>
                    <a:lnTo>
                      <a:pt x="108" y="220"/>
                    </a:lnTo>
                    <a:lnTo>
                      <a:pt x="132" y="212"/>
                    </a:lnTo>
                    <a:lnTo>
                      <a:pt x="132" y="192"/>
                    </a:lnTo>
                    <a:lnTo>
                      <a:pt x="44" y="0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39" name="Freeform 28">
                <a:extLst>
                  <a:ext uri="{FF2B5EF4-FFF2-40B4-BE49-F238E27FC236}">
                    <a16:creationId xmlns:a16="http://schemas.microsoft.com/office/drawing/2014/main" id="{80194534-7FE8-4C2A-B1EA-16EDC3717C9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153555" y="0"/>
                <a:ext cx="498141" cy="720858"/>
              </a:xfrm>
              <a:custGeom>
                <a:avLst/>
                <a:gdLst>
                  <a:gd name="T0" fmla="*/ 0 w 277"/>
                  <a:gd name="T1" fmla="*/ 284 h 477"/>
                  <a:gd name="T2" fmla="*/ 88 w 277"/>
                  <a:gd name="T3" fmla="*/ 476 h 477"/>
                  <a:gd name="T4" fmla="*/ 96 w 277"/>
                  <a:gd name="T5" fmla="*/ 476 h 477"/>
                  <a:gd name="T6" fmla="*/ 96 w 277"/>
                  <a:gd name="T7" fmla="*/ 404 h 477"/>
                  <a:gd name="T8" fmla="*/ 88 w 277"/>
                  <a:gd name="T9" fmla="*/ 400 h 477"/>
                  <a:gd name="T10" fmla="*/ 108 w 277"/>
                  <a:gd name="T11" fmla="*/ 356 h 477"/>
                  <a:gd name="T12" fmla="*/ 116 w 277"/>
                  <a:gd name="T13" fmla="*/ 360 h 477"/>
                  <a:gd name="T14" fmla="*/ 136 w 277"/>
                  <a:gd name="T15" fmla="*/ 340 h 477"/>
                  <a:gd name="T16" fmla="*/ 152 w 277"/>
                  <a:gd name="T17" fmla="*/ 308 h 477"/>
                  <a:gd name="T18" fmla="*/ 152 w 277"/>
                  <a:gd name="T19" fmla="*/ 292 h 477"/>
                  <a:gd name="T20" fmla="*/ 156 w 277"/>
                  <a:gd name="T21" fmla="*/ 284 h 477"/>
                  <a:gd name="T22" fmla="*/ 184 w 277"/>
                  <a:gd name="T23" fmla="*/ 284 h 477"/>
                  <a:gd name="T24" fmla="*/ 204 w 277"/>
                  <a:gd name="T25" fmla="*/ 268 h 477"/>
                  <a:gd name="T26" fmla="*/ 236 w 277"/>
                  <a:gd name="T27" fmla="*/ 212 h 477"/>
                  <a:gd name="T28" fmla="*/ 256 w 277"/>
                  <a:gd name="T29" fmla="*/ 208 h 477"/>
                  <a:gd name="T30" fmla="*/ 272 w 277"/>
                  <a:gd name="T31" fmla="*/ 200 h 477"/>
                  <a:gd name="T32" fmla="*/ 276 w 277"/>
                  <a:gd name="T33" fmla="*/ 176 h 477"/>
                  <a:gd name="T34" fmla="*/ 260 w 277"/>
                  <a:gd name="T35" fmla="*/ 160 h 477"/>
                  <a:gd name="T36" fmla="*/ 252 w 277"/>
                  <a:gd name="T37" fmla="*/ 164 h 477"/>
                  <a:gd name="T38" fmla="*/ 244 w 277"/>
                  <a:gd name="T39" fmla="*/ 144 h 477"/>
                  <a:gd name="T40" fmla="*/ 244 w 277"/>
                  <a:gd name="T41" fmla="*/ 128 h 477"/>
                  <a:gd name="T42" fmla="*/ 228 w 277"/>
                  <a:gd name="T43" fmla="*/ 112 h 477"/>
                  <a:gd name="T44" fmla="*/ 176 w 277"/>
                  <a:gd name="T45" fmla="*/ 16 h 477"/>
                  <a:gd name="T46" fmla="*/ 160 w 277"/>
                  <a:gd name="T47" fmla="*/ 16 h 477"/>
                  <a:gd name="T48" fmla="*/ 148 w 277"/>
                  <a:gd name="T49" fmla="*/ 4 h 477"/>
                  <a:gd name="T50" fmla="*/ 124 w 277"/>
                  <a:gd name="T51" fmla="*/ 0 h 477"/>
                  <a:gd name="T52" fmla="*/ 116 w 277"/>
                  <a:gd name="T53" fmla="*/ 12 h 477"/>
                  <a:gd name="T54" fmla="*/ 112 w 277"/>
                  <a:gd name="T55" fmla="*/ 20 h 477"/>
                  <a:gd name="T56" fmla="*/ 96 w 277"/>
                  <a:gd name="T57" fmla="*/ 24 h 477"/>
                  <a:gd name="T58" fmla="*/ 88 w 277"/>
                  <a:gd name="T59" fmla="*/ 16 h 477"/>
                  <a:gd name="T60" fmla="*/ 72 w 277"/>
                  <a:gd name="T61" fmla="*/ 16 h 477"/>
                  <a:gd name="T62" fmla="*/ 40 w 277"/>
                  <a:gd name="T63" fmla="*/ 128 h 477"/>
                  <a:gd name="T64" fmla="*/ 40 w 277"/>
                  <a:gd name="T65" fmla="*/ 208 h 477"/>
                  <a:gd name="T66" fmla="*/ 28 w 277"/>
                  <a:gd name="T67" fmla="*/ 224 h 477"/>
                  <a:gd name="T68" fmla="*/ 24 w 277"/>
                  <a:gd name="T69" fmla="*/ 244 h 477"/>
                  <a:gd name="T70" fmla="*/ 16 w 277"/>
                  <a:gd name="T71" fmla="*/ 248 h 477"/>
                  <a:gd name="T72" fmla="*/ 16 w 277"/>
                  <a:gd name="T73" fmla="*/ 260 h 477"/>
                  <a:gd name="T74" fmla="*/ 0 w 277"/>
                  <a:gd name="T75" fmla="*/ 284 h 477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77"/>
                  <a:gd name="T115" fmla="*/ 0 h 477"/>
                  <a:gd name="T116" fmla="*/ 277 w 277"/>
                  <a:gd name="T117" fmla="*/ 477 h 477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77" h="477">
                    <a:moveTo>
                      <a:pt x="0" y="284"/>
                    </a:moveTo>
                    <a:lnTo>
                      <a:pt x="88" y="476"/>
                    </a:lnTo>
                    <a:lnTo>
                      <a:pt x="96" y="476"/>
                    </a:lnTo>
                    <a:lnTo>
                      <a:pt x="96" y="404"/>
                    </a:lnTo>
                    <a:lnTo>
                      <a:pt x="88" y="400"/>
                    </a:lnTo>
                    <a:lnTo>
                      <a:pt x="108" y="356"/>
                    </a:lnTo>
                    <a:lnTo>
                      <a:pt x="116" y="360"/>
                    </a:lnTo>
                    <a:lnTo>
                      <a:pt x="136" y="340"/>
                    </a:lnTo>
                    <a:lnTo>
                      <a:pt x="152" y="308"/>
                    </a:lnTo>
                    <a:lnTo>
                      <a:pt x="152" y="292"/>
                    </a:lnTo>
                    <a:lnTo>
                      <a:pt x="156" y="284"/>
                    </a:lnTo>
                    <a:lnTo>
                      <a:pt x="184" y="284"/>
                    </a:lnTo>
                    <a:lnTo>
                      <a:pt x="204" y="268"/>
                    </a:lnTo>
                    <a:lnTo>
                      <a:pt x="236" y="212"/>
                    </a:lnTo>
                    <a:lnTo>
                      <a:pt x="256" y="208"/>
                    </a:lnTo>
                    <a:lnTo>
                      <a:pt x="272" y="200"/>
                    </a:lnTo>
                    <a:lnTo>
                      <a:pt x="276" y="176"/>
                    </a:lnTo>
                    <a:lnTo>
                      <a:pt x="260" y="160"/>
                    </a:lnTo>
                    <a:lnTo>
                      <a:pt x="252" y="164"/>
                    </a:lnTo>
                    <a:lnTo>
                      <a:pt x="244" y="144"/>
                    </a:lnTo>
                    <a:lnTo>
                      <a:pt x="244" y="128"/>
                    </a:lnTo>
                    <a:lnTo>
                      <a:pt x="228" y="112"/>
                    </a:lnTo>
                    <a:lnTo>
                      <a:pt x="176" y="16"/>
                    </a:lnTo>
                    <a:lnTo>
                      <a:pt x="160" y="16"/>
                    </a:lnTo>
                    <a:lnTo>
                      <a:pt x="148" y="4"/>
                    </a:lnTo>
                    <a:lnTo>
                      <a:pt x="124" y="0"/>
                    </a:lnTo>
                    <a:lnTo>
                      <a:pt x="116" y="12"/>
                    </a:lnTo>
                    <a:lnTo>
                      <a:pt x="112" y="20"/>
                    </a:lnTo>
                    <a:lnTo>
                      <a:pt x="96" y="24"/>
                    </a:lnTo>
                    <a:lnTo>
                      <a:pt x="88" y="16"/>
                    </a:lnTo>
                    <a:lnTo>
                      <a:pt x="72" y="16"/>
                    </a:lnTo>
                    <a:lnTo>
                      <a:pt x="40" y="128"/>
                    </a:lnTo>
                    <a:lnTo>
                      <a:pt x="40" y="208"/>
                    </a:lnTo>
                    <a:lnTo>
                      <a:pt x="28" y="224"/>
                    </a:lnTo>
                    <a:lnTo>
                      <a:pt x="24" y="244"/>
                    </a:lnTo>
                    <a:lnTo>
                      <a:pt x="16" y="248"/>
                    </a:lnTo>
                    <a:lnTo>
                      <a:pt x="16" y="260"/>
                    </a:lnTo>
                    <a:lnTo>
                      <a:pt x="0" y="284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40" name="Freeform 29">
                <a:extLst>
                  <a:ext uri="{FF2B5EF4-FFF2-40B4-BE49-F238E27FC236}">
                    <a16:creationId xmlns:a16="http://schemas.microsoft.com/office/drawing/2014/main" id="{8226DF41-05C2-4CE7-A1C0-9111CF03846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022274" y="745039"/>
                <a:ext cx="454981" cy="225174"/>
              </a:xfrm>
              <a:custGeom>
                <a:avLst/>
                <a:gdLst>
                  <a:gd name="T0" fmla="*/ 52 w 253"/>
                  <a:gd name="T1" fmla="*/ 52 h 149"/>
                  <a:gd name="T2" fmla="*/ 120 w 253"/>
                  <a:gd name="T3" fmla="*/ 32 h 149"/>
                  <a:gd name="T4" fmla="*/ 136 w 253"/>
                  <a:gd name="T5" fmla="*/ 8 h 149"/>
                  <a:gd name="T6" fmla="*/ 160 w 253"/>
                  <a:gd name="T7" fmla="*/ 0 h 149"/>
                  <a:gd name="T8" fmla="*/ 156 w 253"/>
                  <a:gd name="T9" fmla="*/ 12 h 149"/>
                  <a:gd name="T10" fmla="*/ 168 w 253"/>
                  <a:gd name="T11" fmla="*/ 24 h 149"/>
                  <a:gd name="T12" fmla="*/ 180 w 253"/>
                  <a:gd name="T13" fmla="*/ 24 h 149"/>
                  <a:gd name="T14" fmla="*/ 172 w 253"/>
                  <a:gd name="T15" fmla="*/ 36 h 149"/>
                  <a:gd name="T16" fmla="*/ 168 w 253"/>
                  <a:gd name="T17" fmla="*/ 44 h 149"/>
                  <a:gd name="T18" fmla="*/ 168 w 253"/>
                  <a:gd name="T19" fmla="*/ 56 h 149"/>
                  <a:gd name="T20" fmla="*/ 180 w 253"/>
                  <a:gd name="T21" fmla="*/ 60 h 149"/>
                  <a:gd name="T22" fmla="*/ 188 w 253"/>
                  <a:gd name="T23" fmla="*/ 60 h 149"/>
                  <a:gd name="T24" fmla="*/ 200 w 253"/>
                  <a:gd name="T25" fmla="*/ 72 h 149"/>
                  <a:gd name="T26" fmla="*/ 204 w 253"/>
                  <a:gd name="T27" fmla="*/ 92 h 149"/>
                  <a:gd name="T28" fmla="*/ 232 w 253"/>
                  <a:gd name="T29" fmla="*/ 92 h 149"/>
                  <a:gd name="T30" fmla="*/ 244 w 253"/>
                  <a:gd name="T31" fmla="*/ 84 h 149"/>
                  <a:gd name="T32" fmla="*/ 240 w 253"/>
                  <a:gd name="T33" fmla="*/ 76 h 149"/>
                  <a:gd name="T34" fmla="*/ 228 w 253"/>
                  <a:gd name="T35" fmla="*/ 68 h 149"/>
                  <a:gd name="T36" fmla="*/ 228 w 253"/>
                  <a:gd name="T37" fmla="*/ 64 h 149"/>
                  <a:gd name="T38" fmla="*/ 244 w 253"/>
                  <a:gd name="T39" fmla="*/ 72 h 149"/>
                  <a:gd name="T40" fmla="*/ 252 w 253"/>
                  <a:gd name="T41" fmla="*/ 84 h 149"/>
                  <a:gd name="T42" fmla="*/ 252 w 253"/>
                  <a:gd name="T43" fmla="*/ 96 h 149"/>
                  <a:gd name="T44" fmla="*/ 224 w 253"/>
                  <a:gd name="T45" fmla="*/ 108 h 149"/>
                  <a:gd name="T46" fmla="*/ 216 w 253"/>
                  <a:gd name="T47" fmla="*/ 120 h 149"/>
                  <a:gd name="T48" fmla="*/ 204 w 253"/>
                  <a:gd name="T49" fmla="*/ 104 h 149"/>
                  <a:gd name="T50" fmla="*/ 200 w 253"/>
                  <a:gd name="T51" fmla="*/ 120 h 149"/>
                  <a:gd name="T52" fmla="*/ 192 w 253"/>
                  <a:gd name="T53" fmla="*/ 132 h 149"/>
                  <a:gd name="T54" fmla="*/ 184 w 253"/>
                  <a:gd name="T55" fmla="*/ 132 h 149"/>
                  <a:gd name="T56" fmla="*/ 164 w 253"/>
                  <a:gd name="T57" fmla="*/ 112 h 149"/>
                  <a:gd name="T58" fmla="*/ 156 w 253"/>
                  <a:gd name="T59" fmla="*/ 112 h 149"/>
                  <a:gd name="T60" fmla="*/ 148 w 253"/>
                  <a:gd name="T61" fmla="*/ 100 h 149"/>
                  <a:gd name="T62" fmla="*/ 116 w 253"/>
                  <a:gd name="T63" fmla="*/ 112 h 149"/>
                  <a:gd name="T64" fmla="*/ 16 w 253"/>
                  <a:gd name="T65" fmla="*/ 148 h 149"/>
                  <a:gd name="T66" fmla="*/ 0 w 253"/>
                  <a:gd name="T67" fmla="*/ 72 h 149"/>
                  <a:gd name="T68" fmla="*/ 52 w 253"/>
                  <a:gd name="T69" fmla="*/ 52 h 14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53"/>
                  <a:gd name="T106" fmla="*/ 0 h 149"/>
                  <a:gd name="T107" fmla="*/ 253 w 253"/>
                  <a:gd name="T108" fmla="*/ 149 h 14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53" h="149">
                    <a:moveTo>
                      <a:pt x="52" y="52"/>
                    </a:moveTo>
                    <a:lnTo>
                      <a:pt x="120" y="32"/>
                    </a:lnTo>
                    <a:lnTo>
                      <a:pt x="136" y="8"/>
                    </a:lnTo>
                    <a:lnTo>
                      <a:pt x="160" y="0"/>
                    </a:lnTo>
                    <a:lnTo>
                      <a:pt x="156" y="12"/>
                    </a:lnTo>
                    <a:lnTo>
                      <a:pt x="168" y="24"/>
                    </a:lnTo>
                    <a:lnTo>
                      <a:pt x="180" y="24"/>
                    </a:lnTo>
                    <a:lnTo>
                      <a:pt x="172" y="36"/>
                    </a:lnTo>
                    <a:lnTo>
                      <a:pt x="168" y="44"/>
                    </a:lnTo>
                    <a:lnTo>
                      <a:pt x="168" y="56"/>
                    </a:lnTo>
                    <a:lnTo>
                      <a:pt x="180" y="60"/>
                    </a:lnTo>
                    <a:lnTo>
                      <a:pt x="188" y="60"/>
                    </a:lnTo>
                    <a:lnTo>
                      <a:pt x="200" y="72"/>
                    </a:lnTo>
                    <a:lnTo>
                      <a:pt x="204" y="92"/>
                    </a:lnTo>
                    <a:lnTo>
                      <a:pt x="232" y="92"/>
                    </a:lnTo>
                    <a:lnTo>
                      <a:pt x="244" y="84"/>
                    </a:lnTo>
                    <a:lnTo>
                      <a:pt x="240" y="76"/>
                    </a:lnTo>
                    <a:lnTo>
                      <a:pt x="228" y="68"/>
                    </a:lnTo>
                    <a:lnTo>
                      <a:pt x="228" y="64"/>
                    </a:lnTo>
                    <a:lnTo>
                      <a:pt x="244" y="72"/>
                    </a:lnTo>
                    <a:lnTo>
                      <a:pt x="252" y="84"/>
                    </a:lnTo>
                    <a:lnTo>
                      <a:pt x="252" y="96"/>
                    </a:lnTo>
                    <a:lnTo>
                      <a:pt x="224" y="108"/>
                    </a:lnTo>
                    <a:lnTo>
                      <a:pt x="216" y="120"/>
                    </a:lnTo>
                    <a:lnTo>
                      <a:pt x="204" y="104"/>
                    </a:lnTo>
                    <a:lnTo>
                      <a:pt x="200" y="120"/>
                    </a:lnTo>
                    <a:lnTo>
                      <a:pt x="192" y="132"/>
                    </a:lnTo>
                    <a:lnTo>
                      <a:pt x="184" y="132"/>
                    </a:lnTo>
                    <a:lnTo>
                      <a:pt x="164" y="112"/>
                    </a:lnTo>
                    <a:lnTo>
                      <a:pt x="156" y="112"/>
                    </a:lnTo>
                    <a:lnTo>
                      <a:pt x="148" y="100"/>
                    </a:lnTo>
                    <a:lnTo>
                      <a:pt x="116" y="112"/>
                    </a:lnTo>
                    <a:lnTo>
                      <a:pt x="16" y="148"/>
                    </a:lnTo>
                    <a:lnTo>
                      <a:pt x="0" y="72"/>
                    </a:lnTo>
                    <a:lnTo>
                      <a:pt x="52" y="52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41" name="Freeform 30">
                <a:extLst>
                  <a:ext uri="{FF2B5EF4-FFF2-40B4-BE49-F238E27FC236}">
                    <a16:creationId xmlns:a16="http://schemas.microsoft.com/office/drawing/2014/main" id="{7506C6A2-19C2-4982-8B45-CF893ABF1A6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051049" y="914297"/>
                <a:ext cx="217600" cy="196460"/>
              </a:xfrm>
              <a:custGeom>
                <a:avLst/>
                <a:gdLst>
                  <a:gd name="T0" fmla="*/ 16 w 121"/>
                  <a:gd name="T1" fmla="*/ 129 h 130"/>
                  <a:gd name="T2" fmla="*/ 120 w 121"/>
                  <a:gd name="T3" fmla="*/ 53 h 130"/>
                  <a:gd name="T4" fmla="*/ 100 w 121"/>
                  <a:gd name="T5" fmla="*/ 0 h 130"/>
                  <a:gd name="T6" fmla="*/ 0 w 121"/>
                  <a:gd name="T7" fmla="*/ 36 h 130"/>
                  <a:gd name="T8" fmla="*/ 12 w 121"/>
                  <a:gd name="T9" fmla="*/ 97 h 130"/>
                  <a:gd name="T10" fmla="*/ 20 w 121"/>
                  <a:gd name="T11" fmla="*/ 105 h 130"/>
                  <a:gd name="T12" fmla="*/ 12 w 121"/>
                  <a:gd name="T13" fmla="*/ 121 h 130"/>
                  <a:gd name="T14" fmla="*/ 16 w 121"/>
                  <a:gd name="T15" fmla="*/ 129 h 13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21"/>
                  <a:gd name="T25" fmla="*/ 0 h 130"/>
                  <a:gd name="T26" fmla="*/ 121 w 121"/>
                  <a:gd name="T27" fmla="*/ 130 h 13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21" h="130">
                    <a:moveTo>
                      <a:pt x="16" y="129"/>
                    </a:moveTo>
                    <a:lnTo>
                      <a:pt x="120" y="53"/>
                    </a:lnTo>
                    <a:lnTo>
                      <a:pt x="100" y="0"/>
                    </a:lnTo>
                    <a:lnTo>
                      <a:pt x="0" y="36"/>
                    </a:lnTo>
                    <a:lnTo>
                      <a:pt x="12" y="97"/>
                    </a:lnTo>
                    <a:lnTo>
                      <a:pt x="20" y="105"/>
                    </a:lnTo>
                    <a:lnTo>
                      <a:pt x="12" y="121"/>
                    </a:lnTo>
                    <a:lnTo>
                      <a:pt x="16" y="129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42" name="Freeform 31">
                <a:extLst>
                  <a:ext uri="{FF2B5EF4-FFF2-40B4-BE49-F238E27FC236}">
                    <a16:creationId xmlns:a16="http://schemas.microsoft.com/office/drawing/2014/main" id="{E319266B-0452-48E6-9BB3-98B5A4722C5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230883" y="896164"/>
                <a:ext cx="102505" cy="99742"/>
              </a:xfrm>
              <a:custGeom>
                <a:avLst/>
                <a:gdLst>
                  <a:gd name="T0" fmla="*/ 0 w 57"/>
                  <a:gd name="T1" fmla="*/ 12 h 66"/>
                  <a:gd name="T2" fmla="*/ 20 w 57"/>
                  <a:gd name="T3" fmla="*/ 65 h 66"/>
                  <a:gd name="T4" fmla="*/ 52 w 57"/>
                  <a:gd name="T5" fmla="*/ 44 h 66"/>
                  <a:gd name="T6" fmla="*/ 52 w 57"/>
                  <a:gd name="T7" fmla="*/ 32 h 66"/>
                  <a:gd name="T8" fmla="*/ 56 w 57"/>
                  <a:gd name="T9" fmla="*/ 20 h 66"/>
                  <a:gd name="T10" fmla="*/ 48 w 57"/>
                  <a:gd name="T11" fmla="*/ 12 h 66"/>
                  <a:gd name="T12" fmla="*/ 40 w 57"/>
                  <a:gd name="T13" fmla="*/ 12 h 66"/>
                  <a:gd name="T14" fmla="*/ 32 w 57"/>
                  <a:gd name="T15" fmla="*/ 0 h 66"/>
                  <a:gd name="T16" fmla="*/ 0 w 57"/>
                  <a:gd name="T17" fmla="*/ 12 h 6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7"/>
                  <a:gd name="T28" fmla="*/ 0 h 66"/>
                  <a:gd name="T29" fmla="*/ 57 w 57"/>
                  <a:gd name="T30" fmla="*/ 66 h 6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7" h="66">
                    <a:moveTo>
                      <a:pt x="0" y="12"/>
                    </a:moveTo>
                    <a:lnTo>
                      <a:pt x="20" y="65"/>
                    </a:lnTo>
                    <a:lnTo>
                      <a:pt x="52" y="44"/>
                    </a:lnTo>
                    <a:lnTo>
                      <a:pt x="52" y="32"/>
                    </a:lnTo>
                    <a:lnTo>
                      <a:pt x="56" y="20"/>
                    </a:lnTo>
                    <a:lnTo>
                      <a:pt x="48" y="12"/>
                    </a:lnTo>
                    <a:lnTo>
                      <a:pt x="40" y="12"/>
                    </a:lnTo>
                    <a:lnTo>
                      <a:pt x="32" y="0"/>
                    </a:lnTo>
                    <a:lnTo>
                      <a:pt x="0" y="12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43" name="Freeform 32">
                <a:extLst>
                  <a:ext uri="{FF2B5EF4-FFF2-40B4-BE49-F238E27FC236}">
                    <a16:creationId xmlns:a16="http://schemas.microsoft.com/office/drawing/2014/main" id="{FA83E0CD-822E-45AA-84C7-5A16DE9FAF0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173460" y="1030661"/>
                <a:ext cx="800263" cy="479061"/>
              </a:xfrm>
              <a:custGeom>
                <a:avLst/>
                <a:gdLst>
                  <a:gd name="T0" fmla="*/ 48 w 445"/>
                  <a:gd name="T1" fmla="*/ 316 h 317"/>
                  <a:gd name="T2" fmla="*/ 128 w 445"/>
                  <a:gd name="T3" fmla="*/ 296 h 317"/>
                  <a:gd name="T4" fmla="*/ 384 w 445"/>
                  <a:gd name="T5" fmla="*/ 236 h 317"/>
                  <a:gd name="T6" fmla="*/ 396 w 445"/>
                  <a:gd name="T7" fmla="*/ 212 h 317"/>
                  <a:gd name="T8" fmla="*/ 420 w 445"/>
                  <a:gd name="T9" fmla="*/ 220 h 317"/>
                  <a:gd name="T10" fmla="*/ 424 w 445"/>
                  <a:gd name="T11" fmla="*/ 196 h 317"/>
                  <a:gd name="T12" fmla="*/ 424 w 445"/>
                  <a:gd name="T13" fmla="*/ 184 h 317"/>
                  <a:gd name="T14" fmla="*/ 444 w 445"/>
                  <a:gd name="T15" fmla="*/ 168 h 317"/>
                  <a:gd name="T16" fmla="*/ 436 w 445"/>
                  <a:gd name="T17" fmla="*/ 156 h 317"/>
                  <a:gd name="T18" fmla="*/ 424 w 445"/>
                  <a:gd name="T19" fmla="*/ 156 h 317"/>
                  <a:gd name="T20" fmla="*/ 416 w 445"/>
                  <a:gd name="T21" fmla="*/ 148 h 317"/>
                  <a:gd name="T22" fmla="*/ 424 w 445"/>
                  <a:gd name="T23" fmla="*/ 128 h 317"/>
                  <a:gd name="T24" fmla="*/ 408 w 445"/>
                  <a:gd name="T25" fmla="*/ 116 h 317"/>
                  <a:gd name="T26" fmla="*/ 416 w 445"/>
                  <a:gd name="T27" fmla="*/ 96 h 317"/>
                  <a:gd name="T28" fmla="*/ 416 w 445"/>
                  <a:gd name="T29" fmla="*/ 80 h 317"/>
                  <a:gd name="T30" fmla="*/ 424 w 445"/>
                  <a:gd name="T31" fmla="*/ 64 h 317"/>
                  <a:gd name="T32" fmla="*/ 412 w 445"/>
                  <a:gd name="T33" fmla="*/ 56 h 317"/>
                  <a:gd name="T34" fmla="*/ 404 w 445"/>
                  <a:gd name="T35" fmla="*/ 32 h 317"/>
                  <a:gd name="T36" fmla="*/ 388 w 445"/>
                  <a:gd name="T37" fmla="*/ 24 h 317"/>
                  <a:gd name="T38" fmla="*/ 376 w 445"/>
                  <a:gd name="T39" fmla="*/ 16 h 317"/>
                  <a:gd name="T40" fmla="*/ 364 w 445"/>
                  <a:gd name="T41" fmla="*/ 0 h 317"/>
                  <a:gd name="T42" fmla="*/ 52 w 445"/>
                  <a:gd name="T43" fmla="*/ 84 h 317"/>
                  <a:gd name="T44" fmla="*/ 48 w 445"/>
                  <a:gd name="T45" fmla="*/ 64 h 317"/>
                  <a:gd name="T46" fmla="*/ 0 w 445"/>
                  <a:gd name="T47" fmla="*/ 96 h 317"/>
                  <a:gd name="T48" fmla="*/ 32 w 445"/>
                  <a:gd name="T49" fmla="*/ 244 h 317"/>
                  <a:gd name="T50" fmla="*/ 48 w 445"/>
                  <a:gd name="T51" fmla="*/ 316 h 31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45"/>
                  <a:gd name="T79" fmla="*/ 0 h 317"/>
                  <a:gd name="T80" fmla="*/ 445 w 445"/>
                  <a:gd name="T81" fmla="*/ 317 h 31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45" h="317">
                    <a:moveTo>
                      <a:pt x="48" y="316"/>
                    </a:moveTo>
                    <a:lnTo>
                      <a:pt x="128" y="296"/>
                    </a:lnTo>
                    <a:lnTo>
                      <a:pt x="384" y="236"/>
                    </a:lnTo>
                    <a:lnTo>
                      <a:pt x="396" y="212"/>
                    </a:lnTo>
                    <a:lnTo>
                      <a:pt x="420" y="220"/>
                    </a:lnTo>
                    <a:lnTo>
                      <a:pt x="424" y="196"/>
                    </a:lnTo>
                    <a:lnTo>
                      <a:pt x="424" y="184"/>
                    </a:lnTo>
                    <a:lnTo>
                      <a:pt x="444" y="168"/>
                    </a:lnTo>
                    <a:lnTo>
                      <a:pt x="436" y="156"/>
                    </a:lnTo>
                    <a:lnTo>
                      <a:pt x="424" y="156"/>
                    </a:lnTo>
                    <a:lnTo>
                      <a:pt x="416" y="148"/>
                    </a:lnTo>
                    <a:lnTo>
                      <a:pt x="424" y="128"/>
                    </a:lnTo>
                    <a:lnTo>
                      <a:pt x="408" y="116"/>
                    </a:lnTo>
                    <a:lnTo>
                      <a:pt x="416" y="96"/>
                    </a:lnTo>
                    <a:lnTo>
                      <a:pt x="416" y="80"/>
                    </a:lnTo>
                    <a:lnTo>
                      <a:pt x="424" y="64"/>
                    </a:lnTo>
                    <a:lnTo>
                      <a:pt x="412" y="56"/>
                    </a:lnTo>
                    <a:lnTo>
                      <a:pt x="404" y="32"/>
                    </a:lnTo>
                    <a:lnTo>
                      <a:pt x="388" y="24"/>
                    </a:lnTo>
                    <a:lnTo>
                      <a:pt x="376" y="16"/>
                    </a:lnTo>
                    <a:lnTo>
                      <a:pt x="364" y="0"/>
                    </a:lnTo>
                    <a:lnTo>
                      <a:pt x="52" y="84"/>
                    </a:lnTo>
                    <a:lnTo>
                      <a:pt x="48" y="64"/>
                    </a:lnTo>
                    <a:lnTo>
                      <a:pt x="0" y="96"/>
                    </a:lnTo>
                    <a:lnTo>
                      <a:pt x="32" y="244"/>
                    </a:lnTo>
                    <a:lnTo>
                      <a:pt x="48" y="316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44" name="Freeform 33">
                <a:extLst>
                  <a:ext uri="{FF2B5EF4-FFF2-40B4-BE49-F238E27FC236}">
                    <a16:creationId xmlns:a16="http://schemas.microsoft.com/office/drawing/2014/main" id="{FED080C7-80A1-4D54-89B9-31B6F12E8FF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907185" y="1127379"/>
                <a:ext cx="174440" cy="346073"/>
              </a:xfrm>
              <a:custGeom>
                <a:avLst/>
                <a:gdLst>
                  <a:gd name="T0" fmla="*/ 16 w 97"/>
                  <a:gd name="T1" fmla="*/ 0 h 229"/>
                  <a:gd name="T2" fmla="*/ 88 w 97"/>
                  <a:gd name="T3" fmla="*/ 12 h 229"/>
                  <a:gd name="T4" fmla="*/ 88 w 97"/>
                  <a:gd name="T5" fmla="*/ 40 h 229"/>
                  <a:gd name="T6" fmla="*/ 76 w 97"/>
                  <a:gd name="T7" fmla="*/ 76 h 229"/>
                  <a:gd name="T8" fmla="*/ 80 w 97"/>
                  <a:gd name="T9" fmla="*/ 84 h 229"/>
                  <a:gd name="T10" fmla="*/ 92 w 97"/>
                  <a:gd name="T11" fmla="*/ 80 h 229"/>
                  <a:gd name="T12" fmla="*/ 96 w 97"/>
                  <a:gd name="T13" fmla="*/ 92 h 229"/>
                  <a:gd name="T14" fmla="*/ 96 w 97"/>
                  <a:gd name="T15" fmla="*/ 132 h 229"/>
                  <a:gd name="T16" fmla="*/ 84 w 97"/>
                  <a:gd name="T17" fmla="*/ 184 h 229"/>
                  <a:gd name="T18" fmla="*/ 72 w 97"/>
                  <a:gd name="T19" fmla="*/ 220 h 229"/>
                  <a:gd name="T20" fmla="*/ 60 w 97"/>
                  <a:gd name="T21" fmla="*/ 228 h 229"/>
                  <a:gd name="T22" fmla="*/ 60 w 97"/>
                  <a:gd name="T23" fmla="*/ 216 h 229"/>
                  <a:gd name="T24" fmla="*/ 48 w 97"/>
                  <a:gd name="T25" fmla="*/ 212 h 229"/>
                  <a:gd name="T26" fmla="*/ 36 w 97"/>
                  <a:gd name="T27" fmla="*/ 212 h 229"/>
                  <a:gd name="T28" fmla="*/ 20 w 97"/>
                  <a:gd name="T29" fmla="*/ 196 h 229"/>
                  <a:gd name="T30" fmla="*/ 8 w 97"/>
                  <a:gd name="T31" fmla="*/ 180 h 229"/>
                  <a:gd name="T32" fmla="*/ 12 w 97"/>
                  <a:gd name="T33" fmla="*/ 156 h 229"/>
                  <a:gd name="T34" fmla="*/ 16 w 97"/>
                  <a:gd name="T35" fmla="*/ 132 h 229"/>
                  <a:gd name="T36" fmla="*/ 16 w 97"/>
                  <a:gd name="T37" fmla="*/ 120 h 229"/>
                  <a:gd name="T38" fmla="*/ 36 w 97"/>
                  <a:gd name="T39" fmla="*/ 104 h 229"/>
                  <a:gd name="T40" fmla="*/ 28 w 97"/>
                  <a:gd name="T41" fmla="*/ 92 h 229"/>
                  <a:gd name="T42" fmla="*/ 16 w 97"/>
                  <a:gd name="T43" fmla="*/ 92 h 229"/>
                  <a:gd name="T44" fmla="*/ 8 w 97"/>
                  <a:gd name="T45" fmla="*/ 84 h 229"/>
                  <a:gd name="T46" fmla="*/ 16 w 97"/>
                  <a:gd name="T47" fmla="*/ 64 h 229"/>
                  <a:gd name="T48" fmla="*/ 0 w 97"/>
                  <a:gd name="T49" fmla="*/ 52 h 229"/>
                  <a:gd name="T50" fmla="*/ 8 w 97"/>
                  <a:gd name="T51" fmla="*/ 32 h 229"/>
                  <a:gd name="T52" fmla="*/ 8 w 97"/>
                  <a:gd name="T53" fmla="*/ 16 h 229"/>
                  <a:gd name="T54" fmla="*/ 16 w 97"/>
                  <a:gd name="T55" fmla="*/ 0 h 229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97"/>
                  <a:gd name="T85" fmla="*/ 0 h 229"/>
                  <a:gd name="T86" fmla="*/ 97 w 97"/>
                  <a:gd name="T87" fmla="*/ 229 h 229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97" h="229">
                    <a:moveTo>
                      <a:pt x="16" y="0"/>
                    </a:moveTo>
                    <a:lnTo>
                      <a:pt x="88" y="12"/>
                    </a:lnTo>
                    <a:lnTo>
                      <a:pt x="88" y="40"/>
                    </a:lnTo>
                    <a:lnTo>
                      <a:pt x="76" y="76"/>
                    </a:lnTo>
                    <a:lnTo>
                      <a:pt x="80" y="84"/>
                    </a:lnTo>
                    <a:lnTo>
                      <a:pt x="92" y="80"/>
                    </a:lnTo>
                    <a:lnTo>
                      <a:pt x="96" y="92"/>
                    </a:lnTo>
                    <a:lnTo>
                      <a:pt x="96" y="132"/>
                    </a:lnTo>
                    <a:lnTo>
                      <a:pt x="84" y="184"/>
                    </a:lnTo>
                    <a:lnTo>
                      <a:pt x="72" y="220"/>
                    </a:lnTo>
                    <a:lnTo>
                      <a:pt x="60" y="228"/>
                    </a:lnTo>
                    <a:lnTo>
                      <a:pt x="60" y="216"/>
                    </a:lnTo>
                    <a:lnTo>
                      <a:pt x="48" y="212"/>
                    </a:lnTo>
                    <a:lnTo>
                      <a:pt x="36" y="212"/>
                    </a:lnTo>
                    <a:lnTo>
                      <a:pt x="20" y="196"/>
                    </a:lnTo>
                    <a:lnTo>
                      <a:pt x="8" y="180"/>
                    </a:lnTo>
                    <a:lnTo>
                      <a:pt x="12" y="156"/>
                    </a:lnTo>
                    <a:lnTo>
                      <a:pt x="16" y="132"/>
                    </a:lnTo>
                    <a:lnTo>
                      <a:pt x="16" y="120"/>
                    </a:lnTo>
                    <a:lnTo>
                      <a:pt x="36" y="104"/>
                    </a:lnTo>
                    <a:lnTo>
                      <a:pt x="28" y="92"/>
                    </a:lnTo>
                    <a:lnTo>
                      <a:pt x="16" y="92"/>
                    </a:lnTo>
                    <a:lnTo>
                      <a:pt x="8" y="84"/>
                    </a:lnTo>
                    <a:lnTo>
                      <a:pt x="16" y="64"/>
                    </a:lnTo>
                    <a:lnTo>
                      <a:pt x="0" y="52"/>
                    </a:lnTo>
                    <a:lnTo>
                      <a:pt x="8" y="32"/>
                    </a:lnTo>
                    <a:lnTo>
                      <a:pt x="8" y="16"/>
                    </a:lnTo>
                    <a:lnTo>
                      <a:pt x="16" y="0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45" name="Freeform 34">
                <a:extLst>
                  <a:ext uri="{FF2B5EF4-FFF2-40B4-BE49-F238E27FC236}">
                    <a16:creationId xmlns:a16="http://schemas.microsoft.com/office/drawing/2014/main" id="{2C7314E0-CCCE-41D9-96A7-72097136963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259780" y="503242"/>
                <a:ext cx="829035" cy="655876"/>
              </a:xfrm>
              <a:custGeom>
                <a:avLst/>
                <a:gdLst>
                  <a:gd name="T0" fmla="*/ 276 w 461"/>
                  <a:gd name="T1" fmla="*/ 24 h 434"/>
                  <a:gd name="T2" fmla="*/ 236 w 461"/>
                  <a:gd name="T3" fmla="*/ 44 h 434"/>
                  <a:gd name="T4" fmla="*/ 208 w 461"/>
                  <a:gd name="T5" fmla="*/ 88 h 434"/>
                  <a:gd name="T6" fmla="*/ 196 w 461"/>
                  <a:gd name="T7" fmla="*/ 128 h 434"/>
                  <a:gd name="T8" fmla="*/ 168 w 461"/>
                  <a:gd name="T9" fmla="*/ 164 h 434"/>
                  <a:gd name="T10" fmla="*/ 184 w 461"/>
                  <a:gd name="T11" fmla="*/ 188 h 434"/>
                  <a:gd name="T12" fmla="*/ 184 w 461"/>
                  <a:gd name="T13" fmla="*/ 212 h 434"/>
                  <a:gd name="T14" fmla="*/ 168 w 461"/>
                  <a:gd name="T15" fmla="*/ 240 h 434"/>
                  <a:gd name="T16" fmla="*/ 136 w 461"/>
                  <a:gd name="T17" fmla="*/ 256 h 434"/>
                  <a:gd name="T18" fmla="*/ 104 w 461"/>
                  <a:gd name="T19" fmla="*/ 260 h 434"/>
                  <a:gd name="T20" fmla="*/ 56 w 461"/>
                  <a:gd name="T21" fmla="*/ 268 h 434"/>
                  <a:gd name="T22" fmla="*/ 28 w 461"/>
                  <a:gd name="T23" fmla="*/ 284 h 434"/>
                  <a:gd name="T24" fmla="*/ 8 w 461"/>
                  <a:gd name="T25" fmla="*/ 313 h 434"/>
                  <a:gd name="T26" fmla="*/ 28 w 461"/>
                  <a:gd name="T27" fmla="*/ 333 h 434"/>
                  <a:gd name="T28" fmla="*/ 32 w 461"/>
                  <a:gd name="T29" fmla="*/ 353 h 434"/>
                  <a:gd name="T30" fmla="*/ 24 w 461"/>
                  <a:gd name="T31" fmla="*/ 381 h 434"/>
                  <a:gd name="T32" fmla="*/ 0 w 461"/>
                  <a:gd name="T33" fmla="*/ 413 h 434"/>
                  <a:gd name="T34" fmla="*/ 4 w 461"/>
                  <a:gd name="T35" fmla="*/ 433 h 434"/>
                  <a:gd name="T36" fmla="*/ 316 w 461"/>
                  <a:gd name="T37" fmla="*/ 349 h 434"/>
                  <a:gd name="T38" fmla="*/ 328 w 461"/>
                  <a:gd name="T39" fmla="*/ 365 h 434"/>
                  <a:gd name="T40" fmla="*/ 340 w 461"/>
                  <a:gd name="T41" fmla="*/ 373 h 434"/>
                  <a:gd name="T42" fmla="*/ 356 w 461"/>
                  <a:gd name="T43" fmla="*/ 381 h 434"/>
                  <a:gd name="T44" fmla="*/ 364 w 461"/>
                  <a:gd name="T45" fmla="*/ 405 h 434"/>
                  <a:gd name="T46" fmla="*/ 376 w 461"/>
                  <a:gd name="T47" fmla="*/ 413 h 434"/>
                  <a:gd name="T48" fmla="*/ 448 w 461"/>
                  <a:gd name="T49" fmla="*/ 425 h 434"/>
                  <a:gd name="T50" fmla="*/ 456 w 461"/>
                  <a:gd name="T51" fmla="*/ 401 h 434"/>
                  <a:gd name="T52" fmla="*/ 452 w 461"/>
                  <a:gd name="T53" fmla="*/ 393 h 434"/>
                  <a:gd name="T54" fmla="*/ 460 w 461"/>
                  <a:gd name="T55" fmla="*/ 377 h 434"/>
                  <a:gd name="T56" fmla="*/ 452 w 461"/>
                  <a:gd name="T57" fmla="*/ 369 h 434"/>
                  <a:gd name="T58" fmla="*/ 440 w 461"/>
                  <a:gd name="T59" fmla="*/ 308 h 434"/>
                  <a:gd name="T60" fmla="*/ 424 w 461"/>
                  <a:gd name="T61" fmla="*/ 232 h 434"/>
                  <a:gd name="T62" fmla="*/ 412 w 461"/>
                  <a:gd name="T63" fmla="*/ 168 h 434"/>
                  <a:gd name="T64" fmla="*/ 408 w 461"/>
                  <a:gd name="T65" fmla="*/ 160 h 434"/>
                  <a:gd name="T66" fmla="*/ 396 w 461"/>
                  <a:gd name="T67" fmla="*/ 152 h 434"/>
                  <a:gd name="T68" fmla="*/ 388 w 461"/>
                  <a:gd name="T69" fmla="*/ 100 h 434"/>
                  <a:gd name="T70" fmla="*/ 360 w 461"/>
                  <a:gd name="T71" fmla="*/ 52 h 434"/>
                  <a:gd name="T72" fmla="*/ 356 w 461"/>
                  <a:gd name="T73" fmla="*/ 0 h 434"/>
                  <a:gd name="T74" fmla="*/ 276 w 461"/>
                  <a:gd name="T75" fmla="*/ 24 h 43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461"/>
                  <a:gd name="T115" fmla="*/ 0 h 434"/>
                  <a:gd name="T116" fmla="*/ 461 w 461"/>
                  <a:gd name="T117" fmla="*/ 434 h 43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461" h="434">
                    <a:moveTo>
                      <a:pt x="276" y="24"/>
                    </a:moveTo>
                    <a:lnTo>
                      <a:pt x="236" y="44"/>
                    </a:lnTo>
                    <a:lnTo>
                      <a:pt x="208" y="88"/>
                    </a:lnTo>
                    <a:lnTo>
                      <a:pt x="196" y="128"/>
                    </a:lnTo>
                    <a:lnTo>
                      <a:pt x="168" y="164"/>
                    </a:lnTo>
                    <a:lnTo>
                      <a:pt x="184" y="188"/>
                    </a:lnTo>
                    <a:lnTo>
                      <a:pt x="184" y="212"/>
                    </a:lnTo>
                    <a:lnTo>
                      <a:pt x="168" y="240"/>
                    </a:lnTo>
                    <a:lnTo>
                      <a:pt x="136" y="256"/>
                    </a:lnTo>
                    <a:lnTo>
                      <a:pt x="104" y="260"/>
                    </a:lnTo>
                    <a:lnTo>
                      <a:pt x="56" y="268"/>
                    </a:lnTo>
                    <a:lnTo>
                      <a:pt x="28" y="284"/>
                    </a:lnTo>
                    <a:lnTo>
                      <a:pt x="8" y="313"/>
                    </a:lnTo>
                    <a:lnTo>
                      <a:pt x="28" y="333"/>
                    </a:lnTo>
                    <a:lnTo>
                      <a:pt x="32" y="353"/>
                    </a:lnTo>
                    <a:lnTo>
                      <a:pt x="24" y="381"/>
                    </a:lnTo>
                    <a:lnTo>
                      <a:pt x="0" y="413"/>
                    </a:lnTo>
                    <a:lnTo>
                      <a:pt x="4" y="433"/>
                    </a:lnTo>
                    <a:lnTo>
                      <a:pt x="316" y="349"/>
                    </a:lnTo>
                    <a:lnTo>
                      <a:pt x="328" y="365"/>
                    </a:lnTo>
                    <a:lnTo>
                      <a:pt x="340" y="373"/>
                    </a:lnTo>
                    <a:lnTo>
                      <a:pt x="356" y="381"/>
                    </a:lnTo>
                    <a:lnTo>
                      <a:pt x="364" y="405"/>
                    </a:lnTo>
                    <a:lnTo>
                      <a:pt x="376" y="413"/>
                    </a:lnTo>
                    <a:lnTo>
                      <a:pt x="448" y="425"/>
                    </a:lnTo>
                    <a:lnTo>
                      <a:pt x="456" y="401"/>
                    </a:lnTo>
                    <a:lnTo>
                      <a:pt x="452" y="393"/>
                    </a:lnTo>
                    <a:lnTo>
                      <a:pt x="460" y="377"/>
                    </a:lnTo>
                    <a:lnTo>
                      <a:pt x="452" y="369"/>
                    </a:lnTo>
                    <a:lnTo>
                      <a:pt x="440" y="308"/>
                    </a:lnTo>
                    <a:lnTo>
                      <a:pt x="424" y="232"/>
                    </a:lnTo>
                    <a:lnTo>
                      <a:pt x="412" y="168"/>
                    </a:lnTo>
                    <a:lnTo>
                      <a:pt x="408" y="160"/>
                    </a:lnTo>
                    <a:lnTo>
                      <a:pt x="396" y="152"/>
                    </a:lnTo>
                    <a:lnTo>
                      <a:pt x="388" y="100"/>
                    </a:lnTo>
                    <a:lnTo>
                      <a:pt x="360" y="52"/>
                    </a:lnTo>
                    <a:lnTo>
                      <a:pt x="356" y="0"/>
                    </a:lnTo>
                    <a:lnTo>
                      <a:pt x="276" y="24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46" name="Freeform 35">
                <a:extLst>
                  <a:ext uri="{FF2B5EF4-FFF2-40B4-BE49-F238E27FC236}">
                    <a16:creationId xmlns:a16="http://schemas.microsoft.com/office/drawing/2014/main" id="{C8687C63-F28E-4336-9BAF-7431C78C83B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079820" y="1054838"/>
                <a:ext cx="217600" cy="104276"/>
              </a:xfrm>
              <a:custGeom>
                <a:avLst/>
                <a:gdLst>
                  <a:gd name="T0" fmla="*/ 20 w 121"/>
                  <a:gd name="T1" fmla="*/ 36 h 69"/>
                  <a:gd name="T2" fmla="*/ 60 w 121"/>
                  <a:gd name="T3" fmla="*/ 20 h 69"/>
                  <a:gd name="T4" fmla="*/ 88 w 121"/>
                  <a:gd name="T5" fmla="*/ 0 h 69"/>
                  <a:gd name="T6" fmla="*/ 96 w 121"/>
                  <a:gd name="T7" fmla="*/ 8 h 69"/>
                  <a:gd name="T8" fmla="*/ 120 w 121"/>
                  <a:gd name="T9" fmla="*/ 0 h 69"/>
                  <a:gd name="T10" fmla="*/ 84 w 121"/>
                  <a:gd name="T11" fmla="*/ 32 h 69"/>
                  <a:gd name="T12" fmla="*/ 44 w 121"/>
                  <a:gd name="T13" fmla="*/ 52 h 69"/>
                  <a:gd name="T14" fmla="*/ 16 w 121"/>
                  <a:gd name="T15" fmla="*/ 68 h 69"/>
                  <a:gd name="T16" fmla="*/ 0 w 121"/>
                  <a:gd name="T17" fmla="*/ 68 h 69"/>
                  <a:gd name="T18" fmla="*/ 20 w 121"/>
                  <a:gd name="T19" fmla="*/ 36 h 6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21"/>
                  <a:gd name="T31" fmla="*/ 0 h 69"/>
                  <a:gd name="T32" fmla="*/ 121 w 121"/>
                  <a:gd name="T33" fmla="*/ 69 h 6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21" h="69">
                    <a:moveTo>
                      <a:pt x="20" y="36"/>
                    </a:moveTo>
                    <a:lnTo>
                      <a:pt x="60" y="20"/>
                    </a:lnTo>
                    <a:lnTo>
                      <a:pt x="88" y="0"/>
                    </a:lnTo>
                    <a:lnTo>
                      <a:pt x="96" y="8"/>
                    </a:lnTo>
                    <a:lnTo>
                      <a:pt x="120" y="0"/>
                    </a:lnTo>
                    <a:lnTo>
                      <a:pt x="84" y="32"/>
                    </a:lnTo>
                    <a:lnTo>
                      <a:pt x="44" y="52"/>
                    </a:lnTo>
                    <a:lnTo>
                      <a:pt x="16" y="68"/>
                    </a:lnTo>
                    <a:lnTo>
                      <a:pt x="0" y="68"/>
                    </a:lnTo>
                    <a:lnTo>
                      <a:pt x="20" y="36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</p:grpSp>
        <p:grpSp>
          <p:nvGrpSpPr>
            <p:cNvPr id="21" name="Group 125">
              <a:extLst>
                <a:ext uri="{FF2B5EF4-FFF2-40B4-BE49-F238E27FC236}">
                  <a16:creationId xmlns:a16="http://schemas.microsoft.com/office/drawing/2014/main" id="{153B7898-B515-43AB-B21B-2BEE535883A2}"/>
                </a:ext>
              </a:extLst>
            </p:cNvPr>
            <p:cNvGrpSpPr/>
            <p:nvPr/>
          </p:nvGrpSpPr>
          <p:grpSpPr bwMode="gray">
            <a:xfrm>
              <a:off x="4572277" y="1486036"/>
              <a:ext cx="2256629" cy="2793059"/>
              <a:chOff x="2963833" y="233688"/>
              <a:chExt cx="2046513" cy="2046204"/>
            </a:xfrm>
            <a:solidFill>
              <a:srgbClr val="D47600"/>
            </a:solidFill>
            <a:effectLst/>
          </p:grpSpPr>
          <p:sp>
            <p:nvSpPr>
              <p:cNvPr id="30" name="Freeform 19">
                <a:extLst>
                  <a:ext uri="{FF2B5EF4-FFF2-40B4-BE49-F238E27FC236}">
                    <a16:creationId xmlns:a16="http://schemas.microsoft.com/office/drawing/2014/main" id="{C7EDA325-9217-408F-9B07-9A655E1D894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915155" y="1160071"/>
                <a:ext cx="807456" cy="497196"/>
              </a:xfrm>
              <a:custGeom>
                <a:avLst/>
                <a:gdLst>
                  <a:gd name="T0" fmla="*/ 12 w 449"/>
                  <a:gd name="T1" fmla="*/ 24 h 329"/>
                  <a:gd name="T2" fmla="*/ 372 w 449"/>
                  <a:gd name="T3" fmla="*/ 0 h 329"/>
                  <a:gd name="T4" fmla="*/ 384 w 449"/>
                  <a:gd name="T5" fmla="*/ 8 h 329"/>
                  <a:gd name="T6" fmla="*/ 376 w 449"/>
                  <a:gd name="T7" fmla="*/ 56 h 329"/>
                  <a:gd name="T8" fmla="*/ 392 w 449"/>
                  <a:gd name="T9" fmla="*/ 80 h 329"/>
                  <a:gd name="T10" fmla="*/ 428 w 449"/>
                  <a:gd name="T11" fmla="*/ 100 h 329"/>
                  <a:gd name="T12" fmla="*/ 448 w 449"/>
                  <a:gd name="T13" fmla="*/ 124 h 329"/>
                  <a:gd name="T14" fmla="*/ 448 w 449"/>
                  <a:gd name="T15" fmla="*/ 160 h 329"/>
                  <a:gd name="T16" fmla="*/ 436 w 449"/>
                  <a:gd name="T17" fmla="*/ 184 h 329"/>
                  <a:gd name="T18" fmla="*/ 404 w 449"/>
                  <a:gd name="T19" fmla="*/ 192 h 329"/>
                  <a:gd name="T20" fmla="*/ 408 w 449"/>
                  <a:gd name="T21" fmla="*/ 232 h 329"/>
                  <a:gd name="T22" fmla="*/ 392 w 449"/>
                  <a:gd name="T23" fmla="*/ 264 h 329"/>
                  <a:gd name="T24" fmla="*/ 392 w 449"/>
                  <a:gd name="T25" fmla="*/ 328 h 329"/>
                  <a:gd name="T26" fmla="*/ 364 w 449"/>
                  <a:gd name="T27" fmla="*/ 296 h 329"/>
                  <a:gd name="T28" fmla="*/ 72 w 449"/>
                  <a:gd name="T29" fmla="*/ 324 h 329"/>
                  <a:gd name="T30" fmla="*/ 12 w 449"/>
                  <a:gd name="T31" fmla="*/ 144 h 329"/>
                  <a:gd name="T32" fmla="*/ 12 w 449"/>
                  <a:gd name="T33" fmla="*/ 60 h 329"/>
                  <a:gd name="T34" fmla="*/ 0 w 449"/>
                  <a:gd name="T35" fmla="*/ 48 h 329"/>
                  <a:gd name="T36" fmla="*/ 12 w 449"/>
                  <a:gd name="T37" fmla="*/ 24 h 32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49"/>
                  <a:gd name="T58" fmla="*/ 0 h 329"/>
                  <a:gd name="T59" fmla="*/ 449 w 449"/>
                  <a:gd name="T60" fmla="*/ 329 h 32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49" h="329">
                    <a:moveTo>
                      <a:pt x="12" y="24"/>
                    </a:moveTo>
                    <a:lnTo>
                      <a:pt x="372" y="0"/>
                    </a:lnTo>
                    <a:lnTo>
                      <a:pt x="384" y="8"/>
                    </a:lnTo>
                    <a:lnTo>
                      <a:pt x="376" y="56"/>
                    </a:lnTo>
                    <a:lnTo>
                      <a:pt x="392" y="80"/>
                    </a:lnTo>
                    <a:lnTo>
                      <a:pt x="428" y="100"/>
                    </a:lnTo>
                    <a:lnTo>
                      <a:pt x="448" y="124"/>
                    </a:lnTo>
                    <a:lnTo>
                      <a:pt x="448" y="160"/>
                    </a:lnTo>
                    <a:lnTo>
                      <a:pt x="436" y="184"/>
                    </a:lnTo>
                    <a:lnTo>
                      <a:pt x="404" y="192"/>
                    </a:lnTo>
                    <a:lnTo>
                      <a:pt x="408" y="232"/>
                    </a:lnTo>
                    <a:lnTo>
                      <a:pt x="392" y="264"/>
                    </a:lnTo>
                    <a:lnTo>
                      <a:pt x="392" y="328"/>
                    </a:lnTo>
                    <a:lnTo>
                      <a:pt x="364" y="296"/>
                    </a:lnTo>
                    <a:lnTo>
                      <a:pt x="72" y="324"/>
                    </a:lnTo>
                    <a:lnTo>
                      <a:pt x="12" y="144"/>
                    </a:lnTo>
                    <a:lnTo>
                      <a:pt x="12" y="60"/>
                    </a:lnTo>
                    <a:lnTo>
                      <a:pt x="0" y="48"/>
                    </a:lnTo>
                    <a:lnTo>
                      <a:pt x="12" y="24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31" name="Freeform 20">
                <a:extLst>
                  <a:ext uri="{FF2B5EF4-FFF2-40B4-BE49-F238E27FC236}">
                    <a16:creationId xmlns:a16="http://schemas.microsoft.com/office/drawing/2014/main" id="{D0F87F74-D2D5-4620-B660-618DA1696B4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963833" y="1280969"/>
                <a:ext cx="1140148" cy="479060"/>
              </a:xfrm>
              <a:custGeom>
                <a:avLst/>
                <a:gdLst>
                  <a:gd name="T0" fmla="*/ 8 w 634"/>
                  <a:gd name="T1" fmla="*/ 0 h 317"/>
                  <a:gd name="T2" fmla="*/ 148 w 634"/>
                  <a:gd name="T3" fmla="*/ 8 h 317"/>
                  <a:gd name="T4" fmla="*/ 388 w 634"/>
                  <a:gd name="T5" fmla="*/ 8 h 317"/>
                  <a:gd name="T6" fmla="*/ 428 w 634"/>
                  <a:gd name="T7" fmla="*/ 24 h 317"/>
                  <a:gd name="T8" fmla="*/ 460 w 634"/>
                  <a:gd name="T9" fmla="*/ 28 h 317"/>
                  <a:gd name="T10" fmla="*/ 496 w 634"/>
                  <a:gd name="T11" fmla="*/ 20 h 317"/>
                  <a:gd name="T12" fmla="*/ 521 w 634"/>
                  <a:gd name="T13" fmla="*/ 36 h 317"/>
                  <a:gd name="T14" fmla="*/ 541 w 634"/>
                  <a:gd name="T15" fmla="*/ 64 h 317"/>
                  <a:gd name="T16" fmla="*/ 601 w 634"/>
                  <a:gd name="T17" fmla="*/ 244 h 317"/>
                  <a:gd name="T18" fmla="*/ 633 w 634"/>
                  <a:gd name="T19" fmla="*/ 304 h 317"/>
                  <a:gd name="T20" fmla="*/ 136 w 634"/>
                  <a:gd name="T21" fmla="*/ 316 h 317"/>
                  <a:gd name="T22" fmla="*/ 136 w 634"/>
                  <a:gd name="T23" fmla="*/ 204 h 317"/>
                  <a:gd name="T24" fmla="*/ 0 w 634"/>
                  <a:gd name="T25" fmla="*/ 204 h 317"/>
                  <a:gd name="T26" fmla="*/ 8 w 634"/>
                  <a:gd name="T27" fmla="*/ 0 h 3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34"/>
                  <a:gd name="T43" fmla="*/ 0 h 317"/>
                  <a:gd name="T44" fmla="*/ 634 w 634"/>
                  <a:gd name="T45" fmla="*/ 317 h 3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34" h="317">
                    <a:moveTo>
                      <a:pt x="8" y="0"/>
                    </a:moveTo>
                    <a:lnTo>
                      <a:pt x="148" y="8"/>
                    </a:lnTo>
                    <a:lnTo>
                      <a:pt x="388" y="8"/>
                    </a:lnTo>
                    <a:lnTo>
                      <a:pt x="428" y="24"/>
                    </a:lnTo>
                    <a:lnTo>
                      <a:pt x="460" y="28"/>
                    </a:lnTo>
                    <a:lnTo>
                      <a:pt x="496" y="20"/>
                    </a:lnTo>
                    <a:lnTo>
                      <a:pt x="521" y="36"/>
                    </a:lnTo>
                    <a:lnTo>
                      <a:pt x="541" y="64"/>
                    </a:lnTo>
                    <a:lnTo>
                      <a:pt x="601" y="244"/>
                    </a:lnTo>
                    <a:lnTo>
                      <a:pt x="633" y="304"/>
                    </a:lnTo>
                    <a:lnTo>
                      <a:pt x="136" y="316"/>
                    </a:lnTo>
                    <a:lnTo>
                      <a:pt x="136" y="204"/>
                    </a:lnTo>
                    <a:lnTo>
                      <a:pt x="0" y="204"/>
                    </a:lnTo>
                    <a:lnTo>
                      <a:pt x="8" y="0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32" name="Freeform 21">
                <a:extLst>
                  <a:ext uri="{FF2B5EF4-FFF2-40B4-BE49-F238E27FC236}">
                    <a16:creationId xmlns:a16="http://schemas.microsoft.com/office/drawing/2014/main" id="{CD7941A0-0AC4-4029-A19D-D9C99E6B51F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208407" y="1740381"/>
                <a:ext cx="1039443" cy="473015"/>
              </a:xfrm>
              <a:custGeom>
                <a:avLst/>
                <a:gdLst>
                  <a:gd name="T0" fmla="*/ 0 w 578"/>
                  <a:gd name="T1" fmla="*/ 12 h 313"/>
                  <a:gd name="T2" fmla="*/ 0 w 578"/>
                  <a:gd name="T3" fmla="*/ 312 h 313"/>
                  <a:gd name="T4" fmla="*/ 385 w 578"/>
                  <a:gd name="T5" fmla="*/ 312 h 313"/>
                  <a:gd name="T6" fmla="*/ 577 w 578"/>
                  <a:gd name="T7" fmla="*/ 292 h 313"/>
                  <a:gd name="T8" fmla="*/ 549 w 578"/>
                  <a:gd name="T9" fmla="*/ 80 h 313"/>
                  <a:gd name="T10" fmla="*/ 529 w 578"/>
                  <a:gd name="T11" fmla="*/ 44 h 313"/>
                  <a:gd name="T12" fmla="*/ 525 w 578"/>
                  <a:gd name="T13" fmla="*/ 20 h 313"/>
                  <a:gd name="T14" fmla="*/ 505 w 578"/>
                  <a:gd name="T15" fmla="*/ 20 h 313"/>
                  <a:gd name="T16" fmla="*/ 497 w 578"/>
                  <a:gd name="T17" fmla="*/ 0 h 313"/>
                  <a:gd name="T18" fmla="*/ 0 w 578"/>
                  <a:gd name="T19" fmla="*/ 12 h 31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78"/>
                  <a:gd name="T31" fmla="*/ 0 h 313"/>
                  <a:gd name="T32" fmla="*/ 578 w 578"/>
                  <a:gd name="T33" fmla="*/ 313 h 31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78" h="313">
                    <a:moveTo>
                      <a:pt x="0" y="12"/>
                    </a:moveTo>
                    <a:lnTo>
                      <a:pt x="0" y="312"/>
                    </a:lnTo>
                    <a:lnTo>
                      <a:pt x="385" y="312"/>
                    </a:lnTo>
                    <a:lnTo>
                      <a:pt x="577" y="292"/>
                    </a:lnTo>
                    <a:lnTo>
                      <a:pt x="549" y="80"/>
                    </a:lnTo>
                    <a:lnTo>
                      <a:pt x="529" y="44"/>
                    </a:lnTo>
                    <a:lnTo>
                      <a:pt x="525" y="20"/>
                    </a:lnTo>
                    <a:lnTo>
                      <a:pt x="505" y="20"/>
                    </a:lnTo>
                    <a:lnTo>
                      <a:pt x="497" y="0"/>
                    </a:lnTo>
                    <a:lnTo>
                      <a:pt x="0" y="12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33" name="Freeform 22">
                <a:extLst>
                  <a:ext uri="{FF2B5EF4-FFF2-40B4-BE49-F238E27FC236}">
                    <a16:creationId xmlns:a16="http://schemas.microsoft.com/office/drawing/2014/main" id="{BD79FC4A-D7E6-48C8-93FA-2B399762B25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044636" y="1607395"/>
                <a:ext cx="965710" cy="672497"/>
              </a:xfrm>
              <a:custGeom>
                <a:avLst/>
                <a:gdLst>
                  <a:gd name="T0" fmla="*/ 120 w 537"/>
                  <a:gd name="T1" fmla="*/ 428 h 445"/>
                  <a:gd name="T2" fmla="*/ 264 w 537"/>
                  <a:gd name="T3" fmla="*/ 420 h 445"/>
                  <a:gd name="T4" fmla="*/ 468 w 537"/>
                  <a:gd name="T5" fmla="*/ 400 h 445"/>
                  <a:gd name="T6" fmla="*/ 456 w 537"/>
                  <a:gd name="T7" fmla="*/ 444 h 445"/>
                  <a:gd name="T8" fmla="*/ 496 w 537"/>
                  <a:gd name="T9" fmla="*/ 444 h 445"/>
                  <a:gd name="T10" fmla="*/ 504 w 537"/>
                  <a:gd name="T11" fmla="*/ 400 h 445"/>
                  <a:gd name="T12" fmla="*/ 532 w 537"/>
                  <a:gd name="T13" fmla="*/ 388 h 445"/>
                  <a:gd name="T14" fmla="*/ 536 w 537"/>
                  <a:gd name="T15" fmla="*/ 372 h 445"/>
                  <a:gd name="T16" fmla="*/ 520 w 537"/>
                  <a:gd name="T17" fmla="*/ 360 h 445"/>
                  <a:gd name="T18" fmla="*/ 512 w 537"/>
                  <a:gd name="T19" fmla="*/ 348 h 445"/>
                  <a:gd name="T20" fmla="*/ 492 w 537"/>
                  <a:gd name="T21" fmla="*/ 336 h 445"/>
                  <a:gd name="T22" fmla="*/ 472 w 537"/>
                  <a:gd name="T23" fmla="*/ 296 h 445"/>
                  <a:gd name="T24" fmla="*/ 424 w 537"/>
                  <a:gd name="T25" fmla="*/ 248 h 445"/>
                  <a:gd name="T26" fmla="*/ 432 w 537"/>
                  <a:gd name="T27" fmla="*/ 176 h 445"/>
                  <a:gd name="T28" fmla="*/ 384 w 537"/>
                  <a:gd name="T29" fmla="*/ 148 h 445"/>
                  <a:gd name="T30" fmla="*/ 348 w 537"/>
                  <a:gd name="T31" fmla="*/ 104 h 445"/>
                  <a:gd name="T32" fmla="*/ 320 w 537"/>
                  <a:gd name="T33" fmla="*/ 32 h 445"/>
                  <a:gd name="T34" fmla="*/ 292 w 537"/>
                  <a:gd name="T35" fmla="*/ 0 h 445"/>
                  <a:gd name="T36" fmla="*/ 0 w 537"/>
                  <a:gd name="T37" fmla="*/ 28 h 445"/>
                  <a:gd name="T38" fmla="*/ 32 w 537"/>
                  <a:gd name="T39" fmla="*/ 88 h 445"/>
                  <a:gd name="T40" fmla="*/ 40 w 537"/>
                  <a:gd name="T41" fmla="*/ 108 h 445"/>
                  <a:gd name="T42" fmla="*/ 60 w 537"/>
                  <a:gd name="T43" fmla="*/ 108 h 445"/>
                  <a:gd name="T44" fmla="*/ 64 w 537"/>
                  <a:gd name="T45" fmla="*/ 132 h 445"/>
                  <a:gd name="T46" fmla="*/ 84 w 537"/>
                  <a:gd name="T47" fmla="*/ 168 h 445"/>
                  <a:gd name="T48" fmla="*/ 112 w 537"/>
                  <a:gd name="T49" fmla="*/ 380 h 445"/>
                  <a:gd name="T50" fmla="*/ 120 w 537"/>
                  <a:gd name="T51" fmla="*/ 428 h 44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37"/>
                  <a:gd name="T79" fmla="*/ 0 h 445"/>
                  <a:gd name="T80" fmla="*/ 537 w 537"/>
                  <a:gd name="T81" fmla="*/ 445 h 44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37" h="445">
                    <a:moveTo>
                      <a:pt x="120" y="428"/>
                    </a:moveTo>
                    <a:lnTo>
                      <a:pt x="264" y="420"/>
                    </a:lnTo>
                    <a:lnTo>
                      <a:pt x="468" y="400"/>
                    </a:lnTo>
                    <a:lnTo>
                      <a:pt x="456" y="444"/>
                    </a:lnTo>
                    <a:lnTo>
                      <a:pt x="496" y="444"/>
                    </a:lnTo>
                    <a:lnTo>
                      <a:pt x="504" y="400"/>
                    </a:lnTo>
                    <a:lnTo>
                      <a:pt x="532" y="388"/>
                    </a:lnTo>
                    <a:lnTo>
                      <a:pt x="536" y="372"/>
                    </a:lnTo>
                    <a:lnTo>
                      <a:pt x="520" y="360"/>
                    </a:lnTo>
                    <a:lnTo>
                      <a:pt x="512" y="348"/>
                    </a:lnTo>
                    <a:lnTo>
                      <a:pt x="492" y="336"/>
                    </a:lnTo>
                    <a:lnTo>
                      <a:pt x="472" y="296"/>
                    </a:lnTo>
                    <a:lnTo>
                      <a:pt x="424" y="248"/>
                    </a:lnTo>
                    <a:lnTo>
                      <a:pt x="432" y="176"/>
                    </a:lnTo>
                    <a:lnTo>
                      <a:pt x="384" y="148"/>
                    </a:lnTo>
                    <a:lnTo>
                      <a:pt x="348" y="104"/>
                    </a:lnTo>
                    <a:lnTo>
                      <a:pt x="320" y="32"/>
                    </a:lnTo>
                    <a:lnTo>
                      <a:pt x="292" y="0"/>
                    </a:lnTo>
                    <a:lnTo>
                      <a:pt x="0" y="28"/>
                    </a:lnTo>
                    <a:lnTo>
                      <a:pt x="32" y="88"/>
                    </a:lnTo>
                    <a:lnTo>
                      <a:pt x="40" y="108"/>
                    </a:lnTo>
                    <a:lnTo>
                      <a:pt x="60" y="108"/>
                    </a:lnTo>
                    <a:lnTo>
                      <a:pt x="64" y="132"/>
                    </a:lnTo>
                    <a:lnTo>
                      <a:pt x="84" y="168"/>
                    </a:lnTo>
                    <a:lnTo>
                      <a:pt x="112" y="380"/>
                    </a:lnTo>
                    <a:lnTo>
                      <a:pt x="120" y="428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34" name="Freeform 23">
                <a:extLst>
                  <a:ext uri="{FF2B5EF4-FFF2-40B4-BE49-F238E27FC236}">
                    <a16:creationId xmlns:a16="http://schemas.microsoft.com/office/drawing/2014/main" id="{E596E624-04CA-48DB-9684-C139B230210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999798" y="336450"/>
                <a:ext cx="888382" cy="515327"/>
              </a:xfrm>
              <a:custGeom>
                <a:avLst/>
                <a:gdLst>
                  <a:gd name="T0" fmla="*/ 12 w 494"/>
                  <a:gd name="T1" fmla="*/ 4 h 341"/>
                  <a:gd name="T2" fmla="*/ 0 w 494"/>
                  <a:gd name="T3" fmla="*/ 336 h 341"/>
                  <a:gd name="T4" fmla="*/ 336 w 494"/>
                  <a:gd name="T5" fmla="*/ 340 h 341"/>
                  <a:gd name="T6" fmla="*/ 493 w 494"/>
                  <a:gd name="T7" fmla="*/ 328 h 341"/>
                  <a:gd name="T8" fmla="*/ 480 w 494"/>
                  <a:gd name="T9" fmla="*/ 192 h 341"/>
                  <a:gd name="T10" fmla="*/ 456 w 494"/>
                  <a:gd name="T11" fmla="*/ 124 h 341"/>
                  <a:gd name="T12" fmla="*/ 432 w 494"/>
                  <a:gd name="T13" fmla="*/ 0 h 341"/>
                  <a:gd name="T14" fmla="*/ 240 w 494"/>
                  <a:gd name="T15" fmla="*/ 4 h 341"/>
                  <a:gd name="T16" fmla="*/ 12 w 494"/>
                  <a:gd name="T17" fmla="*/ 4 h 3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94"/>
                  <a:gd name="T28" fmla="*/ 0 h 341"/>
                  <a:gd name="T29" fmla="*/ 494 w 494"/>
                  <a:gd name="T30" fmla="*/ 341 h 34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94" h="341">
                    <a:moveTo>
                      <a:pt x="12" y="4"/>
                    </a:moveTo>
                    <a:lnTo>
                      <a:pt x="0" y="336"/>
                    </a:lnTo>
                    <a:lnTo>
                      <a:pt x="336" y="340"/>
                    </a:lnTo>
                    <a:lnTo>
                      <a:pt x="493" y="328"/>
                    </a:lnTo>
                    <a:lnTo>
                      <a:pt x="480" y="192"/>
                    </a:lnTo>
                    <a:lnTo>
                      <a:pt x="456" y="124"/>
                    </a:lnTo>
                    <a:lnTo>
                      <a:pt x="432" y="0"/>
                    </a:lnTo>
                    <a:lnTo>
                      <a:pt x="240" y="4"/>
                    </a:lnTo>
                    <a:lnTo>
                      <a:pt x="12" y="4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35" name="Freeform 24">
                <a:extLst>
                  <a:ext uri="{FF2B5EF4-FFF2-40B4-BE49-F238E27FC236}">
                    <a16:creationId xmlns:a16="http://schemas.microsoft.com/office/drawing/2014/main" id="{F16CD865-EF23-46FB-A1A5-E925F3927AD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978217" y="832135"/>
                <a:ext cx="960314" cy="547063"/>
              </a:xfrm>
              <a:custGeom>
                <a:avLst/>
                <a:gdLst>
                  <a:gd name="T0" fmla="*/ 12 w 534"/>
                  <a:gd name="T1" fmla="*/ 8 h 362"/>
                  <a:gd name="T2" fmla="*/ 348 w 534"/>
                  <a:gd name="T3" fmla="*/ 12 h 362"/>
                  <a:gd name="T4" fmla="*/ 505 w 534"/>
                  <a:gd name="T5" fmla="*/ 0 h 362"/>
                  <a:gd name="T6" fmla="*/ 488 w 534"/>
                  <a:gd name="T7" fmla="*/ 36 h 362"/>
                  <a:gd name="T8" fmla="*/ 509 w 534"/>
                  <a:gd name="T9" fmla="*/ 64 h 362"/>
                  <a:gd name="T10" fmla="*/ 533 w 534"/>
                  <a:gd name="T11" fmla="*/ 241 h 362"/>
                  <a:gd name="T12" fmla="*/ 521 w 534"/>
                  <a:gd name="T13" fmla="*/ 265 h 362"/>
                  <a:gd name="T14" fmla="*/ 533 w 534"/>
                  <a:gd name="T15" fmla="*/ 277 h 362"/>
                  <a:gd name="T16" fmla="*/ 533 w 534"/>
                  <a:gd name="T17" fmla="*/ 361 h 362"/>
                  <a:gd name="T18" fmla="*/ 513 w 534"/>
                  <a:gd name="T19" fmla="*/ 333 h 362"/>
                  <a:gd name="T20" fmla="*/ 488 w 534"/>
                  <a:gd name="T21" fmla="*/ 317 h 362"/>
                  <a:gd name="T22" fmla="*/ 452 w 534"/>
                  <a:gd name="T23" fmla="*/ 325 h 362"/>
                  <a:gd name="T24" fmla="*/ 420 w 534"/>
                  <a:gd name="T25" fmla="*/ 321 h 362"/>
                  <a:gd name="T26" fmla="*/ 380 w 534"/>
                  <a:gd name="T27" fmla="*/ 305 h 362"/>
                  <a:gd name="T28" fmla="*/ 140 w 534"/>
                  <a:gd name="T29" fmla="*/ 305 h 362"/>
                  <a:gd name="T30" fmla="*/ 0 w 534"/>
                  <a:gd name="T31" fmla="*/ 297 h 362"/>
                  <a:gd name="T32" fmla="*/ 4 w 534"/>
                  <a:gd name="T33" fmla="*/ 97 h 362"/>
                  <a:gd name="T34" fmla="*/ 12 w 534"/>
                  <a:gd name="T35" fmla="*/ 8 h 36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34"/>
                  <a:gd name="T55" fmla="*/ 0 h 362"/>
                  <a:gd name="T56" fmla="*/ 534 w 534"/>
                  <a:gd name="T57" fmla="*/ 362 h 36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34" h="362">
                    <a:moveTo>
                      <a:pt x="12" y="8"/>
                    </a:moveTo>
                    <a:lnTo>
                      <a:pt x="348" y="12"/>
                    </a:lnTo>
                    <a:lnTo>
                      <a:pt x="505" y="0"/>
                    </a:lnTo>
                    <a:lnTo>
                      <a:pt x="488" y="36"/>
                    </a:lnTo>
                    <a:lnTo>
                      <a:pt x="509" y="64"/>
                    </a:lnTo>
                    <a:lnTo>
                      <a:pt x="533" y="241"/>
                    </a:lnTo>
                    <a:lnTo>
                      <a:pt x="521" y="265"/>
                    </a:lnTo>
                    <a:lnTo>
                      <a:pt x="533" y="277"/>
                    </a:lnTo>
                    <a:lnTo>
                      <a:pt x="533" y="361"/>
                    </a:lnTo>
                    <a:lnTo>
                      <a:pt x="513" y="333"/>
                    </a:lnTo>
                    <a:lnTo>
                      <a:pt x="488" y="317"/>
                    </a:lnTo>
                    <a:lnTo>
                      <a:pt x="452" y="325"/>
                    </a:lnTo>
                    <a:lnTo>
                      <a:pt x="420" y="321"/>
                    </a:lnTo>
                    <a:lnTo>
                      <a:pt x="380" y="305"/>
                    </a:lnTo>
                    <a:lnTo>
                      <a:pt x="140" y="305"/>
                    </a:lnTo>
                    <a:lnTo>
                      <a:pt x="0" y="297"/>
                    </a:lnTo>
                    <a:lnTo>
                      <a:pt x="4" y="97"/>
                    </a:lnTo>
                    <a:lnTo>
                      <a:pt x="12" y="8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36" name="Freeform 25">
                <a:extLst>
                  <a:ext uri="{FF2B5EF4-FFF2-40B4-BE49-F238E27FC236}">
                    <a16:creationId xmlns:a16="http://schemas.microsoft.com/office/drawing/2014/main" id="{9726D9B6-9305-4F2A-86DF-B84F987E50A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776679" y="233688"/>
                <a:ext cx="945926" cy="964165"/>
              </a:xfrm>
              <a:custGeom>
                <a:avLst/>
                <a:gdLst>
                  <a:gd name="T0" fmla="*/ 525 w 526"/>
                  <a:gd name="T1" fmla="*/ 140 h 638"/>
                  <a:gd name="T2" fmla="*/ 485 w 526"/>
                  <a:gd name="T3" fmla="*/ 184 h 638"/>
                  <a:gd name="T4" fmla="*/ 433 w 526"/>
                  <a:gd name="T5" fmla="*/ 212 h 638"/>
                  <a:gd name="T6" fmla="*/ 369 w 526"/>
                  <a:gd name="T7" fmla="*/ 292 h 638"/>
                  <a:gd name="T8" fmla="*/ 353 w 526"/>
                  <a:gd name="T9" fmla="*/ 320 h 638"/>
                  <a:gd name="T10" fmla="*/ 345 w 526"/>
                  <a:gd name="T11" fmla="*/ 360 h 638"/>
                  <a:gd name="T12" fmla="*/ 321 w 526"/>
                  <a:gd name="T13" fmla="*/ 372 h 638"/>
                  <a:gd name="T14" fmla="*/ 345 w 526"/>
                  <a:gd name="T15" fmla="*/ 384 h 638"/>
                  <a:gd name="T16" fmla="*/ 313 w 526"/>
                  <a:gd name="T17" fmla="*/ 384 h 638"/>
                  <a:gd name="T18" fmla="*/ 333 w 526"/>
                  <a:gd name="T19" fmla="*/ 396 h 638"/>
                  <a:gd name="T20" fmla="*/ 325 w 526"/>
                  <a:gd name="T21" fmla="*/ 420 h 638"/>
                  <a:gd name="T22" fmla="*/ 337 w 526"/>
                  <a:gd name="T23" fmla="*/ 488 h 638"/>
                  <a:gd name="T24" fmla="*/ 321 w 526"/>
                  <a:gd name="T25" fmla="*/ 513 h 638"/>
                  <a:gd name="T26" fmla="*/ 369 w 526"/>
                  <a:gd name="T27" fmla="*/ 529 h 638"/>
                  <a:gd name="T28" fmla="*/ 409 w 526"/>
                  <a:gd name="T29" fmla="*/ 561 h 638"/>
                  <a:gd name="T30" fmla="*/ 441 w 526"/>
                  <a:gd name="T31" fmla="*/ 577 h 638"/>
                  <a:gd name="T32" fmla="*/ 449 w 526"/>
                  <a:gd name="T33" fmla="*/ 613 h 638"/>
                  <a:gd name="T34" fmla="*/ 89 w 526"/>
                  <a:gd name="T35" fmla="*/ 637 h 638"/>
                  <a:gd name="T36" fmla="*/ 65 w 526"/>
                  <a:gd name="T37" fmla="*/ 460 h 638"/>
                  <a:gd name="T38" fmla="*/ 44 w 526"/>
                  <a:gd name="T39" fmla="*/ 432 h 638"/>
                  <a:gd name="T40" fmla="*/ 61 w 526"/>
                  <a:gd name="T41" fmla="*/ 396 h 638"/>
                  <a:gd name="T42" fmla="*/ 48 w 526"/>
                  <a:gd name="T43" fmla="*/ 260 h 638"/>
                  <a:gd name="T44" fmla="*/ 24 w 526"/>
                  <a:gd name="T45" fmla="*/ 192 h 638"/>
                  <a:gd name="T46" fmla="*/ 0 w 526"/>
                  <a:gd name="T47" fmla="*/ 68 h 638"/>
                  <a:gd name="T48" fmla="*/ 141 w 526"/>
                  <a:gd name="T49" fmla="*/ 52 h 638"/>
                  <a:gd name="T50" fmla="*/ 181 w 526"/>
                  <a:gd name="T51" fmla="*/ 0 h 638"/>
                  <a:gd name="T52" fmla="*/ 205 w 526"/>
                  <a:gd name="T53" fmla="*/ 16 h 638"/>
                  <a:gd name="T54" fmla="*/ 193 w 526"/>
                  <a:gd name="T55" fmla="*/ 40 h 638"/>
                  <a:gd name="T56" fmla="*/ 217 w 526"/>
                  <a:gd name="T57" fmla="*/ 52 h 638"/>
                  <a:gd name="T58" fmla="*/ 205 w 526"/>
                  <a:gd name="T59" fmla="*/ 80 h 638"/>
                  <a:gd name="T60" fmla="*/ 249 w 526"/>
                  <a:gd name="T61" fmla="*/ 100 h 638"/>
                  <a:gd name="T62" fmla="*/ 293 w 526"/>
                  <a:gd name="T63" fmla="*/ 88 h 638"/>
                  <a:gd name="T64" fmla="*/ 429 w 526"/>
                  <a:gd name="T65" fmla="*/ 140 h 638"/>
                  <a:gd name="T66" fmla="*/ 525 w 526"/>
                  <a:gd name="T67" fmla="*/ 140 h 63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26"/>
                  <a:gd name="T103" fmla="*/ 0 h 638"/>
                  <a:gd name="T104" fmla="*/ 526 w 526"/>
                  <a:gd name="T105" fmla="*/ 638 h 63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26" h="638">
                    <a:moveTo>
                      <a:pt x="525" y="140"/>
                    </a:moveTo>
                    <a:lnTo>
                      <a:pt x="485" y="184"/>
                    </a:lnTo>
                    <a:lnTo>
                      <a:pt x="433" y="212"/>
                    </a:lnTo>
                    <a:lnTo>
                      <a:pt x="369" y="292"/>
                    </a:lnTo>
                    <a:lnTo>
                      <a:pt x="353" y="320"/>
                    </a:lnTo>
                    <a:lnTo>
                      <a:pt x="345" y="360"/>
                    </a:lnTo>
                    <a:lnTo>
                      <a:pt x="321" y="372"/>
                    </a:lnTo>
                    <a:lnTo>
                      <a:pt x="345" y="384"/>
                    </a:lnTo>
                    <a:lnTo>
                      <a:pt x="313" y="384"/>
                    </a:lnTo>
                    <a:lnTo>
                      <a:pt x="333" y="396"/>
                    </a:lnTo>
                    <a:lnTo>
                      <a:pt x="325" y="420"/>
                    </a:lnTo>
                    <a:lnTo>
                      <a:pt x="337" y="488"/>
                    </a:lnTo>
                    <a:lnTo>
                      <a:pt x="321" y="513"/>
                    </a:lnTo>
                    <a:lnTo>
                      <a:pt x="369" y="529"/>
                    </a:lnTo>
                    <a:lnTo>
                      <a:pt x="409" y="561"/>
                    </a:lnTo>
                    <a:lnTo>
                      <a:pt x="441" y="577"/>
                    </a:lnTo>
                    <a:lnTo>
                      <a:pt x="449" y="613"/>
                    </a:lnTo>
                    <a:lnTo>
                      <a:pt x="89" y="637"/>
                    </a:lnTo>
                    <a:lnTo>
                      <a:pt x="65" y="460"/>
                    </a:lnTo>
                    <a:lnTo>
                      <a:pt x="44" y="432"/>
                    </a:lnTo>
                    <a:lnTo>
                      <a:pt x="61" y="396"/>
                    </a:lnTo>
                    <a:lnTo>
                      <a:pt x="48" y="260"/>
                    </a:lnTo>
                    <a:lnTo>
                      <a:pt x="24" y="192"/>
                    </a:lnTo>
                    <a:lnTo>
                      <a:pt x="0" y="68"/>
                    </a:lnTo>
                    <a:lnTo>
                      <a:pt x="141" y="52"/>
                    </a:lnTo>
                    <a:lnTo>
                      <a:pt x="181" y="0"/>
                    </a:lnTo>
                    <a:lnTo>
                      <a:pt x="205" y="16"/>
                    </a:lnTo>
                    <a:lnTo>
                      <a:pt x="193" y="40"/>
                    </a:lnTo>
                    <a:lnTo>
                      <a:pt x="217" y="52"/>
                    </a:lnTo>
                    <a:lnTo>
                      <a:pt x="205" y="80"/>
                    </a:lnTo>
                    <a:lnTo>
                      <a:pt x="249" y="100"/>
                    </a:lnTo>
                    <a:lnTo>
                      <a:pt x="293" y="88"/>
                    </a:lnTo>
                    <a:lnTo>
                      <a:pt x="429" y="140"/>
                    </a:lnTo>
                    <a:lnTo>
                      <a:pt x="525" y="140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</p:grpSp>
        <p:grpSp>
          <p:nvGrpSpPr>
            <p:cNvPr id="22" name="Group 133">
              <a:extLst>
                <a:ext uri="{FF2B5EF4-FFF2-40B4-BE49-F238E27FC236}">
                  <a16:creationId xmlns:a16="http://schemas.microsoft.com/office/drawing/2014/main" id="{293BB07E-260B-4025-9256-08BEEA0494A4}"/>
                </a:ext>
              </a:extLst>
            </p:cNvPr>
            <p:cNvGrpSpPr/>
            <p:nvPr/>
          </p:nvGrpSpPr>
          <p:grpSpPr bwMode="gray">
            <a:xfrm>
              <a:off x="6089369" y="1889069"/>
              <a:ext cx="1886645" cy="2210835"/>
              <a:chOff x="4422691" y="537135"/>
              <a:chExt cx="1713821" cy="1624569"/>
            </a:xfrm>
            <a:solidFill>
              <a:schemeClr val="accent2"/>
            </a:solidFill>
            <a:effectLst/>
          </p:grpSpPr>
          <p:sp>
            <p:nvSpPr>
              <p:cNvPr id="23" name="Freeform 12">
                <a:extLst>
                  <a:ext uri="{FF2B5EF4-FFF2-40B4-BE49-F238E27FC236}">
                    <a16:creationId xmlns:a16="http://schemas.microsoft.com/office/drawing/2014/main" id="{361336FD-BF4B-466A-93F8-A0A236E23F7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703232" y="1277636"/>
                <a:ext cx="570073" cy="884068"/>
              </a:xfrm>
              <a:custGeom>
                <a:avLst/>
                <a:gdLst>
                  <a:gd name="T0" fmla="*/ 36 w 317"/>
                  <a:gd name="T1" fmla="*/ 40 h 585"/>
                  <a:gd name="T2" fmla="*/ 236 w 317"/>
                  <a:gd name="T3" fmla="*/ 0 h 585"/>
                  <a:gd name="T4" fmla="*/ 236 w 317"/>
                  <a:gd name="T5" fmla="*/ 24 h 585"/>
                  <a:gd name="T6" fmla="*/ 256 w 317"/>
                  <a:gd name="T7" fmla="*/ 60 h 585"/>
                  <a:gd name="T8" fmla="*/ 264 w 317"/>
                  <a:gd name="T9" fmla="*/ 92 h 585"/>
                  <a:gd name="T10" fmla="*/ 304 w 317"/>
                  <a:gd name="T11" fmla="*/ 324 h 585"/>
                  <a:gd name="T12" fmla="*/ 296 w 317"/>
                  <a:gd name="T13" fmla="*/ 352 h 585"/>
                  <a:gd name="T14" fmla="*/ 316 w 317"/>
                  <a:gd name="T15" fmla="*/ 376 h 585"/>
                  <a:gd name="T16" fmla="*/ 284 w 317"/>
                  <a:gd name="T17" fmla="*/ 484 h 585"/>
                  <a:gd name="T18" fmla="*/ 260 w 317"/>
                  <a:gd name="T19" fmla="*/ 524 h 585"/>
                  <a:gd name="T20" fmla="*/ 272 w 317"/>
                  <a:gd name="T21" fmla="*/ 536 h 585"/>
                  <a:gd name="T22" fmla="*/ 252 w 317"/>
                  <a:gd name="T23" fmla="*/ 548 h 585"/>
                  <a:gd name="T24" fmla="*/ 256 w 317"/>
                  <a:gd name="T25" fmla="*/ 568 h 585"/>
                  <a:gd name="T26" fmla="*/ 204 w 317"/>
                  <a:gd name="T27" fmla="*/ 568 h 585"/>
                  <a:gd name="T28" fmla="*/ 192 w 317"/>
                  <a:gd name="T29" fmla="*/ 584 h 585"/>
                  <a:gd name="T30" fmla="*/ 172 w 317"/>
                  <a:gd name="T31" fmla="*/ 572 h 585"/>
                  <a:gd name="T32" fmla="*/ 152 w 317"/>
                  <a:gd name="T33" fmla="*/ 532 h 585"/>
                  <a:gd name="T34" fmla="*/ 104 w 317"/>
                  <a:gd name="T35" fmla="*/ 484 h 585"/>
                  <a:gd name="T36" fmla="*/ 112 w 317"/>
                  <a:gd name="T37" fmla="*/ 412 h 585"/>
                  <a:gd name="T38" fmla="*/ 64 w 317"/>
                  <a:gd name="T39" fmla="*/ 384 h 585"/>
                  <a:gd name="T40" fmla="*/ 28 w 317"/>
                  <a:gd name="T41" fmla="*/ 340 h 585"/>
                  <a:gd name="T42" fmla="*/ 0 w 317"/>
                  <a:gd name="T43" fmla="*/ 268 h 585"/>
                  <a:gd name="T44" fmla="*/ 0 w 317"/>
                  <a:gd name="T45" fmla="*/ 204 h 585"/>
                  <a:gd name="T46" fmla="*/ 16 w 317"/>
                  <a:gd name="T47" fmla="*/ 172 h 585"/>
                  <a:gd name="T48" fmla="*/ 12 w 317"/>
                  <a:gd name="T49" fmla="*/ 132 h 585"/>
                  <a:gd name="T50" fmla="*/ 44 w 317"/>
                  <a:gd name="T51" fmla="*/ 124 h 585"/>
                  <a:gd name="T52" fmla="*/ 56 w 317"/>
                  <a:gd name="T53" fmla="*/ 100 h 585"/>
                  <a:gd name="T54" fmla="*/ 56 w 317"/>
                  <a:gd name="T55" fmla="*/ 64 h 585"/>
                  <a:gd name="T56" fmla="*/ 36 w 317"/>
                  <a:gd name="T57" fmla="*/ 40 h 585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17"/>
                  <a:gd name="T88" fmla="*/ 0 h 585"/>
                  <a:gd name="T89" fmla="*/ 317 w 317"/>
                  <a:gd name="T90" fmla="*/ 585 h 585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17" h="585">
                    <a:moveTo>
                      <a:pt x="36" y="40"/>
                    </a:moveTo>
                    <a:lnTo>
                      <a:pt x="236" y="0"/>
                    </a:lnTo>
                    <a:lnTo>
                      <a:pt x="236" y="24"/>
                    </a:lnTo>
                    <a:lnTo>
                      <a:pt x="256" y="60"/>
                    </a:lnTo>
                    <a:lnTo>
                      <a:pt x="264" y="92"/>
                    </a:lnTo>
                    <a:lnTo>
                      <a:pt x="304" y="324"/>
                    </a:lnTo>
                    <a:lnTo>
                      <a:pt x="296" y="352"/>
                    </a:lnTo>
                    <a:lnTo>
                      <a:pt x="316" y="376"/>
                    </a:lnTo>
                    <a:lnTo>
                      <a:pt x="284" y="484"/>
                    </a:lnTo>
                    <a:lnTo>
                      <a:pt x="260" y="524"/>
                    </a:lnTo>
                    <a:lnTo>
                      <a:pt x="272" y="536"/>
                    </a:lnTo>
                    <a:lnTo>
                      <a:pt x="252" y="548"/>
                    </a:lnTo>
                    <a:lnTo>
                      <a:pt x="256" y="568"/>
                    </a:lnTo>
                    <a:lnTo>
                      <a:pt x="204" y="568"/>
                    </a:lnTo>
                    <a:lnTo>
                      <a:pt x="192" y="584"/>
                    </a:lnTo>
                    <a:lnTo>
                      <a:pt x="172" y="572"/>
                    </a:lnTo>
                    <a:lnTo>
                      <a:pt x="152" y="532"/>
                    </a:lnTo>
                    <a:lnTo>
                      <a:pt x="104" y="484"/>
                    </a:lnTo>
                    <a:lnTo>
                      <a:pt x="112" y="412"/>
                    </a:lnTo>
                    <a:lnTo>
                      <a:pt x="64" y="384"/>
                    </a:lnTo>
                    <a:lnTo>
                      <a:pt x="28" y="340"/>
                    </a:lnTo>
                    <a:lnTo>
                      <a:pt x="0" y="268"/>
                    </a:lnTo>
                    <a:lnTo>
                      <a:pt x="0" y="204"/>
                    </a:lnTo>
                    <a:lnTo>
                      <a:pt x="16" y="172"/>
                    </a:lnTo>
                    <a:lnTo>
                      <a:pt x="12" y="132"/>
                    </a:lnTo>
                    <a:lnTo>
                      <a:pt x="44" y="124"/>
                    </a:lnTo>
                    <a:lnTo>
                      <a:pt x="56" y="100"/>
                    </a:lnTo>
                    <a:lnTo>
                      <a:pt x="56" y="64"/>
                    </a:lnTo>
                    <a:lnTo>
                      <a:pt x="36" y="40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24" name="Freeform 13">
                <a:extLst>
                  <a:ext uri="{FF2B5EF4-FFF2-40B4-BE49-F238E27FC236}">
                    <a16:creationId xmlns:a16="http://schemas.microsoft.com/office/drawing/2014/main" id="{07246EFE-8629-43A7-B812-C6D784A04FA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177995" y="1356219"/>
                <a:ext cx="440594" cy="654363"/>
              </a:xfrm>
              <a:custGeom>
                <a:avLst/>
                <a:gdLst>
                  <a:gd name="T0" fmla="*/ 0 w 245"/>
                  <a:gd name="T1" fmla="*/ 40 h 433"/>
                  <a:gd name="T2" fmla="*/ 40 w 245"/>
                  <a:gd name="T3" fmla="*/ 272 h 433"/>
                  <a:gd name="T4" fmla="*/ 32 w 245"/>
                  <a:gd name="T5" fmla="*/ 300 h 433"/>
                  <a:gd name="T6" fmla="*/ 52 w 245"/>
                  <a:gd name="T7" fmla="*/ 324 h 433"/>
                  <a:gd name="T8" fmla="*/ 20 w 245"/>
                  <a:gd name="T9" fmla="*/ 432 h 433"/>
                  <a:gd name="T10" fmla="*/ 44 w 245"/>
                  <a:gd name="T11" fmla="*/ 412 h 433"/>
                  <a:gd name="T12" fmla="*/ 140 w 245"/>
                  <a:gd name="T13" fmla="*/ 400 h 433"/>
                  <a:gd name="T14" fmla="*/ 144 w 245"/>
                  <a:gd name="T15" fmla="*/ 372 h 433"/>
                  <a:gd name="T16" fmla="*/ 172 w 245"/>
                  <a:gd name="T17" fmla="*/ 392 h 433"/>
                  <a:gd name="T18" fmla="*/ 192 w 245"/>
                  <a:gd name="T19" fmla="*/ 348 h 433"/>
                  <a:gd name="T20" fmla="*/ 212 w 245"/>
                  <a:gd name="T21" fmla="*/ 312 h 433"/>
                  <a:gd name="T22" fmla="*/ 244 w 245"/>
                  <a:gd name="T23" fmla="*/ 280 h 433"/>
                  <a:gd name="T24" fmla="*/ 192 w 245"/>
                  <a:gd name="T25" fmla="*/ 0 h 433"/>
                  <a:gd name="T26" fmla="*/ 68 w 245"/>
                  <a:gd name="T27" fmla="*/ 12 h 433"/>
                  <a:gd name="T28" fmla="*/ 52 w 245"/>
                  <a:gd name="T29" fmla="*/ 28 h 433"/>
                  <a:gd name="T30" fmla="*/ 24 w 245"/>
                  <a:gd name="T31" fmla="*/ 40 h 433"/>
                  <a:gd name="T32" fmla="*/ 0 w 245"/>
                  <a:gd name="T33" fmla="*/ 40 h 4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45"/>
                  <a:gd name="T52" fmla="*/ 0 h 433"/>
                  <a:gd name="T53" fmla="*/ 245 w 245"/>
                  <a:gd name="T54" fmla="*/ 433 h 4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45" h="433">
                    <a:moveTo>
                      <a:pt x="0" y="40"/>
                    </a:moveTo>
                    <a:lnTo>
                      <a:pt x="40" y="272"/>
                    </a:lnTo>
                    <a:lnTo>
                      <a:pt x="32" y="300"/>
                    </a:lnTo>
                    <a:lnTo>
                      <a:pt x="52" y="324"/>
                    </a:lnTo>
                    <a:lnTo>
                      <a:pt x="20" y="432"/>
                    </a:lnTo>
                    <a:lnTo>
                      <a:pt x="44" y="412"/>
                    </a:lnTo>
                    <a:lnTo>
                      <a:pt x="140" y="400"/>
                    </a:lnTo>
                    <a:lnTo>
                      <a:pt x="144" y="372"/>
                    </a:lnTo>
                    <a:lnTo>
                      <a:pt x="172" y="392"/>
                    </a:lnTo>
                    <a:lnTo>
                      <a:pt x="192" y="348"/>
                    </a:lnTo>
                    <a:lnTo>
                      <a:pt x="212" y="312"/>
                    </a:lnTo>
                    <a:lnTo>
                      <a:pt x="244" y="280"/>
                    </a:lnTo>
                    <a:lnTo>
                      <a:pt x="192" y="0"/>
                    </a:lnTo>
                    <a:lnTo>
                      <a:pt x="68" y="12"/>
                    </a:lnTo>
                    <a:lnTo>
                      <a:pt x="52" y="28"/>
                    </a:lnTo>
                    <a:lnTo>
                      <a:pt x="24" y="40"/>
                    </a:lnTo>
                    <a:lnTo>
                      <a:pt x="0" y="40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25" name="Freeform 14">
                <a:extLst>
                  <a:ext uri="{FF2B5EF4-FFF2-40B4-BE49-F238E27FC236}">
                    <a16:creationId xmlns:a16="http://schemas.microsoft.com/office/drawing/2014/main" id="{1699CF68-3703-47F6-8E2E-C9F8B9451C7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422691" y="671633"/>
                <a:ext cx="728330" cy="667963"/>
              </a:xfrm>
              <a:custGeom>
                <a:avLst/>
                <a:gdLst>
                  <a:gd name="T0" fmla="*/ 168 w 405"/>
                  <a:gd name="T1" fmla="*/ 32 h 442"/>
                  <a:gd name="T2" fmla="*/ 132 w 405"/>
                  <a:gd name="T3" fmla="*/ 32 h 442"/>
                  <a:gd name="T4" fmla="*/ 136 w 405"/>
                  <a:gd name="T5" fmla="*/ 0 h 442"/>
                  <a:gd name="T6" fmla="*/ 56 w 405"/>
                  <a:gd name="T7" fmla="*/ 20 h 442"/>
                  <a:gd name="T8" fmla="*/ 40 w 405"/>
                  <a:gd name="T9" fmla="*/ 48 h 442"/>
                  <a:gd name="T10" fmla="*/ 32 w 405"/>
                  <a:gd name="T11" fmla="*/ 88 h 442"/>
                  <a:gd name="T12" fmla="*/ 8 w 405"/>
                  <a:gd name="T13" fmla="*/ 100 h 442"/>
                  <a:gd name="T14" fmla="*/ 32 w 405"/>
                  <a:gd name="T15" fmla="*/ 112 h 442"/>
                  <a:gd name="T16" fmla="*/ 0 w 405"/>
                  <a:gd name="T17" fmla="*/ 112 h 442"/>
                  <a:gd name="T18" fmla="*/ 20 w 405"/>
                  <a:gd name="T19" fmla="*/ 124 h 442"/>
                  <a:gd name="T20" fmla="*/ 12 w 405"/>
                  <a:gd name="T21" fmla="*/ 148 h 442"/>
                  <a:gd name="T22" fmla="*/ 24 w 405"/>
                  <a:gd name="T23" fmla="*/ 216 h 442"/>
                  <a:gd name="T24" fmla="*/ 8 w 405"/>
                  <a:gd name="T25" fmla="*/ 241 h 442"/>
                  <a:gd name="T26" fmla="*/ 56 w 405"/>
                  <a:gd name="T27" fmla="*/ 257 h 442"/>
                  <a:gd name="T28" fmla="*/ 96 w 405"/>
                  <a:gd name="T29" fmla="*/ 289 h 442"/>
                  <a:gd name="T30" fmla="*/ 128 w 405"/>
                  <a:gd name="T31" fmla="*/ 305 h 442"/>
                  <a:gd name="T32" fmla="*/ 136 w 405"/>
                  <a:gd name="T33" fmla="*/ 341 h 442"/>
                  <a:gd name="T34" fmla="*/ 148 w 405"/>
                  <a:gd name="T35" fmla="*/ 349 h 442"/>
                  <a:gd name="T36" fmla="*/ 140 w 405"/>
                  <a:gd name="T37" fmla="*/ 397 h 442"/>
                  <a:gd name="T38" fmla="*/ 156 w 405"/>
                  <a:gd name="T39" fmla="*/ 421 h 442"/>
                  <a:gd name="T40" fmla="*/ 192 w 405"/>
                  <a:gd name="T41" fmla="*/ 441 h 442"/>
                  <a:gd name="T42" fmla="*/ 392 w 405"/>
                  <a:gd name="T43" fmla="*/ 401 h 442"/>
                  <a:gd name="T44" fmla="*/ 380 w 405"/>
                  <a:gd name="T45" fmla="*/ 345 h 442"/>
                  <a:gd name="T46" fmla="*/ 404 w 405"/>
                  <a:gd name="T47" fmla="*/ 136 h 442"/>
                  <a:gd name="T48" fmla="*/ 356 w 405"/>
                  <a:gd name="T49" fmla="*/ 212 h 442"/>
                  <a:gd name="T50" fmla="*/ 352 w 405"/>
                  <a:gd name="T51" fmla="*/ 192 h 442"/>
                  <a:gd name="T52" fmla="*/ 368 w 405"/>
                  <a:gd name="T53" fmla="*/ 148 h 442"/>
                  <a:gd name="T54" fmla="*/ 356 w 405"/>
                  <a:gd name="T55" fmla="*/ 96 h 442"/>
                  <a:gd name="T56" fmla="*/ 340 w 405"/>
                  <a:gd name="T57" fmla="*/ 96 h 442"/>
                  <a:gd name="T58" fmla="*/ 332 w 405"/>
                  <a:gd name="T59" fmla="*/ 80 h 442"/>
                  <a:gd name="T60" fmla="*/ 288 w 405"/>
                  <a:gd name="T61" fmla="*/ 80 h 442"/>
                  <a:gd name="T62" fmla="*/ 252 w 405"/>
                  <a:gd name="T63" fmla="*/ 52 h 442"/>
                  <a:gd name="T64" fmla="*/ 196 w 405"/>
                  <a:gd name="T65" fmla="*/ 52 h 442"/>
                  <a:gd name="T66" fmla="*/ 168 w 405"/>
                  <a:gd name="T67" fmla="*/ 32 h 44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05"/>
                  <a:gd name="T103" fmla="*/ 0 h 442"/>
                  <a:gd name="T104" fmla="*/ 405 w 405"/>
                  <a:gd name="T105" fmla="*/ 442 h 44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05" h="442">
                    <a:moveTo>
                      <a:pt x="168" y="32"/>
                    </a:moveTo>
                    <a:lnTo>
                      <a:pt x="132" y="32"/>
                    </a:lnTo>
                    <a:lnTo>
                      <a:pt x="136" y="0"/>
                    </a:lnTo>
                    <a:lnTo>
                      <a:pt x="56" y="20"/>
                    </a:lnTo>
                    <a:lnTo>
                      <a:pt x="40" y="48"/>
                    </a:lnTo>
                    <a:lnTo>
                      <a:pt x="32" y="88"/>
                    </a:lnTo>
                    <a:lnTo>
                      <a:pt x="8" y="100"/>
                    </a:lnTo>
                    <a:lnTo>
                      <a:pt x="32" y="112"/>
                    </a:lnTo>
                    <a:lnTo>
                      <a:pt x="0" y="112"/>
                    </a:lnTo>
                    <a:lnTo>
                      <a:pt x="20" y="124"/>
                    </a:lnTo>
                    <a:lnTo>
                      <a:pt x="12" y="148"/>
                    </a:lnTo>
                    <a:lnTo>
                      <a:pt x="24" y="216"/>
                    </a:lnTo>
                    <a:lnTo>
                      <a:pt x="8" y="241"/>
                    </a:lnTo>
                    <a:lnTo>
                      <a:pt x="56" y="257"/>
                    </a:lnTo>
                    <a:lnTo>
                      <a:pt x="96" y="289"/>
                    </a:lnTo>
                    <a:lnTo>
                      <a:pt x="128" y="305"/>
                    </a:lnTo>
                    <a:lnTo>
                      <a:pt x="136" y="341"/>
                    </a:lnTo>
                    <a:lnTo>
                      <a:pt x="148" y="349"/>
                    </a:lnTo>
                    <a:lnTo>
                      <a:pt x="140" y="397"/>
                    </a:lnTo>
                    <a:lnTo>
                      <a:pt x="156" y="421"/>
                    </a:lnTo>
                    <a:lnTo>
                      <a:pt x="192" y="441"/>
                    </a:lnTo>
                    <a:lnTo>
                      <a:pt x="392" y="401"/>
                    </a:lnTo>
                    <a:lnTo>
                      <a:pt x="380" y="345"/>
                    </a:lnTo>
                    <a:lnTo>
                      <a:pt x="404" y="136"/>
                    </a:lnTo>
                    <a:lnTo>
                      <a:pt x="356" y="212"/>
                    </a:lnTo>
                    <a:lnTo>
                      <a:pt x="352" y="192"/>
                    </a:lnTo>
                    <a:lnTo>
                      <a:pt x="368" y="148"/>
                    </a:lnTo>
                    <a:lnTo>
                      <a:pt x="356" y="96"/>
                    </a:lnTo>
                    <a:lnTo>
                      <a:pt x="340" y="96"/>
                    </a:lnTo>
                    <a:lnTo>
                      <a:pt x="332" y="80"/>
                    </a:lnTo>
                    <a:lnTo>
                      <a:pt x="288" y="80"/>
                    </a:lnTo>
                    <a:lnTo>
                      <a:pt x="252" y="52"/>
                    </a:lnTo>
                    <a:lnTo>
                      <a:pt x="196" y="52"/>
                    </a:lnTo>
                    <a:lnTo>
                      <a:pt x="168" y="32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26" name="Freeform 15">
                <a:extLst>
                  <a:ext uri="{FF2B5EF4-FFF2-40B4-BE49-F238E27FC236}">
                    <a16:creationId xmlns:a16="http://schemas.microsoft.com/office/drawing/2014/main" id="{645BEB30-01FF-41DE-AC08-3A8DFDA39A5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523277" y="1205096"/>
                <a:ext cx="613235" cy="593913"/>
              </a:xfrm>
              <a:custGeom>
                <a:avLst/>
                <a:gdLst>
                  <a:gd name="T0" fmla="*/ 112 w 341"/>
                  <a:gd name="T1" fmla="*/ 364 h 393"/>
                  <a:gd name="T2" fmla="*/ 140 w 341"/>
                  <a:gd name="T3" fmla="*/ 384 h 393"/>
                  <a:gd name="T4" fmla="*/ 164 w 341"/>
                  <a:gd name="T5" fmla="*/ 368 h 393"/>
                  <a:gd name="T6" fmla="*/ 184 w 341"/>
                  <a:gd name="T7" fmla="*/ 380 h 393"/>
                  <a:gd name="T8" fmla="*/ 192 w 341"/>
                  <a:gd name="T9" fmla="*/ 364 h 393"/>
                  <a:gd name="T10" fmla="*/ 208 w 341"/>
                  <a:gd name="T11" fmla="*/ 364 h 393"/>
                  <a:gd name="T12" fmla="*/ 236 w 341"/>
                  <a:gd name="T13" fmla="*/ 392 h 393"/>
                  <a:gd name="T14" fmla="*/ 252 w 341"/>
                  <a:gd name="T15" fmla="*/ 380 h 393"/>
                  <a:gd name="T16" fmla="*/ 260 w 341"/>
                  <a:gd name="T17" fmla="*/ 364 h 393"/>
                  <a:gd name="T18" fmla="*/ 260 w 341"/>
                  <a:gd name="T19" fmla="*/ 344 h 393"/>
                  <a:gd name="T20" fmla="*/ 272 w 341"/>
                  <a:gd name="T21" fmla="*/ 320 h 393"/>
                  <a:gd name="T22" fmla="*/ 284 w 341"/>
                  <a:gd name="T23" fmla="*/ 316 h 393"/>
                  <a:gd name="T24" fmla="*/ 288 w 341"/>
                  <a:gd name="T25" fmla="*/ 292 h 393"/>
                  <a:gd name="T26" fmla="*/ 296 w 341"/>
                  <a:gd name="T27" fmla="*/ 272 h 393"/>
                  <a:gd name="T28" fmla="*/ 304 w 341"/>
                  <a:gd name="T29" fmla="*/ 260 h 393"/>
                  <a:gd name="T30" fmla="*/ 304 w 341"/>
                  <a:gd name="T31" fmla="*/ 268 h 393"/>
                  <a:gd name="T32" fmla="*/ 320 w 341"/>
                  <a:gd name="T33" fmla="*/ 248 h 393"/>
                  <a:gd name="T34" fmla="*/ 332 w 341"/>
                  <a:gd name="T35" fmla="*/ 216 h 393"/>
                  <a:gd name="T36" fmla="*/ 332 w 341"/>
                  <a:gd name="T37" fmla="*/ 172 h 393"/>
                  <a:gd name="T38" fmla="*/ 340 w 341"/>
                  <a:gd name="T39" fmla="*/ 148 h 393"/>
                  <a:gd name="T40" fmla="*/ 308 w 341"/>
                  <a:gd name="T41" fmla="*/ 0 h 393"/>
                  <a:gd name="T42" fmla="*/ 252 w 341"/>
                  <a:gd name="T43" fmla="*/ 48 h 393"/>
                  <a:gd name="T44" fmla="*/ 220 w 341"/>
                  <a:gd name="T45" fmla="*/ 80 h 393"/>
                  <a:gd name="T46" fmla="*/ 192 w 341"/>
                  <a:gd name="T47" fmla="*/ 92 h 393"/>
                  <a:gd name="T48" fmla="*/ 168 w 341"/>
                  <a:gd name="T49" fmla="*/ 92 h 393"/>
                  <a:gd name="T50" fmla="*/ 152 w 341"/>
                  <a:gd name="T51" fmla="*/ 80 h 393"/>
                  <a:gd name="T52" fmla="*/ 128 w 341"/>
                  <a:gd name="T53" fmla="*/ 84 h 393"/>
                  <a:gd name="T54" fmla="*/ 112 w 341"/>
                  <a:gd name="T55" fmla="*/ 76 h 393"/>
                  <a:gd name="T56" fmla="*/ 0 w 341"/>
                  <a:gd name="T57" fmla="*/ 100 h 393"/>
                  <a:gd name="T58" fmla="*/ 52 w 341"/>
                  <a:gd name="T59" fmla="*/ 380 h 393"/>
                  <a:gd name="T60" fmla="*/ 112 w 341"/>
                  <a:gd name="T61" fmla="*/ 364 h 393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341"/>
                  <a:gd name="T94" fmla="*/ 0 h 393"/>
                  <a:gd name="T95" fmla="*/ 341 w 341"/>
                  <a:gd name="T96" fmla="*/ 393 h 393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341" h="393">
                    <a:moveTo>
                      <a:pt x="112" y="364"/>
                    </a:moveTo>
                    <a:lnTo>
                      <a:pt x="140" y="384"/>
                    </a:lnTo>
                    <a:lnTo>
                      <a:pt x="164" y="368"/>
                    </a:lnTo>
                    <a:lnTo>
                      <a:pt x="184" y="380"/>
                    </a:lnTo>
                    <a:lnTo>
                      <a:pt x="192" y="364"/>
                    </a:lnTo>
                    <a:lnTo>
                      <a:pt x="208" y="364"/>
                    </a:lnTo>
                    <a:lnTo>
                      <a:pt x="236" y="392"/>
                    </a:lnTo>
                    <a:lnTo>
                      <a:pt x="252" y="380"/>
                    </a:lnTo>
                    <a:lnTo>
                      <a:pt x="260" y="364"/>
                    </a:lnTo>
                    <a:lnTo>
                      <a:pt x="260" y="344"/>
                    </a:lnTo>
                    <a:lnTo>
                      <a:pt x="272" y="320"/>
                    </a:lnTo>
                    <a:lnTo>
                      <a:pt x="284" y="316"/>
                    </a:lnTo>
                    <a:lnTo>
                      <a:pt x="288" y="292"/>
                    </a:lnTo>
                    <a:lnTo>
                      <a:pt x="296" y="272"/>
                    </a:lnTo>
                    <a:lnTo>
                      <a:pt x="304" y="260"/>
                    </a:lnTo>
                    <a:lnTo>
                      <a:pt x="304" y="268"/>
                    </a:lnTo>
                    <a:lnTo>
                      <a:pt x="320" y="248"/>
                    </a:lnTo>
                    <a:lnTo>
                      <a:pt x="332" y="216"/>
                    </a:lnTo>
                    <a:lnTo>
                      <a:pt x="332" y="172"/>
                    </a:lnTo>
                    <a:lnTo>
                      <a:pt x="340" y="148"/>
                    </a:lnTo>
                    <a:lnTo>
                      <a:pt x="308" y="0"/>
                    </a:lnTo>
                    <a:lnTo>
                      <a:pt x="252" y="48"/>
                    </a:lnTo>
                    <a:lnTo>
                      <a:pt x="220" y="80"/>
                    </a:lnTo>
                    <a:lnTo>
                      <a:pt x="192" y="92"/>
                    </a:lnTo>
                    <a:lnTo>
                      <a:pt x="168" y="92"/>
                    </a:lnTo>
                    <a:lnTo>
                      <a:pt x="152" y="80"/>
                    </a:lnTo>
                    <a:lnTo>
                      <a:pt x="128" y="84"/>
                    </a:lnTo>
                    <a:lnTo>
                      <a:pt x="112" y="76"/>
                    </a:lnTo>
                    <a:lnTo>
                      <a:pt x="0" y="100"/>
                    </a:lnTo>
                    <a:lnTo>
                      <a:pt x="52" y="380"/>
                    </a:lnTo>
                    <a:lnTo>
                      <a:pt x="112" y="364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grpSp>
            <p:nvGrpSpPr>
              <p:cNvPr id="27" name="Group 138">
                <a:extLst>
                  <a:ext uri="{FF2B5EF4-FFF2-40B4-BE49-F238E27FC236}">
                    <a16:creationId xmlns:a16="http://schemas.microsoft.com/office/drawing/2014/main" id="{130FB530-8235-4084-8FA7-CACEF54B824D}"/>
                  </a:ext>
                </a:extLst>
              </p:cNvPr>
              <p:cNvGrpSpPr>
                <a:grpSpLocks/>
              </p:cNvGrpSpPr>
              <p:nvPr/>
            </p:nvGrpSpPr>
            <p:grpSpPr bwMode="gray">
              <a:xfrm>
                <a:off x="4708634" y="537135"/>
                <a:ext cx="1068216" cy="838733"/>
                <a:chOff x="4708633" y="537135"/>
                <a:chExt cx="594" cy="555"/>
              </a:xfrm>
              <a:grpFill/>
            </p:grpSpPr>
            <p:sp>
              <p:nvSpPr>
                <p:cNvPr id="28" name="Freeform 17">
                  <a:extLst>
                    <a:ext uri="{FF2B5EF4-FFF2-40B4-BE49-F238E27FC236}">
                      <a16:creationId xmlns:a16="http://schemas.microsoft.com/office/drawing/2014/main" id="{BF8387D1-033D-4744-B29A-F6741124F65E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708934" y="537284"/>
                  <a:ext cx="293" cy="406"/>
                </a:xfrm>
                <a:custGeom>
                  <a:avLst/>
                  <a:gdLst>
                    <a:gd name="T0" fmla="*/ 292 w 293"/>
                    <a:gd name="T1" fmla="*/ 249 h 406"/>
                    <a:gd name="T2" fmla="*/ 292 w 293"/>
                    <a:gd name="T3" fmla="*/ 221 h 406"/>
                    <a:gd name="T4" fmla="*/ 252 w 293"/>
                    <a:gd name="T5" fmla="*/ 132 h 406"/>
                    <a:gd name="T6" fmla="*/ 232 w 293"/>
                    <a:gd name="T7" fmla="*/ 140 h 406"/>
                    <a:gd name="T8" fmla="*/ 224 w 293"/>
                    <a:gd name="T9" fmla="*/ 173 h 406"/>
                    <a:gd name="T10" fmla="*/ 204 w 293"/>
                    <a:gd name="T11" fmla="*/ 181 h 406"/>
                    <a:gd name="T12" fmla="*/ 184 w 293"/>
                    <a:gd name="T13" fmla="*/ 181 h 406"/>
                    <a:gd name="T14" fmla="*/ 184 w 293"/>
                    <a:gd name="T15" fmla="*/ 152 h 406"/>
                    <a:gd name="T16" fmla="*/ 212 w 293"/>
                    <a:gd name="T17" fmla="*/ 132 h 406"/>
                    <a:gd name="T18" fmla="*/ 208 w 293"/>
                    <a:gd name="T19" fmla="*/ 76 h 406"/>
                    <a:gd name="T20" fmla="*/ 184 w 293"/>
                    <a:gd name="T21" fmla="*/ 20 h 406"/>
                    <a:gd name="T22" fmla="*/ 84 w 293"/>
                    <a:gd name="T23" fmla="*/ 0 h 406"/>
                    <a:gd name="T24" fmla="*/ 64 w 293"/>
                    <a:gd name="T25" fmla="*/ 20 h 406"/>
                    <a:gd name="T26" fmla="*/ 72 w 293"/>
                    <a:gd name="T27" fmla="*/ 40 h 406"/>
                    <a:gd name="T28" fmla="*/ 64 w 293"/>
                    <a:gd name="T29" fmla="*/ 68 h 406"/>
                    <a:gd name="T30" fmla="*/ 64 w 293"/>
                    <a:gd name="T31" fmla="*/ 92 h 406"/>
                    <a:gd name="T32" fmla="*/ 48 w 293"/>
                    <a:gd name="T33" fmla="*/ 88 h 406"/>
                    <a:gd name="T34" fmla="*/ 36 w 293"/>
                    <a:gd name="T35" fmla="*/ 56 h 406"/>
                    <a:gd name="T36" fmla="*/ 12 w 293"/>
                    <a:gd name="T37" fmla="*/ 112 h 406"/>
                    <a:gd name="T38" fmla="*/ 0 w 293"/>
                    <a:gd name="T39" fmla="*/ 249 h 406"/>
                    <a:gd name="T40" fmla="*/ 28 w 293"/>
                    <a:gd name="T41" fmla="*/ 289 h 406"/>
                    <a:gd name="T42" fmla="*/ 32 w 293"/>
                    <a:gd name="T43" fmla="*/ 333 h 406"/>
                    <a:gd name="T44" fmla="*/ 40 w 293"/>
                    <a:gd name="T45" fmla="*/ 369 h 406"/>
                    <a:gd name="T46" fmla="*/ 28 w 293"/>
                    <a:gd name="T47" fmla="*/ 405 h 406"/>
                    <a:gd name="T48" fmla="*/ 152 w 293"/>
                    <a:gd name="T49" fmla="*/ 393 h 406"/>
                    <a:gd name="T50" fmla="*/ 264 w 293"/>
                    <a:gd name="T51" fmla="*/ 369 h 406"/>
                    <a:gd name="T52" fmla="*/ 252 w 293"/>
                    <a:gd name="T53" fmla="*/ 349 h 406"/>
                    <a:gd name="T54" fmla="*/ 256 w 293"/>
                    <a:gd name="T55" fmla="*/ 321 h 406"/>
                    <a:gd name="T56" fmla="*/ 268 w 293"/>
                    <a:gd name="T57" fmla="*/ 309 h 406"/>
                    <a:gd name="T58" fmla="*/ 292 w 293"/>
                    <a:gd name="T59" fmla="*/ 249 h 40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293"/>
                    <a:gd name="T91" fmla="*/ 0 h 406"/>
                    <a:gd name="T92" fmla="*/ 293 w 293"/>
                    <a:gd name="T93" fmla="*/ 406 h 40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293" h="406">
                      <a:moveTo>
                        <a:pt x="292" y="249"/>
                      </a:moveTo>
                      <a:lnTo>
                        <a:pt x="292" y="221"/>
                      </a:lnTo>
                      <a:lnTo>
                        <a:pt x="252" y="132"/>
                      </a:lnTo>
                      <a:lnTo>
                        <a:pt x="232" y="140"/>
                      </a:lnTo>
                      <a:lnTo>
                        <a:pt x="224" y="173"/>
                      </a:lnTo>
                      <a:lnTo>
                        <a:pt x="204" y="181"/>
                      </a:lnTo>
                      <a:lnTo>
                        <a:pt x="184" y="181"/>
                      </a:lnTo>
                      <a:lnTo>
                        <a:pt x="184" y="152"/>
                      </a:lnTo>
                      <a:lnTo>
                        <a:pt x="212" y="132"/>
                      </a:lnTo>
                      <a:lnTo>
                        <a:pt x="208" y="76"/>
                      </a:lnTo>
                      <a:lnTo>
                        <a:pt x="184" y="20"/>
                      </a:lnTo>
                      <a:lnTo>
                        <a:pt x="84" y="0"/>
                      </a:lnTo>
                      <a:lnTo>
                        <a:pt x="64" y="20"/>
                      </a:lnTo>
                      <a:lnTo>
                        <a:pt x="72" y="40"/>
                      </a:lnTo>
                      <a:lnTo>
                        <a:pt x="64" y="68"/>
                      </a:lnTo>
                      <a:lnTo>
                        <a:pt x="64" y="92"/>
                      </a:lnTo>
                      <a:lnTo>
                        <a:pt x="48" y="88"/>
                      </a:lnTo>
                      <a:lnTo>
                        <a:pt x="36" y="56"/>
                      </a:lnTo>
                      <a:lnTo>
                        <a:pt x="12" y="112"/>
                      </a:lnTo>
                      <a:lnTo>
                        <a:pt x="0" y="249"/>
                      </a:lnTo>
                      <a:lnTo>
                        <a:pt x="28" y="289"/>
                      </a:lnTo>
                      <a:lnTo>
                        <a:pt x="32" y="333"/>
                      </a:lnTo>
                      <a:lnTo>
                        <a:pt x="40" y="369"/>
                      </a:lnTo>
                      <a:lnTo>
                        <a:pt x="28" y="405"/>
                      </a:lnTo>
                      <a:lnTo>
                        <a:pt x="152" y="393"/>
                      </a:lnTo>
                      <a:lnTo>
                        <a:pt x="264" y="369"/>
                      </a:lnTo>
                      <a:lnTo>
                        <a:pt x="252" y="349"/>
                      </a:lnTo>
                      <a:lnTo>
                        <a:pt x="256" y="321"/>
                      </a:lnTo>
                      <a:lnTo>
                        <a:pt x="268" y="309"/>
                      </a:lnTo>
                      <a:lnTo>
                        <a:pt x="292" y="249"/>
                      </a:lnTo>
                    </a:path>
                  </a:pathLst>
                </a:custGeom>
                <a:grpFill/>
                <a:ln w="12700" cap="flat" cmpd="sng" algn="ctr">
                  <a:solidFill>
                    <a:schemeClr val="bg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450">
                    <a:solidFill>
                      <a:srgbClr val="616365"/>
                    </a:solidFill>
                  </a:endParaRPr>
                </a:p>
              </p:txBody>
            </p:sp>
            <p:sp>
              <p:nvSpPr>
                <p:cNvPr id="29" name="Freeform 18">
                  <a:extLst>
                    <a:ext uri="{FF2B5EF4-FFF2-40B4-BE49-F238E27FC236}">
                      <a16:creationId xmlns:a16="http://schemas.microsoft.com/office/drawing/2014/main" id="{D5970332-3FCF-4C3C-A0BA-D4CB12EDD533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708633" y="537135"/>
                  <a:ext cx="471" cy="242"/>
                </a:xfrm>
                <a:custGeom>
                  <a:avLst/>
                  <a:gdLst>
                    <a:gd name="T0" fmla="*/ 209 w 471"/>
                    <a:gd name="T1" fmla="*/ 242 h 242"/>
                    <a:gd name="T2" fmla="*/ 242 w 471"/>
                    <a:gd name="T3" fmla="*/ 166 h 242"/>
                    <a:gd name="T4" fmla="*/ 260 w 471"/>
                    <a:gd name="T5" fmla="*/ 165 h 242"/>
                    <a:gd name="T6" fmla="*/ 267 w 471"/>
                    <a:gd name="T7" fmla="*/ 153 h 242"/>
                    <a:gd name="T8" fmla="*/ 278 w 471"/>
                    <a:gd name="T9" fmla="*/ 163 h 242"/>
                    <a:gd name="T10" fmla="*/ 288 w 471"/>
                    <a:gd name="T11" fmla="*/ 148 h 242"/>
                    <a:gd name="T12" fmla="*/ 308 w 471"/>
                    <a:gd name="T13" fmla="*/ 130 h 242"/>
                    <a:gd name="T14" fmla="*/ 333 w 471"/>
                    <a:gd name="T15" fmla="*/ 129 h 242"/>
                    <a:gd name="T16" fmla="*/ 350 w 471"/>
                    <a:gd name="T17" fmla="*/ 114 h 242"/>
                    <a:gd name="T18" fmla="*/ 386 w 471"/>
                    <a:gd name="T19" fmla="*/ 135 h 242"/>
                    <a:gd name="T20" fmla="*/ 392 w 471"/>
                    <a:gd name="T21" fmla="*/ 109 h 242"/>
                    <a:gd name="T22" fmla="*/ 420 w 471"/>
                    <a:gd name="T23" fmla="*/ 115 h 242"/>
                    <a:gd name="T24" fmla="*/ 447 w 471"/>
                    <a:gd name="T25" fmla="*/ 111 h 242"/>
                    <a:gd name="T26" fmla="*/ 471 w 471"/>
                    <a:gd name="T27" fmla="*/ 111 h 242"/>
                    <a:gd name="T28" fmla="*/ 464 w 471"/>
                    <a:gd name="T29" fmla="*/ 99 h 242"/>
                    <a:gd name="T30" fmla="*/ 447 w 471"/>
                    <a:gd name="T31" fmla="*/ 96 h 242"/>
                    <a:gd name="T32" fmla="*/ 431 w 471"/>
                    <a:gd name="T33" fmla="*/ 57 h 242"/>
                    <a:gd name="T34" fmla="*/ 420 w 471"/>
                    <a:gd name="T35" fmla="*/ 55 h 242"/>
                    <a:gd name="T36" fmla="*/ 384 w 471"/>
                    <a:gd name="T37" fmla="*/ 67 h 242"/>
                    <a:gd name="T38" fmla="*/ 366 w 471"/>
                    <a:gd name="T39" fmla="*/ 66 h 242"/>
                    <a:gd name="T40" fmla="*/ 359 w 471"/>
                    <a:gd name="T41" fmla="*/ 39 h 242"/>
                    <a:gd name="T42" fmla="*/ 336 w 471"/>
                    <a:gd name="T43" fmla="*/ 57 h 242"/>
                    <a:gd name="T44" fmla="*/ 282 w 471"/>
                    <a:gd name="T45" fmla="*/ 61 h 242"/>
                    <a:gd name="T46" fmla="*/ 252 w 471"/>
                    <a:gd name="T47" fmla="*/ 88 h 242"/>
                    <a:gd name="T48" fmla="*/ 207 w 471"/>
                    <a:gd name="T49" fmla="*/ 88 h 242"/>
                    <a:gd name="T50" fmla="*/ 174 w 471"/>
                    <a:gd name="T51" fmla="*/ 58 h 242"/>
                    <a:gd name="T52" fmla="*/ 135 w 471"/>
                    <a:gd name="T53" fmla="*/ 57 h 242"/>
                    <a:gd name="T54" fmla="*/ 147 w 471"/>
                    <a:gd name="T55" fmla="*/ 28 h 242"/>
                    <a:gd name="T56" fmla="*/ 180 w 471"/>
                    <a:gd name="T57" fmla="*/ 3 h 242"/>
                    <a:gd name="T58" fmla="*/ 155 w 471"/>
                    <a:gd name="T59" fmla="*/ 0 h 242"/>
                    <a:gd name="T60" fmla="*/ 126 w 471"/>
                    <a:gd name="T61" fmla="*/ 22 h 242"/>
                    <a:gd name="T62" fmla="*/ 102 w 471"/>
                    <a:gd name="T63" fmla="*/ 39 h 242"/>
                    <a:gd name="T64" fmla="*/ 95 w 471"/>
                    <a:gd name="T65" fmla="*/ 60 h 242"/>
                    <a:gd name="T66" fmla="*/ 51 w 471"/>
                    <a:gd name="T67" fmla="*/ 85 h 242"/>
                    <a:gd name="T68" fmla="*/ 39 w 471"/>
                    <a:gd name="T69" fmla="*/ 84 h 242"/>
                    <a:gd name="T70" fmla="*/ 0 w 471"/>
                    <a:gd name="T71" fmla="*/ 120 h 242"/>
                    <a:gd name="T72" fmla="*/ 12 w 471"/>
                    <a:gd name="T73" fmla="*/ 123 h 242"/>
                    <a:gd name="T74" fmla="*/ 36 w 471"/>
                    <a:gd name="T75" fmla="*/ 143 h 242"/>
                    <a:gd name="T76" fmla="*/ 90 w 471"/>
                    <a:gd name="T77" fmla="*/ 143 h 242"/>
                    <a:gd name="T78" fmla="*/ 129 w 471"/>
                    <a:gd name="T79" fmla="*/ 168 h 242"/>
                    <a:gd name="T80" fmla="*/ 171 w 471"/>
                    <a:gd name="T81" fmla="*/ 170 h 242"/>
                    <a:gd name="T82" fmla="*/ 180 w 471"/>
                    <a:gd name="T83" fmla="*/ 183 h 242"/>
                    <a:gd name="T84" fmla="*/ 197 w 471"/>
                    <a:gd name="T85" fmla="*/ 185 h 242"/>
                    <a:gd name="T86" fmla="*/ 209 w 471"/>
                    <a:gd name="T87" fmla="*/ 242 h 242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471"/>
                    <a:gd name="T133" fmla="*/ 0 h 242"/>
                    <a:gd name="T134" fmla="*/ 471 w 471"/>
                    <a:gd name="T135" fmla="*/ 242 h 242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471" h="242">
                      <a:moveTo>
                        <a:pt x="209" y="242"/>
                      </a:moveTo>
                      <a:lnTo>
                        <a:pt x="242" y="166"/>
                      </a:lnTo>
                      <a:lnTo>
                        <a:pt x="260" y="165"/>
                      </a:lnTo>
                      <a:lnTo>
                        <a:pt x="267" y="153"/>
                      </a:lnTo>
                      <a:lnTo>
                        <a:pt x="278" y="163"/>
                      </a:lnTo>
                      <a:lnTo>
                        <a:pt x="288" y="148"/>
                      </a:lnTo>
                      <a:lnTo>
                        <a:pt x="308" y="130"/>
                      </a:lnTo>
                      <a:lnTo>
                        <a:pt x="333" y="129"/>
                      </a:lnTo>
                      <a:lnTo>
                        <a:pt x="350" y="114"/>
                      </a:lnTo>
                      <a:lnTo>
                        <a:pt x="386" y="135"/>
                      </a:lnTo>
                      <a:lnTo>
                        <a:pt x="392" y="109"/>
                      </a:lnTo>
                      <a:lnTo>
                        <a:pt x="420" y="115"/>
                      </a:lnTo>
                      <a:lnTo>
                        <a:pt x="447" y="111"/>
                      </a:lnTo>
                      <a:lnTo>
                        <a:pt x="471" y="111"/>
                      </a:lnTo>
                      <a:lnTo>
                        <a:pt x="464" y="99"/>
                      </a:lnTo>
                      <a:lnTo>
                        <a:pt x="447" y="96"/>
                      </a:lnTo>
                      <a:lnTo>
                        <a:pt x="431" y="57"/>
                      </a:lnTo>
                      <a:lnTo>
                        <a:pt x="420" y="55"/>
                      </a:lnTo>
                      <a:lnTo>
                        <a:pt x="384" y="67"/>
                      </a:lnTo>
                      <a:lnTo>
                        <a:pt x="366" y="66"/>
                      </a:lnTo>
                      <a:lnTo>
                        <a:pt x="359" y="39"/>
                      </a:lnTo>
                      <a:lnTo>
                        <a:pt x="336" y="57"/>
                      </a:lnTo>
                      <a:lnTo>
                        <a:pt x="282" y="61"/>
                      </a:lnTo>
                      <a:lnTo>
                        <a:pt x="252" y="88"/>
                      </a:lnTo>
                      <a:lnTo>
                        <a:pt x="207" y="88"/>
                      </a:lnTo>
                      <a:lnTo>
                        <a:pt x="174" y="58"/>
                      </a:lnTo>
                      <a:lnTo>
                        <a:pt x="135" y="57"/>
                      </a:lnTo>
                      <a:lnTo>
                        <a:pt x="147" y="28"/>
                      </a:lnTo>
                      <a:lnTo>
                        <a:pt x="180" y="3"/>
                      </a:lnTo>
                      <a:lnTo>
                        <a:pt x="155" y="0"/>
                      </a:lnTo>
                      <a:lnTo>
                        <a:pt x="126" y="22"/>
                      </a:lnTo>
                      <a:lnTo>
                        <a:pt x="102" y="39"/>
                      </a:lnTo>
                      <a:lnTo>
                        <a:pt x="95" y="60"/>
                      </a:lnTo>
                      <a:lnTo>
                        <a:pt x="51" y="85"/>
                      </a:lnTo>
                      <a:lnTo>
                        <a:pt x="39" y="84"/>
                      </a:lnTo>
                      <a:lnTo>
                        <a:pt x="0" y="120"/>
                      </a:lnTo>
                      <a:lnTo>
                        <a:pt x="12" y="123"/>
                      </a:lnTo>
                      <a:lnTo>
                        <a:pt x="36" y="143"/>
                      </a:lnTo>
                      <a:lnTo>
                        <a:pt x="90" y="143"/>
                      </a:lnTo>
                      <a:lnTo>
                        <a:pt x="129" y="168"/>
                      </a:lnTo>
                      <a:lnTo>
                        <a:pt x="171" y="170"/>
                      </a:lnTo>
                      <a:lnTo>
                        <a:pt x="180" y="183"/>
                      </a:lnTo>
                      <a:lnTo>
                        <a:pt x="197" y="185"/>
                      </a:lnTo>
                      <a:lnTo>
                        <a:pt x="209" y="242"/>
                      </a:lnTo>
                      <a:close/>
                    </a:path>
                  </a:pathLst>
                </a:custGeom>
                <a:grpFill/>
                <a:ln w="12700" cap="flat" cmpd="sng" algn="ctr">
                  <a:solidFill>
                    <a:schemeClr val="bg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450">
                    <a:solidFill>
                      <a:srgbClr val="616365"/>
                    </a:solidFill>
                  </a:endParaRPr>
                </a:p>
              </p:txBody>
            </p:sp>
          </p:grpSp>
        </p:grpSp>
      </p:grpSp>
      <p:sp>
        <p:nvSpPr>
          <p:cNvPr id="75" name="TextBox 62">
            <a:extLst>
              <a:ext uri="{FF2B5EF4-FFF2-40B4-BE49-F238E27FC236}">
                <a16:creationId xmlns:a16="http://schemas.microsoft.com/office/drawing/2014/main" id="{C2887CFA-4EA9-432C-AA66-BA3904D4B203}"/>
              </a:ext>
            </a:extLst>
          </p:cNvPr>
          <p:cNvSpPr txBox="1"/>
          <p:nvPr/>
        </p:nvSpPr>
        <p:spPr bwMode="gray">
          <a:xfrm>
            <a:off x="987426" y="1483445"/>
            <a:ext cx="845820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69"/>
              </a:spcAft>
            </a:pPr>
            <a:r>
              <a:rPr lang="en-US" sz="750" b="1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WEST</a:t>
            </a:r>
          </a:p>
        </p:txBody>
      </p:sp>
      <p:sp>
        <p:nvSpPr>
          <p:cNvPr id="76" name="TextBox 63">
            <a:extLst>
              <a:ext uri="{FF2B5EF4-FFF2-40B4-BE49-F238E27FC236}">
                <a16:creationId xmlns:a16="http://schemas.microsoft.com/office/drawing/2014/main" id="{BB972721-41A7-40A3-BDFA-FC86253FC384}"/>
              </a:ext>
            </a:extLst>
          </p:cNvPr>
          <p:cNvSpPr txBox="1"/>
          <p:nvPr/>
        </p:nvSpPr>
        <p:spPr bwMode="gray">
          <a:xfrm>
            <a:off x="284269" y="3248440"/>
            <a:ext cx="593112" cy="11541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69"/>
              </a:spcAft>
            </a:pPr>
            <a:r>
              <a:rPr lang="en-US" sz="750" b="1" dirty="0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CALIFORNIA</a:t>
            </a:r>
          </a:p>
        </p:txBody>
      </p:sp>
      <p:sp>
        <p:nvSpPr>
          <p:cNvPr id="77" name="TextBox 64">
            <a:extLst>
              <a:ext uri="{FF2B5EF4-FFF2-40B4-BE49-F238E27FC236}">
                <a16:creationId xmlns:a16="http://schemas.microsoft.com/office/drawing/2014/main" id="{98E9B2AF-4A89-47BE-90DA-9E5A320454AB}"/>
              </a:ext>
            </a:extLst>
          </p:cNvPr>
          <p:cNvSpPr txBox="1"/>
          <p:nvPr/>
        </p:nvSpPr>
        <p:spPr bwMode="gray">
          <a:xfrm>
            <a:off x="1935952" y="3992237"/>
            <a:ext cx="849592" cy="11541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69"/>
              </a:spcAft>
            </a:pPr>
            <a:r>
              <a:rPr lang="en-US" sz="750" b="1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SOUTH CENTRAL </a:t>
            </a:r>
          </a:p>
        </p:txBody>
      </p:sp>
      <p:sp>
        <p:nvSpPr>
          <p:cNvPr id="78" name="TextBox 65">
            <a:extLst>
              <a:ext uri="{FF2B5EF4-FFF2-40B4-BE49-F238E27FC236}">
                <a16:creationId xmlns:a16="http://schemas.microsoft.com/office/drawing/2014/main" id="{74E716AE-722B-429B-AB5E-9E2EA41DC2E5}"/>
              </a:ext>
            </a:extLst>
          </p:cNvPr>
          <p:cNvSpPr txBox="1"/>
          <p:nvPr/>
        </p:nvSpPr>
        <p:spPr bwMode="gray">
          <a:xfrm>
            <a:off x="3771138" y="3309908"/>
            <a:ext cx="620363" cy="11541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69"/>
              </a:spcAft>
            </a:pPr>
            <a:r>
              <a:rPr lang="en-US" sz="750" b="1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SOUTHEAST </a:t>
            </a:r>
          </a:p>
        </p:txBody>
      </p:sp>
      <p:sp>
        <p:nvSpPr>
          <p:cNvPr id="79" name="TextBox 66">
            <a:extLst>
              <a:ext uri="{FF2B5EF4-FFF2-40B4-BE49-F238E27FC236}">
                <a16:creationId xmlns:a16="http://schemas.microsoft.com/office/drawing/2014/main" id="{102143EC-FEB8-4337-8C71-ABD6E6E0A311}"/>
              </a:ext>
            </a:extLst>
          </p:cNvPr>
          <p:cNvSpPr txBox="1"/>
          <p:nvPr/>
        </p:nvSpPr>
        <p:spPr bwMode="gray">
          <a:xfrm>
            <a:off x="4109522" y="1882706"/>
            <a:ext cx="625172" cy="11541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69"/>
              </a:spcAft>
            </a:pPr>
            <a:r>
              <a:rPr lang="en-US" sz="750" b="1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NORTHEAST </a:t>
            </a:r>
          </a:p>
        </p:txBody>
      </p:sp>
      <p:sp>
        <p:nvSpPr>
          <p:cNvPr id="80" name="TextBox 67">
            <a:extLst>
              <a:ext uri="{FF2B5EF4-FFF2-40B4-BE49-F238E27FC236}">
                <a16:creationId xmlns:a16="http://schemas.microsoft.com/office/drawing/2014/main" id="{302BAF8C-D7DA-416E-AAEE-A715571CE5B2}"/>
              </a:ext>
            </a:extLst>
          </p:cNvPr>
          <p:cNvSpPr txBox="1"/>
          <p:nvPr/>
        </p:nvSpPr>
        <p:spPr bwMode="gray">
          <a:xfrm>
            <a:off x="1894817" y="1550048"/>
            <a:ext cx="931863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indent="0" algn="ctr">
              <a:defRPr sz="1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indent="0">
              <a:defRPr sz="1100"/>
            </a:lvl2pPr>
            <a:lvl3pPr indent="0">
              <a:defRPr sz="1100"/>
            </a:lvl3pPr>
            <a:lvl4pPr indent="0">
              <a:defRPr sz="1100"/>
            </a:lvl4pPr>
            <a:lvl5pPr indent="0">
              <a:defRPr sz="1100"/>
            </a:lvl5pPr>
            <a:lvl6pPr indent="0">
              <a:defRPr sz="1100"/>
            </a:lvl6pPr>
            <a:lvl7pPr indent="0">
              <a:defRPr sz="1100"/>
            </a:lvl7pPr>
            <a:lvl8pPr indent="0">
              <a:defRPr sz="1100"/>
            </a:lvl8pPr>
            <a:lvl9pPr indent="0">
              <a:defRPr sz="1100"/>
            </a:lvl9pPr>
          </a:lstStyle>
          <a:p>
            <a:pPr>
              <a:spcAft>
                <a:spcPts val="169"/>
              </a:spcAft>
            </a:pPr>
            <a:r>
              <a:rPr lang="en-US" sz="750">
                <a:latin typeface="+mj-lt"/>
                <a:cs typeface="Arial" panose="020B0604020202020204" pitchFamily="34" charset="0"/>
              </a:rPr>
              <a:t>PLAINS </a:t>
            </a:r>
          </a:p>
        </p:txBody>
      </p:sp>
      <p:sp>
        <p:nvSpPr>
          <p:cNvPr id="81" name="TextBox 68">
            <a:extLst>
              <a:ext uri="{FF2B5EF4-FFF2-40B4-BE49-F238E27FC236}">
                <a16:creationId xmlns:a16="http://schemas.microsoft.com/office/drawing/2014/main" id="{93B8A117-ECF2-4641-824F-4B345D0D3514}"/>
              </a:ext>
            </a:extLst>
          </p:cNvPr>
          <p:cNvSpPr txBox="1"/>
          <p:nvPr/>
        </p:nvSpPr>
        <p:spPr bwMode="gray">
          <a:xfrm>
            <a:off x="2868816" y="1697426"/>
            <a:ext cx="716543" cy="11541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69"/>
              </a:spcAft>
            </a:pPr>
            <a:r>
              <a:rPr lang="en-US" sz="750" b="1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GREAT LAKES </a:t>
            </a:r>
          </a:p>
        </p:txBody>
      </p:sp>
      <p:sp>
        <p:nvSpPr>
          <p:cNvPr id="82" name="TextBox 69">
            <a:extLst>
              <a:ext uri="{FF2B5EF4-FFF2-40B4-BE49-F238E27FC236}">
                <a16:creationId xmlns:a16="http://schemas.microsoft.com/office/drawing/2014/main" id="{F1F4A094-36D3-49BD-B407-0A7AA02A45A5}"/>
              </a:ext>
            </a:extLst>
          </p:cNvPr>
          <p:cNvSpPr txBox="1"/>
          <p:nvPr/>
        </p:nvSpPr>
        <p:spPr bwMode="gray">
          <a:xfrm>
            <a:off x="3955913" y="2662364"/>
            <a:ext cx="540212" cy="11541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69"/>
              </a:spcAft>
            </a:pPr>
            <a:r>
              <a:rPr lang="en-US" sz="750" b="1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MID SOUTH</a:t>
            </a:r>
          </a:p>
        </p:txBody>
      </p:sp>
      <p:sp>
        <p:nvSpPr>
          <p:cNvPr id="83" name="Isosceles Triangle 82">
            <a:extLst>
              <a:ext uri="{FF2B5EF4-FFF2-40B4-BE49-F238E27FC236}">
                <a16:creationId xmlns:a16="http://schemas.microsoft.com/office/drawing/2014/main" id="{ABEAA266-4994-4E1D-BCCB-CAF6E6C449FF}"/>
              </a:ext>
            </a:extLst>
          </p:cNvPr>
          <p:cNvSpPr/>
          <p:nvPr/>
        </p:nvSpPr>
        <p:spPr>
          <a:xfrm>
            <a:off x="7092280" y="4338147"/>
            <a:ext cx="161522" cy="152400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A7344153-52B9-418A-9952-EE507AD52D13}"/>
              </a:ext>
            </a:extLst>
          </p:cNvPr>
          <p:cNvSpPr txBox="1"/>
          <p:nvPr/>
        </p:nvSpPr>
        <p:spPr>
          <a:xfrm>
            <a:off x="7182134" y="4303937"/>
            <a:ext cx="17940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= Above-average performance</a:t>
            </a:r>
          </a:p>
        </p:txBody>
      </p:sp>
      <p:sp>
        <p:nvSpPr>
          <p:cNvPr id="85" name="Isosceles Triangle 84">
            <a:extLst>
              <a:ext uri="{FF2B5EF4-FFF2-40B4-BE49-F238E27FC236}">
                <a16:creationId xmlns:a16="http://schemas.microsoft.com/office/drawing/2014/main" id="{D31CC2FE-90C3-401F-BF27-E88F91FE7865}"/>
              </a:ext>
            </a:extLst>
          </p:cNvPr>
          <p:cNvSpPr/>
          <p:nvPr/>
        </p:nvSpPr>
        <p:spPr>
          <a:xfrm>
            <a:off x="7092280" y="4126993"/>
            <a:ext cx="161522" cy="152400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solidFill>
                <a:schemeClr val="accent3"/>
              </a:solidFill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58FF7B07-0328-42A8-B6EB-C7474ADEA542}"/>
              </a:ext>
            </a:extLst>
          </p:cNvPr>
          <p:cNvSpPr txBox="1"/>
          <p:nvPr/>
        </p:nvSpPr>
        <p:spPr>
          <a:xfrm>
            <a:off x="7182134" y="4092783"/>
            <a:ext cx="14013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= Above-average share</a:t>
            </a:r>
          </a:p>
        </p:txBody>
      </p:sp>
      <p:sp>
        <p:nvSpPr>
          <p:cNvPr id="87" name="Isosceles Triangle 86">
            <a:extLst>
              <a:ext uri="{FF2B5EF4-FFF2-40B4-BE49-F238E27FC236}">
                <a16:creationId xmlns:a16="http://schemas.microsoft.com/office/drawing/2014/main" id="{5DF58818-E61F-406C-8C4D-2A6111F58213}"/>
              </a:ext>
            </a:extLst>
          </p:cNvPr>
          <p:cNvSpPr/>
          <p:nvPr/>
        </p:nvSpPr>
        <p:spPr>
          <a:xfrm>
            <a:off x="7020272" y="2283718"/>
            <a:ext cx="161522" cy="152400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9" name="Isosceles Triangle 88">
            <a:extLst>
              <a:ext uri="{FF2B5EF4-FFF2-40B4-BE49-F238E27FC236}">
                <a16:creationId xmlns:a16="http://schemas.microsoft.com/office/drawing/2014/main" id="{954F9B57-15CE-4068-95D6-48CBA497AC02}"/>
              </a:ext>
            </a:extLst>
          </p:cNvPr>
          <p:cNvSpPr/>
          <p:nvPr/>
        </p:nvSpPr>
        <p:spPr>
          <a:xfrm>
            <a:off x="7020272" y="3662536"/>
            <a:ext cx="161522" cy="152400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62BC27C9-1428-4085-B19E-022026CB57AF}"/>
              </a:ext>
            </a:extLst>
          </p:cNvPr>
          <p:cNvSpPr txBox="1"/>
          <p:nvPr/>
        </p:nvSpPr>
        <p:spPr>
          <a:xfrm>
            <a:off x="382266" y="4620127"/>
            <a:ext cx="64219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IRI, Integrated Fresh, MULO, YTD through 5/15/22 | Total fresh vegetables and total fresh mushrooms</a:t>
            </a:r>
          </a:p>
        </p:txBody>
      </p:sp>
      <p:sp>
        <p:nvSpPr>
          <p:cNvPr id="92" name="Isosceles Triangle 91">
            <a:extLst>
              <a:ext uri="{FF2B5EF4-FFF2-40B4-BE49-F238E27FC236}">
                <a16:creationId xmlns:a16="http://schemas.microsoft.com/office/drawing/2014/main" id="{6C9CB171-A76E-4D97-AA01-D6FA7E0CD8F4}"/>
              </a:ext>
            </a:extLst>
          </p:cNvPr>
          <p:cNvSpPr/>
          <p:nvPr/>
        </p:nvSpPr>
        <p:spPr>
          <a:xfrm>
            <a:off x="8226902" y="3205450"/>
            <a:ext cx="161522" cy="152400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3" name="Isosceles Triangle 92">
            <a:extLst>
              <a:ext uri="{FF2B5EF4-FFF2-40B4-BE49-F238E27FC236}">
                <a16:creationId xmlns:a16="http://schemas.microsoft.com/office/drawing/2014/main" id="{9E377857-AF8D-47DC-A5BF-10D2F4897F48}"/>
              </a:ext>
            </a:extLst>
          </p:cNvPr>
          <p:cNvSpPr/>
          <p:nvPr/>
        </p:nvSpPr>
        <p:spPr>
          <a:xfrm>
            <a:off x="8226902" y="2982714"/>
            <a:ext cx="161522" cy="152400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740595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EF91D-021B-48D7-92B6-57858BA79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284668"/>
            <a:ext cx="8568952" cy="720518"/>
          </a:xfrm>
        </p:spPr>
        <p:txBody>
          <a:bodyPr>
            <a:normAutofit fontScale="90000"/>
          </a:bodyPr>
          <a:lstStyle/>
          <a:p>
            <a:r>
              <a:rPr lang="en-US" dirty="0"/>
              <a:t>Performance summary whites, browns and exotics</a:t>
            </a:r>
            <a:br>
              <a:rPr lang="en-US" dirty="0"/>
            </a:br>
            <a:r>
              <a:rPr lang="en-US" sz="2200" dirty="0"/>
              <a:t>Dollar sales for browns up 20.6% versus pre-pandemic levels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BA0838-B5EB-4E0C-A7C5-BA7CFEAF9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C16E00-2588-4AB6-AD76-83429C857A5E}"/>
              </a:ext>
            </a:extLst>
          </p:cNvPr>
          <p:cNvSpPr txBox="1"/>
          <p:nvPr/>
        </p:nvSpPr>
        <p:spPr>
          <a:xfrm>
            <a:off x="382266" y="4620127"/>
            <a:ext cx="33922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IRI, Integrated Fresh, MULO, 4 weeks ending 5/15/22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5CD6A35-7FA1-4557-8C5F-289A78F955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9737779"/>
              </p:ext>
            </p:extLst>
          </p:nvPr>
        </p:nvGraphicFramePr>
        <p:xfrm>
          <a:off x="529313" y="1563638"/>
          <a:ext cx="8147143" cy="1755746"/>
        </p:xfrm>
        <a:graphic>
          <a:graphicData uri="http://schemas.openxmlformats.org/drawingml/2006/table">
            <a:tbl>
              <a:tblPr bandRow="1"/>
              <a:tblGrid>
                <a:gridCol w="2165152">
                  <a:extLst>
                    <a:ext uri="{9D8B030D-6E8A-4147-A177-3AD203B41FA5}">
                      <a16:colId xmlns:a16="http://schemas.microsoft.com/office/drawing/2014/main" val="2427040541"/>
                    </a:ext>
                  </a:extLst>
                </a:gridCol>
                <a:gridCol w="786700">
                  <a:extLst>
                    <a:ext uri="{9D8B030D-6E8A-4147-A177-3AD203B41FA5}">
                      <a16:colId xmlns:a16="http://schemas.microsoft.com/office/drawing/2014/main" val="3793236027"/>
                    </a:ext>
                  </a:extLst>
                </a:gridCol>
                <a:gridCol w="676946">
                  <a:extLst>
                    <a:ext uri="{9D8B030D-6E8A-4147-A177-3AD203B41FA5}">
                      <a16:colId xmlns:a16="http://schemas.microsoft.com/office/drawing/2014/main" val="3310452787"/>
                    </a:ext>
                  </a:extLst>
                </a:gridCol>
                <a:gridCol w="775955">
                  <a:extLst>
                    <a:ext uri="{9D8B030D-6E8A-4147-A177-3AD203B41FA5}">
                      <a16:colId xmlns:a16="http://schemas.microsoft.com/office/drawing/2014/main" val="2516352575"/>
                    </a:ext>
                  </a:extLst>
                </a:gridCol>
                <a:gridCol w="759070">
                  <a:extLst>
                    <a:ext uri="{9D8B030D-6E8A-4147-A177-3AD203B41FA5}">
                      <a16:colId xmlns:a16="http://schemas.microsoft.com/office/drawing/2014/main" val="1382202288"/>
                    </a:ext>
                  </a:extLst>
                </a:gridCol>
                <a:gridCol w="711484">
                  <a:extLst>
                    <a:ext uri="{9D8B030D-6E8A-4147-A177-3AD203B41FA5}">
                      <a16:colId xmlns:a16="http://schemas.microsoft.com/office/drawing/2014/main" val="3122322836"/>
                    </a:ext>
                  </a:extLst>
                </a:gridCol>
                <a:gridCol w="683086">
                  <a:extLst>
                    <a:ext uri="{9D8B030D-6E8A-4147-A177-3AD203B41FA5}">
                      <a16:colId xmlns:a16="http://schemas.microsoft.com/office/drawing/2014/main" val="871041741"/>
                    </a:ext>
                  </a:extLst>
                </a:gridCol>
                <a:gridCol w="828913">
                  <a:extLst>
                    <a:ext uri="{9D8B030D-6E8A-4147-A177-3AD203B41FA5}">
                      <a16:colId xmlns:a16="http://schemas.microsoft.com/office/drawing/2014/main" val="3718238866"/>
                    </a:ext>
                  </a:extLst>
                </a:gridCol>
                <a:gridCol w="759837">
                  <a:extLst>
                    <a:ext uri="{9D8B030D-6E8A-4147-A177-3AD203B41FA5}">
                      <a16:colId xmlns:a16="http://schemas.microsoft.com/office/drawing/2014/main" val="3225081401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 weeks ending 5/15/2022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Dollars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Dollar share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 sales vs. 2021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 sales vs. 2019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Volume (</a:t>
                      </a:r>
                      <a:r>
                        <a:rPr lang="en-US" sz="1200" b="1" dirty="0" err="1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lbs</a:t>
                      </a: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Lbs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share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Lbs</a:t>
                      </a: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b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vs. 2021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Lbs</a:t>
                      </a: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vs. 2019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7968179"/>
                  </a:ext>
                </a:extLst>
              </a:tr>
              <a:tr h="34522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Total fresh mushrooms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$95.5M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100.0%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-5.9%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+10.6%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21M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100.0%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effectLst/>
                          <a:latin typeface="+mn-lt"/>
                        </a:rPr>
                        <a:t>-11.8%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effectLst/>
                          <a:latin typeface="+mn-lt"/>
                        </a:rPr>
                        <a:t>-0.2%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6915569"/>
                  </a:ext>
                </a:extLst>
              </a:tr>
              <a:tr h="30215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White mushrooms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$50.9M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53.3%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-5.8%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+2.7%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12.8M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61.0%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-11.3%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-6.0%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0911411"/>
                  </a:ext>
                </a:extLst>
              </a:tr>
              <a:tr h="30215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Brown mushrooms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$39.3M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41.2%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-4.4%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+20.6%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7.8M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37.2%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-11.9%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10.8%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2962120"/>
                  </a:ext>
                </a:extLst>
              </a:tr>
              <a:tr h="30215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Specialty mushrooms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$5.3M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5.5%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-15.8%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+25.6%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0.4M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1.9%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-23.7%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5.2%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96204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25464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95049"/>
            <a:ext cx="8496944" cy="720518"/>
          </a:xfrm>
        </p:spPr>
        <p:txBody>
          <a:bodyPr>
            <a:normAutofit/>
          </a:bodyPr>
          <a:lstStyle/>
          <a:p>
            <a:r>
              <a:rPr lang="en-US" dirty="0"/>
              <a:t>White button mushrooms dollar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7576"/>
            <a:ext cx="3322712" cy="36070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Dollars YTD through</a:t>
            </a:r>
            <a:br>
              <a:rPr lang="en-US" dirty="0"/>
            </a:br>
            <a:r>
              <a:rPr lang="en-US" dirty="0"/>
              <a:t> 5/15/2022</a:t>
            </a:r>
          </a:p>
          <a:p>
            <a:pPr>
              <a:buNone/>
            </a:pPr>
            <a:r>
              <a:rPr lang="en-US" sz="4400" b="1" dirty="0">
                <a:solidFill>
                  <a:schemeClr val="accent2"/>
                </a:solidFill>
              </a:rPr>
              <a:t>$50.9M</a:t>
            </a:r>
          </a:p>
          <a:p>
            <a:pPr>
              <a:buNone/>
            </a:pPr>
            <a:r>
              <a:rPr lang="en-US" dirty="0"/>
              <a:t>Or 53.3% of total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Average price/unit</a:t>
            </a:r>
          </a:p>
          <a:p>
            <a:pPr>
              <a:buNone/>
            </a:pPr>
            <a:r>
              <a:rPr lang="en-US" sz="4000" b="1" dirty="0">
                <a:solidFill>
                  <a:schemeClr val="accent2"/>
                </a:solidFill>
              </a:rPr>
              <a:t>$2.56</a:t>
            </a:r>
            <a:endParaRPr lang="en-US" dirty="0">
              <a:solidFill>
                <a:schemeClr val="accent2"/>
              </a:solidFill>
            </a:endParaRPr>
          </a:p>
          <a:p>
            <a:pPr>
              <a:buNone/>
            </a:pPr>
            <a:r>
              <a:rPr lang="en-US" dirty="0"/>
              <a:t>+4.6%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ADFA4E-B09B-4712-BE20-DDEC41BC251F}"/>
              </a:ext>
            </a:extLst>
          </p:cNvPr>
          <p:cNvSpPr txBox="1"/>
          <p:nvPr/>
        </p:nvSpPr>
        <p:spPr>
          <a:xfrm>
            <a:off x="382266" y="4620127"/>
            <a:ext cx="39132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IRI, Integrated Fresh, MULO, 2021 plus 4 weeks ending 5/15/22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379A6F9-3724-47D8-ACF9-A1517B3C2E12}"/>
              </a:ext>
            </a:extLst>
          </p:cNvPr>
          <p:cNvCxnSpPr/>
          <p:nvPr/>
        </p:nvCxnSpPr>
        <p:spPr>
          <a:xfrm>
            <a:off x="2843808" y="1059582"/>
            <a:ext cx="0" cy="3240359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19E2291A-45A1-433D-86B4-A9A7397634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09237496"/>
              </p:ext>
            </p:extLst>
          </p:nvPr>
        </p:nvGraphicFramePr>
        <p:xfrm>
          <a:off x="2987827" y="1059582"/>
          <a:ext cx="5688629" cy="3429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574637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95049"/>
            <a:ext cx="8640960" cy="720518"/>
          </a:xfrm>
        </p:spPr>
        <p:txBody>
          <a:bodyPr>
            <a:normAutofit/>
          </a:bodyPr>
          <a:lstStyle/>
          <a:p>
            <a:r>
              <a:rPr lang="en-US" dirty="0"/>
              <a:t>White button mushrooms volume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7576"/>
            <a:ext cx="3322712" cy="3607049"/>
          </a:xfrm>
        </p:spPr>
        <p:txBody>
          <a:bodyPr>
            <a:normAutofit/>
          </a:bodyPr>
          <a:lstStyle/>
          <a:p>
            <a:pPr marL="57150" indent="-22225">
              <a:buNone/>
            </a:pPr>
            <a:r>
              <a:rPr lang="en-US" dirty="0"/>
              <a:t>Pounds YTD through</a:t>
            </a:r>
            <a:br>
              <a:rPr lang="en-US" dirty="0"/>
            </a:br>
            <a:r>
              <a:rPr lang="en-US" dirty="0" err="1"/>
              <a:t>w.e</a:t>
            </a:r>
            <a:r>
              <a:rPr lang="en-US" dirty="0"/>
              <a:t>. 5/15/2022</a:t>
            </a:r>
          </a:p>
          <a:p>
            <a:pPr>
              <a:buNone/>
            </a:pPr>
            <a:r>
              <a:rPr lang="en-US" sz="4400" b="1" dirty="0">
                <a:solidFill>
                  <a:schemeClr val="accent2"/>
                </a:solidFill>
              </a:rPr>
              <a:t>13M</a:t>
            </a:r>
          </a:p>
          <a:p>
            <a:pPr>
              <a:buNone/>
            </a:pPr>
            <a:r>
              <a:rPr lang="en-US" dirty="0"/>
              <a:t>Or 61.0% of total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Average price/pound</a:t>
            </a:r>
          </a:p>
          <a:p>
            <a:pPr>
              <a:buNone/>
            </a:pPr>
            <a:r>
              <a:rPr lang="en-US" sz="4000" b="1" dirty="0">
                <a:solidFill>
                  <a:schemeClr val="accent2"/>
                </a:solidFill>
              </a:rPr>
              <a:t>$3.97</a:t>
            </a:r>
            <a:endParaRPr lang="en-US" dirty="0">
              <a:solidFill>
                <a:schemeClr val="accent2"/>
              </a:solidFill>
            </a:endParaRPr>
          </a:p>
          <a:p>
            <a:pPr>
              <a:buNone/>
            </a:pPr>
            <a:r>
              <a:rPr lang="en-US" dirty="0"/>
              <a:t>+6.2% vs. YA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ADFA4E-B09B-4712-BE20-DDEC41BC251F}"/>
              </a:ext>
            </a:extLst>
          </p:cNvPr>
          <p:cNvSpPr txBox="1"/>
          <p:nvPr/>
        </p:nvSpPr>
        <p:spPr>
          <a:xfrm>
            <a:off x="382266" y="4620127"/>
            <a:ext cx="39132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IRI, Integrated Fresh, MULO, 2021 plus 4 weeks ending 5/15/22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379A6F9-3724-47D8-ACF9-A1517B3C2E12}"/>
              </a:ext>
            </a:extLst>
          </p:cNvPr>
          <p:cNvCxnSpPr/>
          <p:nvPr/>
        </p:nvCxnSpPr>
        <p:spPr>
          <a:xfrm>
            <a:off x="2843808" y="1059582"/>
            <a:ext cx="0" cy="3240359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19E2291A-45A1-433D-86B4-A9A7397634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73604542"/>
              </p:ext>
            </p:extLst>
          </p:nvPr>
        </p:nvGraphicFramePr>
        <p:xfrm>
          <a:off x="2987824" y="1059582"/>
          <a:ext cx="5688632" cy="3429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Edible mushroom Fried rice Sichuan cuisine Cooking, Fresh Mushroom ...">
            <a:extLst>
              <a:ext uri="{FF2B5EF4-FFF2-40B4-BE49-F238E27FC236}">
                <a16:creationId xmlns:a16="http://schemas.microsoft.com/office/drawing/2014/main" id="{A681F5EE-8B9D-6851-B0E9-62BC4788E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DDDDDD"/>
              </a:clrFrom>
              <a:clrTo>
                <a:srgbClr val="DDDDD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307580"/>
            <a:ext cx="3152078" cy="242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3A09FDB-B80C-42C4-8C32-6307BAEB6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1B06DA-5432-489C-8B99-34FED8793F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131590"/>
            <a:ext cx="7416824" cy="3384376"/>
          </a:xfrm>
        </p:spPr>
        <p:txBody>
          <a:bodyPr>
            <a:normAutofit/>
          </a:bodyPr>
          <a:lstStyle/>
          <a:p>
            <a:r>
              <a:rPr lang="en-US" dirty="0"/>
              <a:t>The report covers the </a:t>
            </a:r>
            <a:r>
              <a:rPr lang="en-US" b="1" dirty="0"/>
              <a:t>four weeks ending May 15, 2022 </a:t>
            </a:r>
            <a:r>
              <a:rPr lang="en-US" dirty="0"/>
              <a:t>with week endings:</a:t>
            </a:r>
            <a:endParaRPr lang="en-US" b="1" dirty="0"/>
          </a:p>
          <a:p>
            <a:pPr lvl="1"/>
            <a:r>
              <a:rPr lang="en-US" dirty="0"/>
              <a:t>April 24, 2022</a:t>
            </a:r>
          </a:p>
          <a:p>
            <a:pPr lvl="1"/>
            <a:r>
              <a:rPr lang="en-US" dirty="0"/>
              <a:t>May 1, 2022</a:t>
            </a:r>
          </a:p>
          <a:p>
            <a:pPr lvl="1"/>
            <a:r>
              <a:rPr lang="en-US" dirty="0"/>
              <a:t>May 8, 2022</a:t>
            </a:r>
          </a:p>
          <a:p>
            <a:pPr lvl="1"/>
            <a:r>
              <a:rPr lang="en-US" dirty="0"/>
              <a:t>May 15, 2022</a:t>
            </a:r>
          </a:p>
          <a:p>
            <a:r>
              <a:rPr lang="en-US" dirty="0"/>
              <a:t>Comparisons to year ago (YA) refer to 2021; comparisons </a:t>
            </a:r>
            <a:br>
              <a:rPr lang="en-US" dirty="0"/>
            </a:br>
            <a:r>
              <a:rPr lang="en-US" dirty="0"/>
              <a:t>to two years ago (2YA) refer to 2020 and 3YA to 2019</a:t>
            </a:r>
          </a:p>
          <a:p>
            <a:r>
              <a:rPr lang="en-US" dirty="0"/>
              <a:t>Dollar references are the retail value, volume is reflected in pounds</a:t>
            </a:r>
          </a:p>
          <a:p>
            <a:r>
              <a:rPr lang="en-US" dirty="0"/>
              <a:t>Data is based on the IRI total multi-outlet universe, which </a:t>
            </a:r>
            <a:br>
              <a:rPr lang="en-US" dirty="0"/>
            </a:br>
            <a:r>
              <a:rPr lang="en-US" dirty="0"/>
              <a:t>includes supermarkets, supercenters, club, commissaries, etc. </a:t>
            </a:r>
          </a:p>
          <a:p>
            <a:r>
              <a:rPr lang="en-US" dirty="0"/>
              <a:t>It does not include the specialty stores, such as Whole Foods or Sprouts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E855A58-F231-4D0C-8A8C-DE74A56ED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AE0F01-85B9-43DF-91FC-B3A1DA91D4FC}"/>
              </a:ext>
            </a:extLst>
          </p:cNvPr>
          <p:cNvSpPr txBox="1"/>
          <p:nvPr/>
        </p:nvSpPr>
        <p:spPr>
          <a:xfrm>
            <a:off x="382266" y="4620127"/>
            <a:ext cx="33810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IRI, Integrated Fresh, MULO, 4 weeks ending 5/15/22</a:t>
            </a:r>
          </a:p>
        </p:txBody>
      </p:sp>
    </p:spTree>
    <p:extLst>
      <p:ext uri="{BB962C8B-B14F-4D97-AF65-F5344CB8AC3E}">
        <p14:creationId xmlns:p14="http://schemas.microsoft.com/office/powerpoint/2010/main" val="30791505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95049"/>
            <a:ext cx="8496944" cy="720518"/>
          </a:xfrm>
        </p:spPr>
        <p:txBody>
          <a:bodyPr>
            <a:normAutofit/>
          </a:bodyPr>
          <a:lstStyle/>
          <a:p>
            <a:r>
              <a:rPr lang="en-US" dirty="0" err="1"/>
              <a:t>Crimini</a:t>
            </a:r>
            <a:r>
              <a:rPr lang="en-US" dirty="0"/>
              <a:t> mushrooms dollar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7576"/>
            <a:ext cx="3322712" cy="3607049"/>
          </a:xfrm>
        </p:spPr>
        <p:txBody>
          <a:bodyPr>
            <a:normAutofit/>
          </a:bodyPr>
          <a:lstStyle/>
          <a:p>
            <a:pPr marL="57150" indent="-22225">
              <a:buNone/>
            </a:pPr>
            <a:r>
              <a:rPr lang="en-US" dirty="0"/>
              <a:t>Dollars YTD through</a:t>
            </a:r>
            <a:br>
              <a:rPr lang="en-US" dirty="0"/>
            </a:br>
            <a:r>
              <a:rPr lang="en-US" dirty="0" err="1"/>
              <a:t>w.e</a:t>
            </a:r>
            <a:r>
              <a:rPr lang="en-US" dirty="0"/>
              <a:t>. 5/15/2022</a:t>
            </a:r>
          </a:p>
          <a:p>
            <a:pPr>
              <a:buNone/>
            </a:pPr>
            <a:r>
              <a:rPr lang="en-US" sz="4400" b="1" dirty="0">
                <a:solidFill>
                  <a:schemeClr val="accent2"/>
                </a:solidFill>
              </a:rPr>
              <a:t>$29.8M</a:t>
            </a:r>
          </a:p>
          <a:p>
            <a:pPr>
              <a:buNone/>
            </a:pPr>
            <a:r>
              <a:rPr lang="en-US" dirty="0"/>
              <a:t>+31.7% vs. 2019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Average price/unit</a:t>
            </a:r>
          </a:p>
          <a:p>
            <a:pPr>
              <a:buNone/>
            </a:pPr>
            <a:r>
              <a:rPr lang="en-US" sz="4000" b="1" dirty="0">
                <a:solidFill>
                  <a:schemeClr val="accent2"/>
                </a:solidFill>
              </a:rPr>
              <a:t>$2.90</a:t>
            </a:r>
          </a:p>
          <a:p>
            <a:pPr>
              <a:buNone/>
            </a:pPr>
            <a:r>
              <a:rPr lang="en-US" dirty="0"/>
              <a:t>+7.0% vs. YA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ADFA4E-B09B-4712-BE20-DDEC41BC251F}"/>
              </a:ext>
            </a:extLst>
          </p:cNvPr>
          <p:cNvSpPr txBox="1"/>
          <p:nvPr/>
        </p:nvSpPr>
        <p:spPr>
          <a:xfrm>
            <a:off x="382266" y="4620127"/>
            <a:ext cx="39132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IRI, Integrated Fresh, MULO, 2021 plus 4 weeks ending 5/15/22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379A6F9-3724-47D8-ACF9-A1517B3C2E12}"/>
              </a:ext>
            </a:extLst>
          </p:cNvPr>
          <p:cNvCxnSpPr/>
          <p:nvPr/>
        </p:nvCxnSpPr>
        <p:spPr>
          <a:xfrm>
            <a:off x="2843808" y="1059582"/>
            <a:ext cx="0" cy="3240359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19E2291A-45A1-433D-86B4-A9A7397634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66915080"/>
              </p:ext>
            </p:extLst>
          </p:nvPr>
        </p:nvGraphicFramePr>
        <p:xfrm>
          <a:off x="2987824" y="1059582"/>
          <a:ext cx="5688632" cy="3429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866472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95049"/>
            <a:ext cx="8640960" cy="720518"/>
          </a:xfrm>
        </p:spPr>
        <p:txBody>
          <a:bodyPr>
            <a:normAutofit/>
          </a:bodyPr>
          <a:lstStyle/>
          <a:p>
            <a:r>
              <a:rPr lang="en-US" dirty="0" err="1"/>
              <a:t>Crimini</a:t>
            </a:r>
            <a:r>
              <a:rPr lang="en-US" dirty="0"/>
              <a:t> mushrooms volume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7576"/>
            <a:ext cx="3322712" cy="3607049"/>
          </a:xfrm>
        </p:spPr>
        <p:txBody>
          <a:bodyPr>
            <a:normAutofit/>
          </a:bodyPr>
          <a:lstStyle/>
          <a:p>
            <a:pPr marL="57150" indent="-22225">
              <a:buNone/>
            </a:pPr>
            <a:r>
              <a:rPr lang="en-US" dirty="0"/>
              <a:t>Pounds YTD through</a:t>
            </a:r>
            <a:br>
              <a:rPr lang="en-US" dirty="0"/>
            </a:br>
            <a:r>
              <a:rPr lang="en-US" dirty="0" err="1"/>
              <a:t>w.e</a:t>
            </a:r>
            <a:r>
              <a:rPr lang="en-US" dirty="0"/>
              <a:t>. 5/15/2022</a:t>
            </a:r>
          </a:p>
          <a:p>
            <a:pPr>
              <a:buNone/>
            </a:pPr>
            <a:r>
              <a:rPr lang="en-US" sz="4400" b="1" dirty="0">
                <a:solidFill>
                  <a:schemeClr val="accent2"/>
                </a:solidFill>
              </a:rPr>
              <a:t>6.2M</a:t>
            </a:r>
          </a:p>
          <a:p>
            <a:pPr>
              <a:buNone/>
            </a:pPr>
            <a:r>
              <a:rPr lang="en-US" dirty="0"/>
              <a:t>+20.6% vs. 2019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Average price/pound</a:t>
            </a:r>
          </a:p>
          <a:p>
            <a:pPr>
              <a:buNone/>
            </a:pPr>
            <a:r>
              <a:rPr lang="en-US" sz="4000" b="1" dirty="0">
                <a:solidFill>
                  <a:schemeClr val="accent2"/>
                </a:solidFill>
              </a:rPr>
              <a:t>$4.78</a:t>
            </a:r>
            <a:endParaRPr lang="en-US" dirty="0">
              <a:solidFill>
                <a:schemeClr val="accent2"/>
              </a:solidFill>
            </a:endParaRPr>
          </a:p>
          <a:p>
            <a:pPr>
              <a:buNone/>
            </a:pPr>
            <a:r>
              <a:rPr lang="en-US" dirty="0"/>
              <a:t>+9.7% vs. YA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21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379A6F9-3724-47D8-ACF9-A1517B3C2E12}"/>
              </a:ext>
            </a:extLst>
          </p:cNvPr>
          <p:cNvCxnSpPr/>
          <p:nvPr/>
        </p:nvCxnSpPr>
        <p:spPr>
          <a:xfrm>
            <a:off x="2843808" y="1059582"/>
            <a:ext cx="0" cy="3240359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19E2291A-45A1-433D-86B4-A9A7397634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8962545"/>
              </p:ext>
            </p:extLst>
          </p:nvPr>
        </p:nvGraphicFramePr>
        <p:xfrm>
          <a:off x="2987827" y="1059582"/>
          <a:ext cx="5688629" cy="3429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E4A0452C-A1C3-4742-858A-0E4F3985ED12}"/>
              </a:ext>
            </a:extLst>
          </p:cNvPr>
          <p:cNvSpPr txBox="1"/>
          <p:nvPr/>
        </p:nvSpPr>
        <p:spPr>
          <a:xfrm>
            <a:off x="382266" y="4620127"/>
            <a:ext cx="39212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IRI, Integrated Fresh, MULO, 2021 plus 4 weeks ending 5/15/22</a:t>
            </a:r>
          </a:p>
        </p:txBody>
      </p:sp>
    </p:spTree>
    <p:extLst>
      <p:ext uri="{BB962C8B-B14F-4D97-AF65-F5344CB8AC3E}">
        <p14:creationId xmlns:p14="http://schemas.microsoft.com/office/powerpoint/2010/main" val="40293998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29818" y="841102"/>
            <a:ext cx="7475220" cy="1802656"/>
          </a:xfrm>
        </p:spPr>
        <p:txBody>
          <a:bodyPr/>
          <a:lstStyle/>
          <a:p>
            <a:r>
              <a:rPr lang="en-US" dirty="0"/>
              <a:t>other insights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475656" y="2820518"/>
            <a:ext cx="6829382" cy="1119384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Packaged (fixed weight) versus random weight</a:t>
            </a:r>
          </a:p>
          <a:p>
            <a:pPr algn="l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Package-size analysis</a:t>
            </a:r>
          </a:p>
          <a:p>
            <a:pPr algn="l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Organic versus conventional</a:t>
            </a:r>
          </a:p>
          <a:p>
            <a:pPr algn="l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Value-added versus whole/uncut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ED5F27E-A96E-43BF-AAFC-5DCF781157CD}"/>
              </a:ext>
            </a:extLst>
          </p:cNvPr>
          <p:cNvSpPr/>
          <p:nvPr/>
        </p:nvSpPr>
        <p:spPr>
          <a:xfrm>
            <a:off x="395536" y="4515966"/>
            <a:ext cx="2304256" cy="1901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Packaged (fixed weight) versus random weight</a:t>
            </a:r>
            <a:br>
              <a:rPr lang="en-US" dirty="0"/>
            </a:b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While both down, fixed weight did better than random weight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23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7996111"/>
              </p:ext>
            </p:extLst>
          </p:nvPr>
        </p:nvGraphicFramePr>
        <p:xfrm>
          <a:off x="395536" y="2287332"/>
          <a:ext cx="6984774" cy="194060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952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22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515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+mn-lt"/>
                        </a:rPr>
                        <a:t>Fixed weight</a:t>
                      </a:r>
                      <a:endParaRPr lang="en-US" sz="2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+mn-lt"/>
                        </a:rPr>
                        <a:t>Random weight</a:t>
                      </a:r>
                      <a:endParaRPr lang="en-US" sz="2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386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Dollar growth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-6.6%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-14.6%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386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Share of mushroom $ sales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95.1%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4.9%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386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Volume growth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-12.4%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-29.7%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10805934"/>
                  </a:ext>
                </a:extLst>
              </a:tr>
              <a:tr h="36386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Share of mushroom </a:t>
                      </a:r>
                      <a:r>
                        <a:rPr lang="en-US" sz="1800" dirty="0" err="1">
                          <a:latin typeface="+mn-lt"/>
                          <a:ea typeface="Calibri"/>
                          <a:cs typeface="Times New Roman"/>
                        </a:rPr>
                        <a:t>lbs</a:t>
                      </a: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 sales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95.9%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4.1%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47192266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11560" y="1425372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 W.E. 5/15/2022 | Share of total mushroom sales and sales growth %</a:t>
            </a:r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523308" y="2714354"/>
            <a:ext cx="721704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42" name="Picture 2" descr="How to Store Mushrooms | eHow">
            <a:extLst>
              <a:ext uri="{FF2B5EF4-FFF2-40B4-BE49-F238E27FC236}">
                <a16:creationId xmlns:a16="http://schemas.microsoft.com/office/drawing/2014/main" id="{26E8BB1F-1782-436D-A2A3-334F9D79D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6023" y="1342589"/>
            <a:ext cx="1377026" cy="98359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A9F764B-5CE5-4D45-91F3-865743822F4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834" b="22808"/>
          <a:stretch/>
        </p:blipFill>
        <p:spPr>
          <a:xfrm>
            <a:off x="5940152" y="1421590"/>
            <a:ext cx="1377027" cy="81738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08AD2D4-2590-412E-912D-07D61B6E4CF8}"/>
              </a:ext>
            </a:extLst>
          </p:cNvPr>
          <p:cNvSpPr txBox="1"/>
          <p:nvPr/>
        </p:nvSpPr>
        <p:spPr>
          <a:xfrm>
            <a:off x="382266" y="4620127"/>
            <a:ext cx="33922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IRI, Integrated Fresh, MULO, 4 weeks ending 5/15/22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033438F-6C77-4911-96C6-E5C22D6CCDB7}"/>
              </a:ext>
            </a:extLst>
          </p:cNvPr>
          <p:cNvCxnSpPr>
            <a:cxnSpLocks/>
          </p:cNvCxnSpPr>
          <p:nvPr/>
        </p:nvCxnSpPr>
        <p:spPr>
          <a:xfrm>
            <a:off x="520502" y="3517488"/>
            <a:ext cx="721704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23E23-AF41-45B1-8383-F1426F107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430" y="309305"/>
            <a:ext cx="7796346" cy="720518"/>
          </a:xfrm>
        </p:spPr>
        <p:txBody>
          <a:bodyPr>
            <a:normAutofit fontScale="90000"/>
          </a:bodyPr>
          <a:lstStyle/>
          <a:p>
            <a:r>
              <a:rPr lang="en-US" dirty="0"/>
              <a:t>Package size analysis</a:t>
            </a:r>
            <a:br>
              <a:rPr lang="en-US" dirty="0"/>
            </a:b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8 and 16 ounces drive the bulk of sales; 8 ounce had a strong quad weeks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94C0DF-1669-484E-9A4E-217D5C546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AA1A9C-5E01-4BBC-874B-7868EA707C29}"/>
              </a:ext>
            </a:extLst>
          </p:cNvPr>
          <p:cNvSpPr txBox="1"/>
          <p:nvPr/>
        </p:nvSpPr>
        <p:spPr>
          <a:xfrm>
            <a:off x="395536" y="4587974"/>
            <a:ext cx="33922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IRI, Integrated Fresh, MULO, 4 weeks ending 5/15/22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042653C-085E-4451-B9D7-4D642E8A8C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7824198"/>
              </p:ext>
            </p:extLst>
          </p:nvPr>
        </p:nvGraphicFramePr>
        <p:xfrm>
          <a:off x="467544" y="1503042"/>
          <a:ext cx="7956883" cy="281818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86330">
                  <a:extLst>
                    <a:ext uri="{9D8B030D-6E8A-4147-A177-3AD203B41FA5}">
                      <a16:colId xmlns:a16="http://schemas.microsoft.com/office/drawing/2014/main" val="4004137534"/>
                    </a:ext>
                  </a:extLst>
                </a:gridCol>
                <a:gridCol w="1234689">
                  <a:extLst>
                    <a:ext uri="{9D8B030D-6E8A-4147-A177-3AD203B41FA5}">
                      <a16:colId xmlns:a16="http://schemas.microsoft.com/office/drawing/2014/main" val="1113484172"/>
                    </a:ext>
                  </a:extLst>
                </a:gridCol>
                <a:gridCol w="960313">
                  <a:extLst>
                    <a:ext uri="{9D8B030D-6E8A-4147-A177-3AD203B41FA5}">
                      <a16:colId xmlns:a16="http://schemas.microsoft.com/office/drawing/2014/main" val="1268437313"/>
                    </a:ext>
                  </a:extLst>
                </a:gridCol>
                <a:gridCol w="1028907">
                  <a:extLst>
                    <a:ext uri="{9D8B030D-6E8A-4147-A177-3AD203B41FA5}">
                      <a16:colId xmlns:a16="http://schemas.microsoft.com/office/drawing/2014/main" val="2406347025"/>
                    </a:ext>
                  </a:extLst>
                </a:gridCol>
                <a:gridCol w="1028907">
                  <a:extLst>
                    <a:ext uri="{9D8B030D-6E8A-4147-A177-3AD203B41FA5}">
                      <a16:colId xmlns:a16="http://schemas.microsoft.com/office/drawing/2014/main" val="4176042165"/>
                    </a:ext>
                  </a:extLst>
                </a:gridCol>
                <a:gridCol w="823126">
                  <a:extLst>
                    <a:ext uri="{9D8B030D-6E8A-4147-A177-3AD203B41FA5}">
                      <a16:colId xmlns:a16="http://schemas.microsoft.com/office/drawing/2014/main" val="258224821"/>
                    </a:ext>
                  </a:extLst>
                </a:gridCol>
                <a:gridCol w="994611">
                  <a:extLst>
                    <a:ext uri="{9D8B030D-6E8A-4147-A177-3AD203B41FA5}">
                      <a16:colId xmlns:a16="http://schemas.microsoft.com/office/drawing/2014/main" val="2273779259"/>
                    </a:ext>
                  </a:extLst>
                </a:gridCol>
              </a:tblGrid>
              <a:tr h="419121"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+mn-lt"/>
                        </a:rPr>
                        <a:t>Package size </a:t>
                      </a:r>
                      <a:br>
                        <a:rPr lang="en-US" sz="1300" dirty="0">
                          <a:latin typeface="+mn-lt"/>
                        </a:rPr>
                      </a:br>
                      <a:r>
                        <a:rPr lang="en-US" sz="1300" dirty="0">
                          <a:latin typeface="+mn-lt"/>
                        </a:rPr>
                        <a:t>(per UPC)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>
                          <a:latin typeface="+mn-lt"/>
                        </a:rPr>
                        <a:t>Dollars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>
                          <a:latin typeface="+mn-lt"/>
                        </a:rPr>
                        <a:t>$ vs. YA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>
                          <a:latin typeface="+mn-lt"/>
                        </a:rPr>
                        <a:t>$ vs. 2YA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>
                          <a:latin typeface="+mn-lt"/>
                        </a:rPr>
                        <a:t>Volume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 err="1">
                          <a:latin typeface="+mn-lt"/>
                        </a:rPr>
                        <a:t>lbs</a:t>
                      </a:r>
                      <a:r>
                        <a:rPr lang="en-US" sz="1300" dirty="0">
                          <a:latin typeface="+mn-lt"/>
                        </a:rPr>
                        <a:t> vs. YA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 err="1">
                          <a:latin typeface="+mn-lt"/>
                        </a:rPr>
                        <a:t>lbs</a:t>
                      </a:r>
                      <a:r>
                        <a:rPr lang="en-US" sz="1300" dirty="0">
                          <a:latin typeface="+mn-lt"/>
                        </a:rPr>
                        <a:t> vs. 2YA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70288130"/>
                  </a:ext>
                </a:extLst>
              </a:tr>
              <a:tr h="362469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n-lt"/>
                        </a:rPr>
                        <a:t>Less than 8 oz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$8.2M</a:t>
                      </a: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-10.1%</a:t>
                      </a: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-13.2%</a:t>
                      </a: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0.8M</a:t>
                      </a: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-15.7%</a:t>
                      </a: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-19.5%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607610026"/>
                  </a:ext>
                </a:extLst>
              </a:tr>
              <a:tr h="362469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n-lt"/>
                        </a:rPr>
                        <a:t>8 oz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$50.8M</a:t>
                      </a: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-3.1%</a:t>
                      </a: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-22.4%</a:t>
                      </a: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11.5M</a:t>
                      </a: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-7.6%</a:t>
                      </a: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-26.4%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2830879411"/>
                  </a:ext>
                </a:extLst>
              </a:tr>
              <a:tr h="419121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n-lt"/>
                        </a:rPr>
                        <a:t>More than 8oz; </a:t>
                      </a:r>
                      <a:br>
                        <a:rPr lang="en-US" sz="1400" dirty="0">
                          <a:latin typeface="+mn-lt"/>
                        </a:rPr>
                      </a:br>
                      <a:r>
                        <a:rPr lang="en-US" sz="1400" dirty="0">
                          <a:latin typeface="+mn-lt"/>
                        </a:rPr>
                        <a:t>less than 16 oz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$5.3M</a:t>
                      </a: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-12.3%</a:t>
                      </a: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-24.7%</a:t>
                      </a: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1.4M</a:t>
                      </a: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-19.8%</a:t>
                      </a: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-29.5%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31044551"/>
                  </a:ext>
                </a:extLst>
              </a:tr>
              <a:tr h="362469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n-lt"/>
                        </a:rPr>
                        <a:t>16 oz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$17.6M</a:t>
                      </a: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-6.8%</a:t>
                      </a: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-22.4%</a:t>
                      </a: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5.5M</a:t>
                      </a: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-11.1%</a:t>
                      </a: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-25.7%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2156375959"/>
                  </a:ext>
                </a:extLst>
              </a:tr>
              <a:tr h="362469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n-lt"/>
                        </a:rPr>
                        <a:t>More than 16 oz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$5.4M</a:t>
                      </a: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-23.3%</a:t>
                      </a: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-29.3%</a:t>
                      </a: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2.6M</a:t>
                      </a: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-35.6%</a:t>
                      </a: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-41.4%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2599481261"/>
                  </a:ext>
                </a:extLst>
              </a:tr>
              <a:tr h="362469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n-lt"/>
                        </a:rPr>
                        <a:t>Random weight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$4.2M</a:t>
                      </a: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-13.4%</a:t>
                      </a: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-20.2%</a:t>
                      </a: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1.0M</a:t>
                      </a: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-20.8%</a:t>
                      </a: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-30.1%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6126915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73271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46151"/>
            <a:ext cx="8748464" cy="493564"/>
          </a:xfrm>
        </p:spPr>
        <p:txBody>
          <a:bodyPr>
            <a:normAutofit fontScale="90000"/>
          </a:bodyPr>
          <a:lstStyle/>
          <a:p>
            <a:r>
              <a:rPr lang="en-US" dirty="0"/>
              <a:t>Organic versus conventional mushrooms sales</a:t>
            </a:r>
            <a:br>
              <a:rPr lang="en-US" dirty="0"/>
            </a:b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organic share of mushroom dollar sales reached 12.7%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494349" y="1618501"/>
            <a:ext cx="1241414" cy="1241281"/>
          </a:xfrm>
          <a:prstGeom prst="ellipse">
            <a:avLst/>
          </a:prstGeom>
          <a:solidFill>
            <a:srgbClr val="A2D2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489803" y="3079856"/>
            <a:ext cx="1228051" cy="1220086"/>
          </a:xfrm>
          <a:prstGeom prst="ellipse">
            <a:avLst/>
          </a:prstGeom>
          <a:solidFill>
            <a:srgbClr val="A2D2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2108828" y="1629613"/>
            <a:ext cx="1219200" cy="12192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Market</a:t>
            </a:r>
            <a:b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</a:br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size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$79.9M</a:t>
            </a:r>
          </a:p>
        </p:txBody>
      </p:sp>
      <p:sp>
        <p:nvSpPr>
          <p:cNvPr id="28" name="Oval 27"/>
          <p:cNvSpPr/>
          <p:nvPr/>
        </p:nvSpPr>
        <p:spPr>
          <a:xfrm>
            <a:off x="3556628" y="1629613"/>
            <a:ext cx="1219200" cy="12192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$ growth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-7.8%</a:t>
            </a:r>
          </a:p>
        </p:txBody>
      </p:sp>
      <p:sp>
        <p:nvSpPr>
          <p:cNvPr id="29" name="Oval 28"/>
          <p:cNvSpPr/>
          <p:nvPr/>
        </p:nvSpPr>
        <p:spPr>
          <a:xfrm>
            <a:off x="4928228" y="1618501"/>
            <a:ext cx="1219200" cy="12192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Unit growth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-11.5%</a:t>
            </a:r>
          </a:p>
        </p:txBody>
      </p:sp>
      <p:sp>
        <p:nvSpPr>
          <p:cNvPr id="30" name="Oval 29"/>
          <p:cNvSpPr/>
          <p:nvPr/>
        </p:nvSpPr>
        <p:spPr>
          <a:xfrm>
            <a:off x="2136328" y="3035151"/>
            <a:ext cx="1219200" cy="12192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Market size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$11.6M</a:t>
            </a:r>
          </a:p>
        </p:txBody>
      </p:sp>
      <p:sp>
        <p:nvSpPr>
          <p:cNvPr id="31" name="Oval 30"/>
          <p:cNvSpPr/>
          <p:nvPr/>
        </p:nvSpPr>
        <p:spPr>
          <a:xfrm>
            <a:off x="3584128" y="3035151"/>
            <a:ext cx="1219200" cy="12192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$ growth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-1.2%</a:t>
            </a:r>
          </a:p>
        </p:txBody>
      </p:sp>
      <p:sp>
        <p:nvSpPr>
          <p:cNvPr id="32" name="Oval 31"/>
          <p:cNvSpPr/>
          <p:nvPr/>
        </p:nvSpPr>
        <p:spPr>
          <a:xfrm>
            <a:off x="4955728" y="3024039"/>
            <a:ext cx="1219200" cy="12192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Unit growth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-5.9%</a:t>
            </a:r>
          </a:p>
        </p:txBody>
      </p:sp>
      <p:sp>
        <p:nvSpPr>
          <p:cNvPr id="33" name="Oval 32"/>
          <p:cNvSpPr/>
          <p:nvPr/>
        </p:nvSpPr>
        <p:spPr>
          <a:xfrm>
            <a:off x="6376028" y="1618501"/>
            <a:ext cx="1219200" cy="12192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Volume</a:t>
            </a:r>
            <a:b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</a:br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growth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-13.5%</a:t>
            </a:r>
          </a:p>
        </p:txBody>
      </p:sp>
      <p:sp>
        <p:nvSpPr>
          <p:cNvPr id="34" name="Oval 33"/>
          <p:cNvSpPr/>
          <p:nvPr/>
        </p:nvSpPr>
        <p:spPr>
          <a:xfrm>
            <a:off x="6403528" y="3024039"/>
            <a:ext cx="1219200" cy="12192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Volume</a:t>
            </a:r>
            <a:b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</a:br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growth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-10.8%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1E07853-0B64-4817-8469-74056E94538B}"/>
              </a:ext>
            </a:extLst>
          </p:cNvPr>
          <p:cNvSpPr txBox="1"/>
          <p:nvPr/>
        </p:nvSpPr>
        <p:spPr>
          <a:xfrm>
            <a:off x="382266" y="4620127"/>
            <a:ext cx="47051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IRI, Integrated Fresh, MULO, 4 weeks ending 5/15/22 compared with year ago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86B5934-621C-452E-AA04-31ED5D086622}"/>
              </a:ext>
            </a:extLst>
          </p:cNvPr>
          <p:cNvSpPr txBox="1"/>
          <p:nvPr/>
        </p:nvSpPr>
        <p:spPr>
          <a:xfrm>
            <a:off x="387302" y="1192800"/>
            <a:ext cx="7569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 WE 5/15/2022 | Share of total mushroom sales and sales growth %</a:t>
            </a:r>
          </a:p>
        </p:txBody>
      </p:sp>
      <p:pic>
        <p:nvPicPr>
          <p:cNvPr id="37" name="Picture 2" descr="Image of Fresh White Mushroom on White Background ...">
            <a:extLst>
              <a:ext uri="{FF2B5EF4-FFF2-40B4-BE49-F238E27FC236}">
                <a16:creationId xmlns:a16="http://schemas.microsoft.com/office/drawing/2014/main" id="{0F618553-321B-43C2-86CE-DF7CFB6303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31" r="35004"/>
          <a:stretch/>
        </p:blipFill>
        <p:spPr bwMode="auto">
          <a:xfrm>
            <a:off x="730872" y="1683675"/>
            <a:ext cx="751321" cy="1059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Image of Fresh White Mushroom on White Background ...">
            <a:extLst>
              <a:ext uri="{FF2B5EF4-FFF2-40B4-BE49-F238E27FC236}">
                <a16:creationId xmlns:a16="http://schemas.microsoft.com/office/drawing/2014/main" id="{EA68464D-5C52-426A-A1DC-7ADF007ACD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31" r="35004"/>
          <a:stretch/>
        </p:blipFill>
        <p:spPr bwMode="auto">
          <a:xfrm>
            <a:off x="777505" y="3160001"/>
            <a:ext cx="751321" cy="1059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FB4C1830-D291-48AB-8C7F-342B112AD48F}"/>
              </a:ext>
            </a:extLst>
          </p:cNvPr>
          <p:cNvSpPr txBox="1"/>
          <p:nvPr/>
        </p:nvSpPr>
        <p:spPr>
          <a:xfrm>
            <a:off x="648204" y="3497307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Organic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EDC1B1-02E8-4A35-A48E-51F2F4AF783A}"/>
              </a:ext>
            </a:extLst>
          </p:cNvPr>
          <p:cNvSpPr txBox="1"/>
          <p:nvPr/>
        </p:nvSpPr>
        <p:spPr>
          <a:xfrm>
            <a:off x="395536" y="2028907"/>
            <a:ext cx="1421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Conventional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43317" y="3801318"/>
            <a:ext cx="129234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2"/>
                </a:solidFill>
              </a:rPr>
              <a:t>10% </a:t>
            </a:r>
          </a:p>
          <a:p>
            <a:pPr algn="ctr"/>
            <a:r>
              <a:rPr lang="en-US" sz="1400" b="1" dirty="0">
                <a:solidFill>
                  <a:schemeClr val="accent2"/>
                </a:solidFill>
              </a:rPr>
              <a:t>of pound sales</a:t>
            </a:r>
            <a:endParaRPr lang="en-US" sz="28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95536" y="195049"/>
            <a:ext cx="8640960" cy="720518"/>
          </a:xfrm>
        </p:spPr>
        <p:txBody>
          <a:bodyPr>
            <a:normAutofit fontScale="90000"/>
          </a:bodyPr>
          <a:lstStyle/>
          <a:p>
            <a:r>
              <a:rPr lang="en-US" dirty="0"/>
              <a:t>Organic by type</a:t>
            </a:r>
            <a:br>
              <a:rPr lang="en-US" dirty="0"/>
            </a:b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Brown mushrooms had the highest organic share, specialty drove growth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39552" y="1059582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467544" y="4642730"/>
            <a:ext cx="216024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2580953"/>
              </p:ext>
            </p:extLst>
          </p:nvPr>
        </p:nvGraphicFramePr>
        <p:xfrm>
          <a:off x="467544" y="1243896"/>
          <a:ext cx="7992886" cy="13716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467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35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266843660"/>
                    </a:ext>
                  </a:extLst>
                </a:gridCol>
                <a:gridCol w="1790774">
                  <a:extLst>
                    <a:ext uri="{9D8B030D-6E8A-4147-A177-3AD203B41FA5}">
                      <a16:colId xmlns:a16="http://schemas.microsoft.com/office/drawing/2014/main" val="1575805585"/>
                    </a:ext>
                  </a:extLst>
                </a:gridCol>
                <a:gridCol w="1881632">
                  <a:extLst>
                    <a:ext uri="{9D8B030D-6E8A-4147-A177-3AD203B41FA5}">
                      <a16:colId xmlns:a16="http://schemas.microsoft.com/office/drawing/2014/main" val="2556982845"/>
                    </a:ext>
                  </a:extLst>
                </a:gridCol>
              </a:tblGrid>
              <a:tr h="267789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  <a:latin typeface="+mn-lt"/>
                        </a:rPr>
                        <a:t>Dollars 4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latin typeface="+mn-lt"/>
                        </a:rPr>
                        <a:t>w.e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+mn-lt"/>
                        </a:rPr>
                        <a:t>. 5/15/22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+mn-lt"/>
                        </a:rPr>
                        <a:t>Organic $</a:t>
                      </a:r>
                    </a:p>
                  </a:txBody>
                  <a:tcPr marR="18288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+mn-lt"/>
                        </a:rPr>
                        <a:t>% change vs.’21</a:t>
                      </a:r>
                    </a:p>
                  </a:txBody>
                  <a:tcPr marR="18288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+mn-lt"/>
                        </a:rPr>
                        <a:t>Conventional $</a:t>
                      </a:r>
                    </a:p>
                  </a:txBody>
                  <a:tcPr marR="18288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+mn-lt"/>
                        </a:rPr>
                        <a:t>% change vs. 21</a:t>
                      </a:r>
                    </a:p>
                  </a:txBody>
                  <a:tcPr marR="18288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9090373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+mn-lt"/>
                        </a:rPr>
                        <a:t>Total mushrooms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$      11.6M </a:t>
                      </a:r>
                    </a:p>
                  </a:txBody>
                  <a:tcPr marL="7620" marR="18288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effectLst/>
                          <a:latin typeface="+mn-lt"/>
                        </a:rPr>
                        <a:t>-1.2%</a:t>
                      </a:r>
                    </a:p>
                  </a:txBody>
                  <a:tcPr marL="7620" marR="18288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$      79.9M</a:t>
                      </a:r>
                    </a:p>
                  </a:txBody>
                  <a:tcPr marL="7620" marR="18288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effectLst/>
                          <a:latin typeface="+mn-lt"/>
                        </a:rPr>
                        <a:t>-7.8%</a:t>
                      </a:r>
                    </a:p>
                  </a:txBody>
                  <a:tcPr marL="7620" marR="182880" marT="762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White mushrooms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 $        4.2M</a:t>
                      </a:r>
                    </a:p>
                  </a:txBody>
                  <a:tcPr marL="7620" marR="18288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+mn-lt"/>
                        </a:rPr>
                        <a:t>-4.2%</a:t>
                      </a:r>
                    </a:p>
                  </a:txBody>
                  <a:tcPr marL="7620" marR="18288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 $      44.3M</a:t>
                      </a:r>
                    </a:p>
                  </a:txBody>
                  <a:tcPr marL="7620" marR="18288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+mn-lt"/>
                        </a:rPr>
                        <a:t>-7.2%</a:t>
                      </a:r>
                    </a:p>
                  </a:txBody>
                  <a:tcPr marL="7620" marR="182880" marT="7620" marB="0" anchor="ctr"/>
                </a:tc>
                <a:extLst>
                  <a:ext uri="{0D108BD9-81ED-4DB2-BD59-A6C34878D82A}">
                    <a16:rowId xmlns:a16="http://schemas.microsoft.com/office/drawing/2014/main" val="3249550368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Brown mushrooms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 $        5.9M</a:t>
                      </a:r>
                    </a:p>
                  </a:txBody>
                  <a:tcPr marL="7620" marR="18288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+mn-lt"/>
                        </a:rPr>
                        <a:t>-4.3%</a:t>
                      </a:r>
                    </a:p>
                  </a:txBody>
                  <a:tcPr marL="7620" marR="18288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 $      31.9M</a:t>
                      </a:r>
                    </a:p>
                  </a:txBody>
                  <a:tcPr marL="7620" marR="18288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-6.0%</a:t>
                      </a:r>
                    </a:p>
                  </a:txBody>
                  <a:tcPr marL="7620" marR="182880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Specialty mushrooms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 $        1.5M</a:t>
                      </a:r>
                    </a:p>
                  </a:txBody>
                  <a:tcPr marL="7620" marR="18288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+26.4%</a:t>
                      </a:r>
                    </a:p>
                  </a:txBody>
                  <a:tcPr marL="7620" marR="18288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 $        3.8M</a:t>
                      </a:r>
                    </a:p>
                  </a:txBody>
                  <a:tcPr marL="7620" marR="18288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-25.6%</a:t>
                      </a:r>
                    </a:p>
                  </a:txBody>
                  <a:tcPr marL="7620" marR="18288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26224A71-92C3-410E-9CE5-61744776FE32}"/>
              </a:ext>
            </a:extLst>
          </p:cNvPr>
          <p:cNvSpPr txBox="1"/>
          <p:nvPr/>
        </p:nvSpPr>
        <p:spPr>
          <a:xfrm>
            <a:off x="382266" y="4620127"/>
            <a:ext cx="33922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IRI, Integrated Fresh, MULO, 4 weeks ending 5/15/22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4773D31-E4DF-498F-8872-33ADF1FC05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7740563"/>
              </p:ext>
            </p:extLst>
          </p:nvPr>
        </p:nvGraphicFramePr>
        <p:xfrm>
          <a:off x="467544" y="2866947"/>
          <a:ext cx="7992886" cy="13716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467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35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266843660"/>
                    </a:ext>
                  </a:extLst>
                </a:gridCol>
                <a:gridCol w="1790774">
                  <a:extLst>
                    <a:ext uri="{9D8B030D-6E8A-4147-A177-3AD203B41FA5}">
                      <a16:colId xmlns:a16="http://schemas.microsoft.com/office/drawing/2014/main" val="1575805585"/>
                    </a:ext>
                  </a:extLst>
                </a:gridCol>
                <a:gridCol w="1881632">
                  <a:extLst>
                    <a:ext uri="{9D8B030D-6E8A-4147-A177-3AD203B41FA5}">
                      <a16:colId xmlns:a16="http://schemas.microsoft.com/office/drawing/2014/main" val="2556982845"/>
                    </a:ext>
                  </a:extLst>
                </a:gridCol>
              </a:tblGrid>
              <a:tr h="267789"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solidFill>
                            <a:schemeClr val="bg1"/>
                          </a:solidFill>
                          <a:latin typeface="+mn-lt"/>
                        </a:rPr>
                        <a:t>Volume 4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latin typeface="+mn-lt"/>
                        </a:rPr>
                        <a:t>w.e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+mn-lt"/>
                        </a:rPr>
                        <a:t>. 5/15/22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+mn-lt"/>
                        </a:rPr>
                        <a:t>Organic </a:t>
                      </a:r>
                      <a:r>
                        <a:rPr lang="en-US" sz="1200" b="1" dirty="0" err="1">
                          <a:solidFill>
                            <a:schemeClr val="bg1"/>
                          </a:solidFill>
                          <a:latin typeface="+mn-lt"/>
                        </a:rPr>
                        <a:t>lbs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+mn-lt"/>
                        </a:rPr>
                        <a:t>% change vs.’21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+mn-lt"/>
                        </a:rPr>
                        <a:t>Conventional </a:t>
                      </a:r>
                      <a:r>
                        <a:rPr lang="en-US" sz="1200" b="1" dirty="0" err="1">
                          <a:solidFill>
                            <a:schemeClr val="bg1"/>
                          </a:solidFill>
                          <a:latin typeface="+mn-lt"/>
                        </a:rPr>
                        <a:t>lbs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+mn-lt"/>
                        </a:rPr>
                        <a:t>% change vs. 21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9090373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>
                          <a:latin typeface="+mn-lt"/>
                        </a:rPr>
                        <a:t>Total mushrooms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2.0M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effectLst/>
                          <a:latin typeface="+mn-lt"/>
                        </a:rPr>
                        <a:t>-10.8%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18M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effectLst/>
                          <a:latin typeface="+mn-lt"/>
                        </a:rPr>
                        <a:t>-13.5%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+mn-lt"/>
                        </a:rPr>
                        <a:t>White mushrooms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+mn-lt"/>
                        </a:rPr>
                        <a:t>         876,318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+0.7%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    11.1M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+mn-lt"/>
                        </a:rPr>
                        <a:t>-13.5%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645818444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+mn-lt"/>
                        </a:rPr>
                        <a:t>Brown mushrooms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+mn-lt"/>
                        </a:rPr>
                        <a:t>         989,457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+mn-lt"/>
                        </a:rPr>
                        <a:t>-20.5%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      6.4M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-12.5%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+mn-lt"/>
                        </a:rPr>
                        <a:t>Specialty mushrooms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         112,533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+10.1%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         275,570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-32.2%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17462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49994"/>
            <a:ext cx="8748464" cy="493564"/>
          </a:xfrm>
        </p:spPr>
        <p:txBody>
          <a:bodyPr>
            <a:normAutofit fontScale="90000"/>
          </a:bodyPr>
          <a:lstStyle/>
          <a:p>
            <a:r>
              <a:rPr lang="en-US" dirty="0"/>
              <a:t>Cut/prepared versus whole mushrooms</a:t>
            </a:r>
            <a:br>
              <a:rPr lang="en-US" dirty="0"/>
            </a:b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 preparation (whole) had the better performance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534549" y="1543309"/>
            <a:ext cx="1241414" cy="1241281"/>
          </a:xfrm>
          <a:prstGeom prst="ellipse">
            <a:avLst/>
          </a:prstGeom>
          <a:solidFill>
            <a:srgbClr val="A2D2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502503" y="3077560"/>
            <a:ext cx="1228051" cy="1220086"/>
          </a:xfrm>
          <a:prstGeom prst="ellipse">
            <a:avLst/>
          </a:prstGeom>
          <a:solidFill>
            <a:srgbClr val="A2D2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2149028" y="1554421"/>
            <a:ext cx="1219200" cy="12192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Market</a:t>
            </a:r>
            <a:b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</a:br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size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$42.2M</a:t>
            </a:r>
          </a:p>
        </p:txBody>
      </p:sp>
      <p:sp>
        <p:nvSpPr>
          <p:cNvPr id="28" name="Oval 27"/>
          <p:cNvSpPr/>
          <p:nvPr/>
        </p:nvSpPr>
        <p:spPr>
          <a:xfrm>
            <a:off x="3596828" y="1554421"/>
            <a:ext cx="1219200" cy="12192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$ growth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-5.5%</a:t>
            </a:r>
          </a:p>
        </p:txBody>
      </p:sp>
      <p:sp>
        <p:nvSpPr>
          <p:cNvPr id="29" name="Oval 28"/>
          <p:cNvSpPr/>
          <p:nvPr/>
        </p:nvSpPr>
        <p:spPr>
          <a:xfrm>
            <a:off x="4968428" y="1543309"/>
            <a:ext cx="1219200" cy="12192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Unit growth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-9.8%</a:t>
            </a:r>
          </a:p>
        </p:txBody>
      </p:sp>
      <p:sp>
        <p:nvSpPr>
          <p:cNvPr id="30" name="Oval 29"/>
          <p:cNvSpPr/>
          <p:nvPr/>
        </p:nvSpPr>
        <p:spPr>
          <a:xfrm>
            <a:off x="2149028" y="3032855"/>
            <a:ext cx="1219200" cy="12192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Market size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$49.4M</a:t>
            </a:r>
          </a:p>
        </p:txBody>
      </p:sp>
      <p:sp>
        <p:nvSpPr>
          <p:cNvPr id="31" name="Oval 30"/>
          <p:cNvSpPr/>
          <p:nvPr/>
        </p:nvSpPr>
        <p:spPr>
          <a:xfrm>
            <a:off x="3596828" y="3032855"/>
            <a:ext cx="1219200" cy="12192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$ growth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-8.3%</a:t>
            </a:r>
          </a:p>
        </p:txBody>
      </p:sp>
      <p:sp>
        <p:nvSpPr>
          <p:cNvPr id="32" name="Oval 31"/>
          <p:cNvSpPr/>
          <p:nvPr/>
        </p:nvSpPr>
        <p:spPr>
          <a:xfrm>
            <a:off x="4968428" y="3021743"/>
            <a:ext cx="1219200" cy="12192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Unit growth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-11.9%</a:t>
            </a:r>
          </a:p>
        </p:txBody>
      </p:sp>
      <p:sp>
        <p:nvSpPr>
          <p:cNvPr id="33" name="Oval 32"/>
          <p:cNvSpPr/>
          <p:nvPr/>
        </p:nvSpPr>
        <p:spPr>
          <a:xfrm>
            <a:off x="6416228" y="1543309"/>
            <a:ext cx="1219200" cy="12192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Volume</a:t>
            </a:r>
            <a:b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</a:br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growth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-14.3%</a:t>
            </a:r>
          </a:p>
        </p:txBody>
      </p:sp>
      <p:sp>
        <p:nvSpPr>
          <p:cNvPr id="34" name="Oval 33"/>
          <p:cNvSpPr/>
          <p:nvPr/>
        </p:nvSpPr>
        <p:spPr>
          <a:xfrm>
            <a:off x="6416228" y="3021743"/>
            <a:ext cx="1219200" cy="12192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Volume</a:t>
            </a:r>
            <a:b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</a:br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growth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-12.3%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E951D49-8553-40D9-89B6-9B65D25426A3}"/>
              </a:ext>
            </a:extLst>
          </p:cNvPr>
          <p:cNvSpPr txBox="1"/>
          <p:nvPr/>
        </p:nvSpPr>
        <p:spPr>
          <a:xfrm>
            <a:off x="382266" y="4620127"/>
            <a:ext cx="47051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IRI, Integrated Fresh, MULO, 4 weeks ending 5/15/22 compared with year ago</a:t>
            </a:r>
          </a:p>
        </p:txBody>
      </p:sp>
      <p:pic>
        <p:nvPicPr>
          <p:cNvPr id="37" name="Picture 2" descr="Image of Fresh White Mushroom on White Background ...">
            <a:extLst>
              <a:ext uri="{FF2B5EF4-FFF2-40B4-BE49-F238E27FC236}">
                <a16:creationId xmlns:a16="http://schemas.microsoft.com/office/drawing/2014/main" id="{D1FF9B68-01FC-49ED-9D4E-14C1D7B467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31" r="35004"/>
          <a:stretch/>
        </p:blipFill>
        <p:spPr bwMode="auto">
          <a:xfrm>
            <a:off x="771072" y="1716619"/>
            <a:ext cx="751321" cy="1059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Monterey Mushrooms to Launch 40-Ounce Bag of Sliced Whites ...">
            <a:extLst>
              <a:ext uri="{FF2B5EF4-FFF2-40B4-BE49-F238E27FC236}">
                <a16:creationId xmlns:a16="http://schemas.microsoft.com/office/drawing/2014/main" id="{D0AE400B-BF13-4585-BBE8-A97CBB0AE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93" y="3217221"/>
            <a:ext cx="1107678" cy="832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42D6148F-1D4F-4C41-A2AA-B3AC24B7B1B4}"/>
              </a:ext>
            </a:extLst>
          </p:cNvPr>
          <p:cNvSpPr txBox="1"/>
          <p:nvPr/>
        </p:nvSpPr>
        <p:spPr>
          <a:xfrm>
            <a:off x="1036015" y="3775300"/>
            <a:ext cx="121379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2"/>
                </a:solidFill>
              </a:rPr>
              <a:t>51.8% </a:t>
            </a:r>
          </a:p>
          <a:p>
            <a:pPr algn="ctr"/>
            <a:r>
              <a:rPr lang="en-US" sz="1400" b="1" dirty="0">
                <a:solidFill>
                  <a:schemeClr val="accent2"/>
                </a:solidFill>
              </a:rPr>
              <a:t>of </a:t>
            </a:r>
            <a:r>
              <a:rPr lang="en-US" sz="1400" b="1" dirty="0" err="1">
                <a:solidFill>
                  <a:schemeClr val="accent2"/>
                </a:solidFill>
              </a:rPr>
              <a:t>lbs</a:t>
            </a:r>
            <a:r>
              <a:rPr lang="en-US" sz="1400" b="1" dirty="0">
                <a:solidFill>
                  <a:schemeClr val="accent2"/>
                </a:solidFill>
              </a:rPr>
              <a:t> sales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EDC1B1-02E8-4A35-A48E-51F2F4AF783A}"/>
              </a:ext>
            </a:extLst>
          </p:cNvPr>
          <p:cNvSpPr txBox="1"/>
          <p:nvPr/>
        </p:nvSpPr>
        <p:spPr>
          <a:xfrm>
            <a:off x="381338" y="1989962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 preparation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1777BD6-DD8E-4424-88D7-D191DCCA7FC0}"/>
              </a:ext>
            </a:extLst>
          </p:cNvPr>
          <p:cNvSpPr txBox="1"/>
          <p:nvPr/>
        </p:nvSpPr>
        <p:spPr>
          <a:xfrm>
            <a:off x="425473" y="3474155"/>
            <a:ext cx="1382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Cut/prepped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566E262-F72D-4AEC-ABF6-2C28E5E856B9}"/>
              </a:ext>
            </a:extLst>
          </p:cNvPr>
          <p:cNvSpPr txBox="1"/>
          <p:nvPr/>
        </p:nvSpPr>
        <p:spPr>
          <a:xfrm>
            <a:off x="387302" y="1119114"/>
            <a:ext cx="7353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 </a:t>
            </a:r>
            <a:r>
              <a:rPr lang="en-US" b="1" dirty="0" err="1"/>
              <a:t>w.e</a:t>
            </a:r>
            <a:r>
              <a:rPr lang="en-US" b="1" dirty="0"/>
              <a:t>. 5/15/2022 | Share of total mushroom sales and sales growth %</a:t>
            </a:r>
          </a:p>
        </p:txBody>
      </p:sp>
    </p:spTree>
    <p:extLst>
      <p:ext uri="{BB962C8B-B14F-4D97-AF65-F5344CB8AC3E}">
        <p14:creationId xmlns:p14="http://schemas.microsoft.com/office/powerpoint/2010/main" val="40198097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95536" y="195049"/>
            <a:ext cx="8496944" cy="720518"/>
          </a:xfrm>
        </p:spPr>
        <p:txBody>
          <a:bodyPr>
            <a:normAutofit fontScale="90000"/>
          </a:bodyPr>
          <a:lstStyle/>
          <a:p>
            <a:r>
              <a:rPr lang="en-US" dirty="0"/>
              <a:t>Cut/prepared by type</a:t>
            </a:r>
            <a:br>
              <a:rPr lang="en-US" dirty="0"/>
            </a:b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Brown mushrooms represented the largest share and the better performance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39552" y="1059582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467544" y="4642730"/>
            <a:ext cx="216024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7032331"/>
              </p:ext>
            </p:extLst>
          </p:nvPr>
        </p:nvGraphicFramePr>
        <p:xfrm>
          <a:off x="467544" y="1243896"/>
          <a:ext cx="7992886" cy="13716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467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15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266843660"/>
                    </a:ext>
                  </a:extLst>
                </a:gridCol>
                <a:gridCol w="1358726">
                  <a:extLst>
                    <a:ext uri="{9D8B030D-6E8A-4147-A177-3AD203B41FA5}">
                      <a16:colId xmlns:a16="http://schemas.microsoft.com/office/drawing/2014/main" val="1575805585"/>
                    </a:ext>
                  </a:extLst>
                </a:gridCol>
                <a:gridCol w="1881632">
                  <a:extLst>
                    <a:ext uri="{9D8B030D-6E8A-4147-A177-3AD203B41FA5}">
                      <a16:colId xmlns:a16="http://schemas.microsoft.com/office/drawing/2014/main" val="2556982845"/>
                    </a:ext>
                  </a:extLst>
                </a:gridCol>
              </a:tblGrid>
              <a:tr h="267789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  <a:latin typeface="+mn-lt"/>
                        </a:rPr>
                        <a:t>Dollars 4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latin typeface="+mn-lt"/>
                        </a:rPr>
                        <a:t>w.e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+mn-lt"/>
                        </a:rPr>
                        <a:t>. 5/15/22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+mn-lt"/>
                        </a:rPr>
                        <a:t>Cut/prepared $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% change vs.’21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+mn-lt"/>
                        </a:rPr>
                        <a:t> Whole $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+mn-lt"/>
                        </a:rPr>
                        <a:t>% change vs. 21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9090373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+mn-lt"/>
                        </a:rPr>
                        <a:t>Total mushrooms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$  49M</a:t>
                      </a: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effectLst/>
                          <a:latin typeface="+mn-lt"/>
                        </a:rPr>
                        <a:t>-8.3%</a:t>
                      </a: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$  42M</a:t>
                      </a: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effectLst/>
                          <a:latin typeface="+mn-lt"/>
                        </a:rPr>
                        <a:t>-5.5%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White mushrooms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 $  25M</a:t>
                      </a: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-9.8%</a:t>
                      </a: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 $  24M</a:t>
                      </a: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-3.7%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Brown mushrooms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 $  21M</a:t>
                      </a: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-4.9%</a:t>
                      </a: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 $  17M</a:t>
                      </a: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-6.6%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Specialty mushrooms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 $    3M</a:t>
                      </a: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-15.8%</a:t>
                      </a: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 $    2M</a:t>
                      </a: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-16.4%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26224A71-92C3-410E-9CE5-61744776FE32}"/>
              </a:ext>
            </a:extLst>
          </p:cNvPr>
          <p:cNvSpPr txBox="1"/>
          <p:nvPr/>
        </p:nvSpPr>
        <p:spPr>
          <a:xfrm>
            <a:off x="382266" y="4620127"/>
            <a:ext cx="33922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IRI, Integrated Fresh, MULO, 4 weeks ending 5/15/22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4773D31-E4DF-498F-8872-33ADF1FC05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6932932"/>
              </p:ext>
            </p:extLst>
          </p:nvPr>
        </p:nvGraphicFramePr>
        <p:xfrm>
          <a:off x="467544" y="2866947"/>
          <a:ext cx="7992886" cy="13716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467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15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266843660"/>
                    </a:ext>
                  </a:extLst>
                </a:gridCol>
                <a:gridCol w="1358726">
                  <a:extLst>
                    <a:ext uri="{9D8B030D-6E8A-4147-A177-3AD203B41FA5}">
                      <a16:colId xmlns:a16="http://schemas.microsoft.com/office/drawing/2014/main" val="1575805585"/>
                    </a:ext>
                  </a:extLst>
                </a:gridCol>
                <a:gridCol w="1881632">
                  <a:extLst>
                    <a:ext uri="{9D8B030D-6E8A-4147-A177-3AD203B41FA5}">
                      <a16:colId xmlns:a16="http://schemas.microsoft.com/office/drawing/2014/main" val="2556982845"/>
                    </a:ext>
                  </a:extLst>
                </a:gridCol>
              </a:tblGrid>
              <a:tr h="267789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  <a:latin typeface="+mn-lt"/>
                        </a:rPr>
                        <a:t>Pounds 4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latin typeface="+mn-lt"/>
                        </a:rPr>
                        <a:t>w.e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+mn-lt"/>
                        </a:rPr>
                        <a:t>. 5/15/22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+mn-lt"/>
                        </a:rPr>
                        <a:t>Cut/prepared </a:t>
                      </a:r>
                      <a:r>
                        <a:rPr lang="en-US" sz="1200" b="1" dirty="0" err="1">
                          <a:solidFill>
                            <a:schemeClr val="bg1"/>
                          </a:solidFill>
                          <a:latin typeface="+mn-lt"/>
                        </a:rPr>
                        <a:t>lbs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% change vs.’21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+mn-lt"/>
                        </a:rPr>
                        <a:t> Whole </a:t>
                      </a:r>
                      <a:r>
                        <a:rPr lang="en-US" sz="1200" b="1" dirty="0" err="1">
                          <a:solidFill>
                            <a:schemeClr val="bg1"/>
                          </a:solidFill>
                          <a:latin typeface="+mn-lt"/>
                        </a:rPr>
                        <a:t>lbs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+mn-lt"/>
                        </a:rPr>
                        <a:t>% change vs. 21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9090373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>
                          <a:latin typeface="+mn-lt"/>
                        </a:rPr>
                        <a:t>Total mushrooms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10M</a:t>
                      </a: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effectLst/>
                          <a:latin typeface="+mn-lt"/>
                        </a:rPr>
                        <a:t>-12.3%</a:t>
                      </a: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9.5M</a:t>
                      </a: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effectLst/>
                          <a:latin typeface="+mn-lt"/>
                        </a:rPr>
                        <a:t>-14.3%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White mushrooms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     6M</a:t>
                      </a: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-13.7%</a:t>
                      </a: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    5.8M</a:t>
                      </a: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-11.5%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Brown mushrooms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     4M</a:t>
                      </a: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-9.1%</a:t>
                      </a: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   3.6M</a:t>
                      </a: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-18.0%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Specialty mushrooms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       246K </a:t>
                      </a: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-22.4%</a:t>
                      </a: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        142K</a:t>
                      </a: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-26.0%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3576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4794F-8043-4F61-B306-6C0B160FF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266" y="339283"/>
            <a:ext cx="8640960" cy="720518"/>
          </a:xfrm>
        </p:spPr>
        <p:txBody>
          <a:bodyPr>
            <a:normAutofit fontScale="90000"/>
          </a:bodyPr>
          <a:lstStyle/>
          <a:p>
            <a:r>
              <a:rPr lang="en-US" dirty="0"/>
              <a:t>Four-year dollar sales trend</a:t>
            </a:r>
            <a:br>
              <a:rPr lang="en-US" dirty="0"/>
            </a:b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Dollar sales fell below YA and 2YA levels as the quad-week period now laps the start of the pandemic, but remained well above 2019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B1ABA1-D450-4F40-A88E-EC22C4093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2EDBF8-7F04-40B9-B3A7-E5A137ACD76D}"/>
              </a:ext>
            </a:extLst>
          </p:cNvPr>
          <p:cNvSpPr txBox="1"/>
          <p:nvPr/>
        </p:nvSpPr>
        <p:spPr>
          <a:xfrm>
            <a:off x="382266" y="4620127"/>
            <a:ext cx="63738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IRI, Integrated Fresh, MULO, 4 weeks and year-to-date ending 5/15/22 versus same periods the past four years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E794CA64-80B7-4377-9620-8BF37FCCD0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51026885"/>
              </p:ext>
            </p:extLst>
          </p:nvPr>
        </p:nvGraphicFramePr>
        <p:xfrm>
          <a:off x="395536" y="1419622"/>
          <a:ext cx="4248472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DD019A9C-3343-4888-B821-5728279B88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27082584"/>
              </p:ext>
            </p:extLst>
          </p:nvPr>
        </p:nvGraphicFramePr>
        <p:xfrm>
          <a:off x="4716016" y="1419622"/>
          <a:ext cx="4308152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63151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E4A61-ED75-43A4-AA03-1B916B344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326967"/>
            <a:ext cx="8280920" cy="720518"/>
          </a:xfrm>
        </p:spPr>
        <p:txBody>
          <a:bodyPr>
            <a:normAutofit fontScale="90000"/>
          </a:bodyPr>
          <a:lstStyle/>
          <a:p>
            <a:r>
              <a:rPr lang="en-US" dirty="0"/>
              <a:t>Four-year unit sales trend</a:t>
            </a:r>
            <a:br>
              <a:rPr lang="en-US" dirty="0"/>
            </a:b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Unit sales were below 2019 levels in the quad week and year-to-date views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AE53F1-73A5-4C9E-A767-BFF53AD08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81EF4A-AC21-4A39-8397-AC57AF4CDF24}"/>
              </a:ext>
            </a:extLst>
          </p:cNvPr>
          <p:cNvSpPr txBox="1"/>
          <p:nvPr/>
        </p:nvSpPr>
        <p:spPr>
          <a:xfrm>
            <a:off x="382266" y="4620127"/>
            <a:ext cx="63995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IRI, Integrated Fresh, MULO, 4 weeks and year-to-date ending 5/15/22 versus same periods the past four years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783C9F2D-D8A7-480F-AEE8-B9B993EC2F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8373119"/>
              </p:ext>
            </p:extLst>
          </p:nvPr>
        </p:nvGraphicFramePr>
        <p:xfrm>
          <a:off x="395536" y="1419622"/>
          <a:ext cx="4248472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A162AE62-B486-473B-8B80-8379392A7B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45653212"/>
              </p:ext>
            </p:extLst>
          </p:nvPr>
        </p:nvGraphicFramePr>
        <p:xfrm>
          <a:off x="4860032" y="1419622"/>
          <a:ext cx="4032448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27387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79FC7-7CB5-4E8C-9A2A-F291E1F07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326967"/>
            <a:ext cx="8496944" cy="720518"/>
          </a:xfrm>
        </p:spPr>
        <p:txBody>
          <a:bodyPr>
            <a:normAutofit fontScale="90000"/>
          </a:bodyPr>
          <a:lstStyle/>
          <a:p>
            <a:r>
              <a:rPr lang="en-US" dirty="0"/>
              <a:t>Four-year volume (pound) sales trend</a:t>
            </a:r>
            <a:br>
              <a:rPr lang="en-US" dirty="0"/>
            </a:b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YTD, pounds were up slightly against 2019 levels. Volume being steady, but units down points to buying larger pack sizes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7B5431-F36A-4419-A071-E6E46B618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26FE10-8BED-4988-B297-17342BB5A989}"/>
              </a:ext>
            </a:extLst>
          </p:cNvPr>
          <p:cNvSpPr txBox="1"/>
          <p:nvPr/>
        </p:nvSpPr>
        <p:spPr>
          <a:xfrm>
            <a:off x="382266" y="4620127"/>
            <a:ext cx="63995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IRI, Integrated Fresh, MULO, 4 weeks and year-to-date ending 5/15/22 versus same periods the past four years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749C8792-BA7E-4C19-BB60-5C59F38EC3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77189045"/>
              </p:ext>
            </p:extLst>
          </p:nvPr>
        </p:nvGraphicFramePr>
        <p:xfrm>
          <a:off x="395536" y="1419622"/>
          <a:ext cx="4248472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C3F53654-AF0A-4688-9A8B-C0A9D555DE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76630062"/>
              </p:ext>
            </p:extLst>
          </p:nvPr>
        </p:nvGraphicFramePr>
        <p:xfrm>
          <a:off x="4860032" y="1419622"/>
          <a:ext cx="4032448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90586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076" y="483518"/>
            <a:ext cx="8760700" cy="493564"/>
          </a:xfrm>
        </p:spPr>
        <p:txBody>
          <a:bodyPr>
            <a:normAutofit fontScale="90000"/>
          </a:bodyPr>
          <a:lstStyle/>
          <a:p>
            <a:r>
              <a:rPr lang="en-US" sz="3100" dirty="0"/>
              <a:t>Mushroom contribution to the department and category</a:t>
            </a:r>
            <a:br>
              <a:rPr lang="en-US" dirty="0"/>
            </a:br>
            <a:r>
              <a:rPr lang="en-US" sz="2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mushroom share of dollars versus total produce and total vegetables was similar to the levels seen in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6F4AC1BA-AD4A-4B33-92C6-CCA146D32F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4825375"/>
              </p:ext>
            </p:extLst>
          </p:nvPr>
        </p:nvGraphicFramePr>
        <p:xfrm>
          <a:off x="539552" y="1635646"/>
          <a:ext cx="4104456" cy="23063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278531035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161473427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7459356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4 </a:t>
                      </a:r>
                      <a:r>
                        <a:rPr lang="en-US" sz="1600" dirty="0" err="1"/>
                        <a:t>w.e</a:t>
                      </a:r>
                      <a:r>
                        <a:rPr lang="en-US" sz="1600" dirty="0"/>
                        <a:t>. 5/15/2022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Mushroom $ share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Share of total produce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Share of total vegetables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62225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1.7%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3.5%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72258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1.8%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3.7%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76797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2.1%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4.0%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710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1.8%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3.6%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2715295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A17E7DCA-745D-4E34-8E7F-20B9DD675E67}"/>
              </a:ext>
            </a:extLst>
          </p:cNvPr>
          <p:cNvSpPr txBox="1"/>
          <p:nvPr/>
        </p:nvSpPr>
        <p:spPr>
          <a:xfrm>
            <a:off x="382266" y="4620127"/>
            <a:ext cx="43027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IRI, Integrated Fresh, MULO, 4 weeks and year-to-date ending 5/15/22</a:t>
            </a:r>
          </a:p>
        </p:txBody>
      </p:sp>
      <p:graphicFrame>
        <p:nvGraphicFramePr>
          <p:cNvPr id="6" name="Table 10">
            <a:extLst>
              <a:ext uri="{FF2B5EF4-FFF2-40B4-BE49-F238E27FC236}">
                <a16:creationId xmlns:a16="http://schemas.microsoft.com/office/drawing/2014/main" id="{84FC3F43-B6CC-4C84-8918-B701ED755DA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336861"/>
              </p:ext>
            </p:extLst>
          </p:nvPr>
        </p:nvGraphicFramePr>
        <p:xfrm>
          <a:off x="4788024" y="1635646"/>
          <a:ext cx="4104456" cy="23063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16224">
                  <a:extLst>
                    <a:ext uri="{9D8B030D-6E8A-4147-A177-3AD203B41FA5}">
                      <a16:colId xmlns:a16="http://schemas.microsoft.com/office/drawing/2014/main" val="278531035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161473427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7459356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YTD through </a:t>
                      </a:r>
                      <a:r>
                        <a:rPr lang="en-US" sz="1600" dirty="0" err="1"/>
                        <a:t>w.e</a:t>
                      </a:r>
                      <a:r>
                        <a:rPr lang="en-US" sz="1600" dirty="0"/>
                        <a:t>. 5/15/2022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Mushroom $ share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Share of total produce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Share of total vegetables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62225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1.8%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3.7%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72258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2.0%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3.9%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76797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2.0%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3.9%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710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1.9%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3.8%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271529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21712"/>
            <a:ext cx="8619641" cy="493564"/>
          </a:xfrm>
        </p:spPr>
        <p:txBody>
          <a:bodyPr>
            <a:normAutofit fontScale="90000"/>
          </a:bodyPr>
          <a:lstStyle/>
          <a:p>
            <a:r>
              <a:rPr lang="en-US" dirty="0"/>
              <a:t>Mushrooms price per unit</a:t>
            </a:r>
            <a:br>
              <a:rPr lang="en-US" dirty="0"/>
            </a:b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YTD Inflation for mushrooms, at +4.5%, was much lower than total produce and total vegetables — which automatically deflates the share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354724-3830-4123-8226-ED781BA0D810}"/>
              </a:ext>
            </a:extLst>
          </p:cNvPr>
          <p:cNvSpPr txBox="1"/>
          <p:nvPr/>
        </p:nvSpPr>
        <p:spPr>
          <a:xfrm>
            <a:off x="382266" y="4620127"/>
            <a:ext cx="35605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IRI, Integrated Fresh, MULO, YTD weeks ending 5/15/22</a:t>
            </a:r>
          </a:p>
        </p:txBody>
      </p:sp>
      <p:graphicFrame>
        <p:nvGraphicFramePr>
          <p:cNvPr id="7" name="Table 5">
            <a:extLst>
              <a:ext uri="{FF2B5EF4-FFF2-40B4-BE49-F238E27FC236}">
                <a16:creationId xmlns:a16="http://schemas.microsoft.com/office/drawing/2014/main" id="{102BCD33-44D5-488D-BA72-7358627326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8220822"/>
              </p:ext>
            </p:extLst>
          </p:nvPr>
        </p:nvGraphicFramePr>
        <p:xfrm>
          <a:off x="539552" y="1491630"/>
          <a:ext cx="8136904" cy="265075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34226">
                  <a:extLst>
                    <a:ext uri="{9D8B030D-6E8A-4147-A177-3AD203B41FA5}">
                      <a16:colId xmlns:a16="http://schemas.microsoft.com/office/drawing/2014/main" val="4004137534"/>
                    </a:ext>
                  </a:extLst>
                </a:gridCol>
                <a:gridCol w="2034226">
                  <a:extLst>
                    <a:ext uri="{9D8B030D-6E8A-4147-A177-3AD203B41FA5}">
                      <a16:colId xmlns:a16="http://schemas.microsoft.com/office/drawing/2014/main" val="1113484172"/>
                    </a:ext>
                  </a:extLst>
                </a:gridCol>
                <a:gridCol w="2034226">
                  <a:extLst>
                    <a:ext uri="{9D8B030D-6E8A-4147-A177-3AD203B41FA5}">
                      <a16:colId xmlns:a16="http://schemas.microsoft.com/office/drawing/2014/main" val="1268437313"/>
                    </a:ext>
                  </a:extLst>
                </a:gridCol>
                <a:gridCol w="2034226">
                  <a:extLst>
                    <a:ext uri="{9D8B030D-6E8A-4147-A177-3AD203B41FA5}">
                      <a16:colId xmlns:a16="http://schemas.microsoft.com/office/drawing/2014/main" val="2406347025"/>
                    </a:ext>
                  </a:extLst>
                </a:gridCol>
              </a:tblGrid>
              <a:tr h="520656">
                <a:tc>
                  <a:txBody>
                    <a:bodyPr/>
                    <a:lstStyle/>
                    <a:p>
                      <a:r>
                        <a:rPr lang="en-US" sz="1600" dirty="0"/>
                        <a:t>YTD </a:t>
                      </a:r>
                      <a:r>
                        <a:rPr lang="en-US" sz="1600" dirty="0" err="1"/>
                        <a:t>w.e</a:t>
                      </a:r>
                      <a:r>
                        <a:rPr lang="en-US" sz="1600" dirty="0"/>
                        <a:t>. 5/15/2022</a:t>
                      </a:r>
                    </a:p>
                    <a:p>
                      <a:r>
                        <a:rPr lang="en-US" sz="1600" dirty="0"/>
                        <a:t>Average price/unit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Total produce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Total vegetables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Mushrooms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70288130"/>
                  </a:ext>
                </a:extLst>
              </a:tr>
              <a:tr h="517908">
                <a:tc>
                  <a:txBody>
                    <a:bodyPr/>
                    <a:lstStyle/>
                    <a:p>
                      <a:r>
                        <a:rPr lang="en-US" sz="1600" dirty="0"/>
                        <a:t>2019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$2.32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$2.06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$2.52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07610026"/>
                  </a:ext>
                </a:extLst>
              </a:tr>
              <a:tr h="517908">
                <a:tc>
                  <a:txBody>
                    <a:bodyPr/>
                    <a:lstStyle/>
                    <a:p>
                      <a:r>
                        <a:rPr lang="en-US" sz="1600" dirty="0"/>
                        <a:t>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$2.27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$2.06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$2.61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30879411"/>
                  </a:ext>
                </a:extLst>
              </a:tr>
              <a:tr h="517908">
                <a:tc>
                  <a:txBody>
                    <a:bodyPr/>
                    <a:lstStyle/>
                    <a:p>
                      <a:r>
                        <a:rPr lang="en-US" sz="1600" dirty="0"/>
                        <a:t>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$2.34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$2.08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$2.70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31044551"/>
                  </a:ext>
                </a:extLst>
              </a:tr>
              <a:tr h="517908">
                <a:tc>
                  <a:txBody>
                    <a:bodyPr/>
                    <a:lstStyle/>
                    <a:p>
                      <a:r>
                        <a:rPr lang="en-US" sz="1600" dirty="0"/>
                        <a:t>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$2.57  | +9.6%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$2.24 | +7.5%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$2.82 | +4.5%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326246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8973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1935"/>
            <a:ext cx="8619641" cy="691749"/>
          </a:xfrm>
        </p:spPr>
        <p:txBody>
          <a:bodyPr>
            <a:normAutofit fontScale="90000"/>
          </a:bodyPr>
          <a:lstStyle/>
          <a:p>
            <a:r>
              <a:rPr lang="en-US" dirty="0"/>
              <a:t>Mushroom price per volume (pound)</a:t>
            </a:r>
            <a:br>
              <a:rPr lang="en-US" dirty="0"/>
            </a:b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On a pound basis, mushroom inflation was also below average. However, the price per volume is much higher than many other vegetables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DCB627A-75CC-4669-B70E-A8E0038494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2860101"/>
              </p:ext>
            </p:extLst>
          </p:nvPr>
        </p:nvGraphicFramePr>
        <p:xfrm>
          <a:off x="539552" y="1491630"/>
          <a:ext cx="8136904" cy="270829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34226">
                  <a:extLst>
                    <a:ext uri="{9D8B030D-6E8A-4147-A177-3AD203B41FA5}">
                      <a16:colId xmlns:a16="http://schemas.microsoft.com/office/drawing/2014/main" val="4004137534"/>
                    </a:ext>
                  </a:extLst>
                </a:gridCol>
                <a:gridCol w="2034226">
                  <a:extLst>
                    <a:ext uri="{9D8B030D-6E8A-4147-A177-3AD203B41FA5}">
                      <a16:colId xmlns:a16="http://schemas.microsoft.com/office/drawing/2014/main" val="1113484172"/>
                    </a:ext>
                  </a:extLst>
                </a:gridCol>
                <a:gridCol w="2034226">
                  <a:extLst>
                    <a:ext uri="{9D8B030D-6E8A-4147-A177-3AD203B41FA5}">
                      <a16:colId xmlns:a16="http://schemas.microsoft.com/office/drawing/2014/main" val="1268437313"/>
                    </a:ext>
                  </a:extLst>
                </a:gridCol>
                <a:gridCol w="2034226">
                  <a:extLst>
                    <a:ext uri="{9D8B030D-6E8A-4147-A177-3AD203B41FA5}">
                      <a16:colId xmlns:a16="http://schemas.microsoft.com/office/drawing/2014/main" val="2406347025"/>
                    </a:ext>
                  </a:extLst>
                </a:gridCol>
              </a:tblGrid>
              <a:tr h="535118">
                <a:tc>
                  <a:txBody>
                    <a:bodyPr/>
                    <a:lstStyle/>
                    <a:p>
                      <a:r>
                        <a:rPr lang="en-US" sz="1600" dirty="0"/>
                        <a:t>YTD </a:t>
                      </a:r>
                      <a:r>
                        <a:rPr lang="en-US" sz="1600" dirty="0" err="1"/>
                        <a:t>w.e</a:t>
                      </a:r>
                      <a:r>
                        <a:rPr lang="en-US" sz="1600" dirty="0"/>
                        <a:t>. 5/15/2022</a:t>
                      </a:r>
                    </a:p>
                    <a:p>
                      <a:r>
                        <a:rPr lang="en-US" sz="1600" dirty="0"/>
                        <a:t>Average price/pound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Total produce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Total vegetables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Mushrooms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70288130"/>
                  </a:ext>
                </a:extLst>
              </a:tr>
              <a:tr h="532294">
                <a:tc>
                  <a:txBody>
                    <a:bodyPr/>
                    <a:lstStyle/>
                    <a:p>
                      <a:r>
                        <a:rPr lang="en-US" sz="1600" dirty="0"/>
                        <a:t>2019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$1.66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$1.79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$4.09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07610026"/>
                  </a:ext>
                </a:extLst>
              </a:tr>
              <a:tr h="532294">
                <a:tc>
                  <a:txBody>
                    <a:bodyPr/>
                    <a:lstStyle/>
                    <a:p>
                      <a:r>
                        <a:rPr lang="en-US" sz="1600" dirty="0"/>
                        <a:t>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$1.62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$1.74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$4.21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30879411"/>
                  </a:ext>
                </a:extLst>
              </a:tr>
              <a:tr h="532294">
                <a:tc>
                  <a:txBody>
                    <a:bodyPr/>
                    <a:lstStyle/>
                    <a:p>
                      <a:r>
                        <a:rPr lang="en-US" sz="1600" dirty="0"/>
                        <a:t>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$1.72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$1.83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$4.26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31044551"/>
                  </a:ext>
                </a:extLst>
              </a:tr>
              <a:tr h="532294">
                <a:tc>
                  <a:txBody>
                    <a:bodyPr/>
                    <a:lstStyle/>
                    <a:p>
                      <a:r>
                        <a:rPr lang="en-US" sz="1600" dirty="0"/>
                        <a:t>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$1.89  | +10.1%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$1.95 | +6.4%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$4.50 | +5.5%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3262463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BFDD3A3-7ADF-45A4-B03B-C48AA05542EC}"/>
              </a:ext>
            </a:extLst>
          </p:cNvPr>
          <p:cNvSpPr txBox="1"/>
          <p:nvPr/>
        </p:nvSpPr>
        <p:spPr>
          <a:xfrm>
            <a:off x="382266" y="4620127"/>
            <a:ext cx="35493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IRI, Integrated Fresh, MULO, YTD weeks ending 5/15/22</a:t>
            </a:r>
          </a:p>
        </p:txBody>
      </p:sp>
    </p:spTree>
    <p:extLst>
      <p:ext uri="{BB962C8B-B14F-4D97-AF65-F5344CB8AC3E}">
        <p14:creationId xmlns:p14="http://schemas.microsoft.com/office/powerpoint/2010/main" val="1705727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1936"/>
            <a:ext cx="8619641" cy="493564"/>
          </a:xfrm>
        </p:spPr>
        <p:txBody>
          <a:bodyPr>
            <a:normAutofit fontScale="90000"/>
          </a:bodyPr>
          <a:lstStyle/>
          <a:p>
            <a:r>
              <a:rPr lang="en-US" dirty="0"/>
              <a:t>Price per volume by quarter/month</a:t>
            </a:r>
            <a:br>
              <a:rPr lang="en-US" dirty="0"/>
            </a:b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rate of inflation has increased since Q2 of 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442EA162-8D01-42B8-92C7-3BCCB06C07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17141163"/>
              </p:ext>
            </p:extLst>
          </p:nvPr>
        </p:nvGraphicFramePr>
        <p:xfrm>
          <a:off x="467544" y="1059582"/>
          <a:ext cx="8208912" cy="3429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FA315A0A-9550-4524-A1D3-0E688B3BC28D}"/>
              </a:ext>
            </a:extLst>
          </p:cNvPr>
          <p:cNvSpPr txBox="1"/>
          <p:nvPr/>
        </p:nvSpPr>
        <p:spPr>
          <a:xfrm>
            <a:off x="382266" y="4620127"/>
            <a:ext cx="299793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IRI, Integrated Fresh, MULO,  2019-5/15/2022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52368</TotalTime>
  <Words>2767</Words>
  <Application>Microsoft Office PowerPoint</Application>
  <PresentationFormat>On-screen Show (16:9)</PresentationFormat>
  <Paragraphs>707</Paragraphs>
  <Slides>28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Corbel</vt:lpstr>
      <vt:lpstr>Gadugi</vt:lpstr>
      <vt:lpstr>Wingdings</vt:lpstr>
      <vt:lpstr>Basis</vt:lpstr>
      <vt:lpstr>PowerPoint Presentation</vt:lpstr>
      <vt:lpstr>Methodology</vt:lpstr>
      <vt:lpstr>Four-year dollar sales trend Dollar sales fell below YA and 2YA levels as the quad-week period now laps the start of the pandemic, but remained well above 2019</vt:lpstr>
      <vt:lpstr>Four-year unit sales trend Unit sales were below 2019 levels in the quad week and year-to-date views</vt:lpstr>
      <vt:lpstr>Four-year volume (pound) sales trend YTD, pounds were up slightly against 2019 levels. Volume being steady, but units down points to buying larger pack sizes</vt:lpstr>
      <vt:lpstr>Mushroom contribution to the department and category The mushroom share of dollars versus total produce and total vegetables was similar to the levels seen in 2019</vt:lpstr>
      <vt:lpstr>Mushrooms price per unit YTD Inflation for mushrooms, at +4.5%, was much lower than total produce and total vegetables — which automatically deflates the share</vt:lpstr>
      <vt:lpstr>Mushroom price per volume (pound) On a pound basis, mushroom inflation was also below average. However, the price per volume is much higher than many other vegetables</vt:lpstr>
      <vt:lpstr>Price per volume by quarter/month The rate of inflation has increased since Q2 of 2021</vt:lpstr>
      <vt:lpstr>Price per volume and unit by type</vt:lpstr>
      <vt:lpstr>Share of dollars and pounds sold on merchandising In addition to higher prices, less was sold while on promotion. In contrast, the share of total vegetable dollars/pounds sold on promotion were up 6.0%</vt:lpstr>
      <vt:lpstr>Mushroom dollar, unit, volume sales Year-on-year, mushroom dollars couldn’t hold the line, but versus 2019 $ are up</vt:lpstr>
      <vt:lpstr>Vegetables and mushroom dollar sales vs. YA and 2019 Both mushrooms and vegetables continued to trend above pre-pandemic levels</vt:lpstr>
      <vt:lpstr>Vegetables and mushroom pound sales vs. YA and 2019 Vegetables experienced lowest pound gain versus 2019 since the start of the pandemic</vt:lpstr>
      <vt:lpstr>Base and incremental sales Slightly higher incremental dollars in the last four weeks</vt:lpstr>
      <vt:lpstr>Over indexing versus under indexing regions Under indexing regions are catching up</vt:lpstr>
      <vt:lpstr>Performance summary whites, browns and exotics Dollar sales for browns up 20.6% versus pre-pandemic levels</vt:lpstr>
      <vt:lpstr>White button mushrooms dollar performance</vt:lpstr>
      <vt:lpstr>White button mushrooms volume performance</vt:lpstr>
      <vt:lpstr>Crimini mushrooms dollar performance</vt:lpstr>
      <vt:lpstr>Crimini mushrooms volume performance</vt:lpstr>
      <vt:lpstr>other insights</vt:lpstr>
      <vt:lpstr>Packaged (fixed weight) versus random weight While both down, fixed weight did better than random weight</vt:lpstr>
      <vt:lpstr>Package size analysis 8 and 16 ounces drive the bulk of sales; 8 ounce had a strong quad weeks</vt:lpstr>
      <vt:lpstr>Organic versus conventional mushrooms sales The organic share of mushroom dollar sales reached 12.7%</vt:lpstr>
      <vt:lpstr>Organic by type Brown mushrooms had the highest organic share, specialty drove growth</vt:lpstr>
      <vt:lpstr>Cut/prepared versus whole mushrooms No preparation (whole) had the better performance</vt:lpstr>
      <vt:lpstr>Cut/prepared by type Brown mushrooms represented the largest share and the better performance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Microsoft</dc:creator>
  <cp:lastModifiedBy>Anne-Marie Roerink</cp:lastModifiedBy>
  <cp:revision>285</cp:revision>
  <dcterms:created xsi:type="dcterms:W3CDTF">2018-03-13T20:52:20Z</dcterms:created>
  <dcterms:modified xsi:type="dcterms:W3CDTF">2022-05-23T18:54:45Z</dcterms:modified>
</cp:coreProperties>
</file>