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571" r:id="rId2"/>
    <p:sldId id="596" r:id="rId3"/>
    <p:sldId id="572" r:id="rId4"/>
    <p:sldId id="593" r:id="rId5"/>
    <p:sldId id="594" r:id="rId6"/>
    <p:sldId id="549" r:id="rId7"/>
    <p:sldId id="574" r:id="rId8"/>
    <p:sldId id="573" r:id="rId9"/>
    <p:sldId id="546" r:id="rId10"/>
    <p:sldId id="598" r:id="rId11"/>
    <p:sldId id="591" r:id="rId12"/>
    <p:sldId id="508" r:id="rId13"/>
    <p:sldId id="566" r:id="rId14"/>
    <p:sldId id="595" r:id="rId15"/>
    <p:sldId id="592" r:id="rId16"/>
    <p:sldId id="583" r:id="rId17"/>
    <p:sldId id="601" r:id="rId18"/>
    <p:sldId id="576" r:id="rId19"/>
    <p:sldId id="560" r:id="rId20"/>
    <p:sldId id="577" r:id="rId21"/>
    <p:sldId id="578" r:id="rId22"/>
    <p:sldId id="600" r:id="rId23"/>
    <p:sldId id="529" r:id="rId24"/>
    <p:sldId id="528" r:id="rId25"/>
    <p:sldId id="580" r:id="rId26"/>
    <p:sldId id="559" r:id="rId27"/>
    <p:sldId id="585" r:id="rId28"/>
    <p:sldId id="579" r:id="rId29"/>
    <p:sldId id="586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1637" autoAdjust="0"/>
  </p:normalViewPr>
  <p:slideViewPr>
    <p:cSldViewPr>
      <p:cViewPr varScale="1">
        <p:scale>
          <a:sx n="120" d="100"/>
          <a:sy n="120" d="100"/>
        </p:scale>
        <p:origin x="112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92007123</c:v>
                </c:pt>
                <c:pt idx="1">
                  <c:v>109481567</c:v>
                </c:pt>
                <c:pt idx="2">
                  <c:v>106948088</c:v>
                </c:pt>
                <c:pt idx="3">
                  <c:v>101922690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9-4F5E-B938-43BFA09E0E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Dollar sales four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2/27</c:v>
                </c:pt>
                <c:pt idx="1">
                  <c:v>wk 3/6</c:v>
                </c:pt>
                <c:pt idx="2">
                  <c:v>wk 3/13</c:v>
                </c:pt>
                <c:pt idx="3">
                  <c:v>wk 3/20</c:v>
                </c:pt>
              </c:strCache>
            </c:strRef>
          </c:cat>
          <c:val>
            <c:numRef>
              <c:f>Sheet1!$B$2:$B$5</c:f>
              <c:numCache>
                <c:formatCode>\$#,##0</c:formatCode>
                <c:ptCount val="4"/>
                <c:pt idx="0">
                  <c:v>25104513.358399417</c:v>
                </c:pt>
                <c:pt idx="1">
                  <c:v>25086657.926516827</c:v>
                </c:pt>
                <c:pt idx="2">
                  <c:v>24935817.44458136</c:v>
                </c:pt>
                <c:pt idx="3">
                  <c:v>23696721.180141736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8-4B79-9C8E-92C61F533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2/27</c:v>
                </c:pt>
                <c:pt idx="1">
                  <c:v>wk 3/6</c:v>
                </c:pt>
                <c:pt idx="2">
                  <c:v>wk 3/13</c:v>
                </c:pt>
                <c:pt idx="3">
                  <c:v>wk 3/20</c:v>
                </c:pt>
              </c:strCache>
            </c:strRef>
          </c:cat>
          <c:val>
            <c:numRef>
              <c:f>Sheet1!$C$2:$C$5</c:f>
              <c:numCache>
                <c:formatCode>\$#,##0;\-\$#,##0</c:formatCode>
                <c:ptCount val="4"/>
                <c:pt idx="0">
                  <c:v>679691.74754244252</c:v>
                </c:pt>
                <c:pt idx="1">
                  <c:v>803368.97874746274</c:v>
                </c:pt>
                <c:pt idx="2">
                  <c:v>869400.23731995607</c:v>
                </c:pt>
                <c:pt idx="3">
                  <c:v>746518.65298996598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8-4B79-9C8E-92C61F533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6143347537655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Volume sales four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1/31</c:v>
                </c:pt>
                <c:pt idx="1">
                  <c:v>wk 2/6</c:v>
                </c:pt>
                <c:pt idx="2">
                  <c:v>wk 2/13</c:v>
                </c:pt>
                <c:pt idx="3">
                  <c:v>wk 2/20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5464980.8757464625</c:v>
                </c:pt>
                <c:pt idx="1">
                  <c:v>5477786.373444723</c:v>
                </c:pt>
                <c:pt idx="2">
                  <c:v>5435471.4650052348</c:v>
                </c:pt>
                <c:pt idx="3">
                  <c:v>5160856.0011969376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3-4F0F-845B-D87992A7D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wk 1/31</c:v>
                </c:pt>
                <c:pt idx="1">
                  <c:v>wk 2/6</c:v>
                </c:pt>
                <c:pt idx="2">
                  <c:v>wk 2/13</c:v>
                </c:pt>
                <c:pt idx="3">
                  <c:v>wk 2/20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277798.92391255667</c:v>
                </c:pt>
                <c:pt idx="1">
                  <c:v>299505.83848289237</c:v>
                </c:pt>
                <c:pt idx="2">
                  <c:v>436668.11978607316</c:v>
                </c:pt>
                <c:pt idx="3">
                  <c:v>327044.63793395989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3-4F0F-845B-D87992A7D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55019498775089"/>
          <c:y val="0.11980514069865253"/>
          <c:w val="0.39277133049246876"/>
          <c:h val="8.59335735182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Dollar 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  <c:pt idx="6">
                  <c:v>4 WE 3/20</c:v>
                </c:pt>
              </c:strCache>
            </c:strRef>
          </c:cat>
          <c:val>
            <c:numRef>
              <c:f>Sheet1!$B$2:$B$8</c:f>
              <c:numCache>
                <c:formatCode>\$#,##0;\-\$#,##0</c:formatCode>
                <c:ptCount val="7"/>
                <c:pt idx="0">
                  <c:v>190927416</c:v>
                </c:pt>
                <c:pt idx="1">
                  <c:v>169331472</c:v>
                </c:pt>
                <c:pt idx="2">
                  <c:v>157969907</c:v>
                </c:pt>
                <c:pt idx="3">
                  <c:v>172626709</c:v>
                </c:pt>
                <c:pt idx="4" formatCode="&quot;$&quot;#,##0_);\(&quot;$&quot;#,##0\)">
                  <c:v>57207677</c:v>
                </c:pt>
                <c:pt idx="5" formatCode="&quot;$&quot;#,##0_);\(&quot;$&quot;#,##0\)">
                  <c:v>54871809</c:v>
                </c:pt>
                <c:pt idx="6" formatCode="&quot;$&quot;#,##0_);\(&quot;$&quot;#,##0\)">
                  <c:v>52801156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7972008958069072E-2"/>
                  <c:y val="-5.1553266644933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41265005644E-2"/>
                  <c:y val="-3.67405339931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1017565040715432E-2"/>
                  <c:y val="-3.6890994033501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  <c:pt idx="6">
                  <c:v>4 WE 3/20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4.5999999999999999E-2</c:v>
                </c:pt>
                <c:pt idx="1">
                  <c:v>-0.16400000000000001</c:v>
                </c:pt>
                <c:pt idx="2">
                  <c:v>-0.108</c:v>
                </c:pt>
                <c:pt idx="3">
                  <c:v>-6.3E-2</c:v>
                </c:pt>
                <c:pt idx="4">
                  <c:v>-7.4999999999999997E-2</c:v>
                </c:pt>
                <c:pt idx="5">
                  <c:v>-7.8E-2</c:v>
                </c:pt>
                <c:pt idx="6">
                  <c:v>-5.6000000000000001E-2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White button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6"/>
              <c:layout>
                <c:manualLayout>
                  <c:x val="1.5627658811468204E-2"/>
                  <c:y val="-1.481273265175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5F-42E3-B303-4A1CE4CA9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  <c:pt idx="6">
                  <c:v>4 WE 3/20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50747833</c:v>
                </c:pt>
                <c:pt idx="1">
                  <c:v>45063164</c:v>
                </c:pt>
                <c:pt idx="2">
                  <c:v>41546637</c:v>
                </c:pt>
                <c:pt idx="3">
                  <c:v>44423432</c:v>
                </c:pt>
                <c:pt idx="4" formatCode="#,##0_);\(#,##0\)">
                  <c:v>14364026</c:v>
                </c:pt>
                <c:pt idx="5" formatCode="#,##0_);\(#,##0\)">
                  <c:v>13968890</c:v>
                </c:pt>
                <c:pt idx="6" formatCode="&quot;$&quot;#,##0_);\(&quot;$&quot;#,##0\)">
                  <c:v>13423928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5.2613306123880973E-2"/>
                  <c:y val="3.3619946102647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  <c:pt idx="6">
                  <c:v>4 WE 3/20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3.5000000000000003E-2</c:v>
                </c:pt>
                <c:pt idx="1">
                  <c:v>-0.157</c:v>
                </c:pt>
                <c:pt idx="2">
                  <c:v>-0.122</c:v>
                </c:pt>
                <c:pt idx="3">
                  <c:v>-9.6000000000000002E-2</c:v>
                </c:pt>
                <c:pt idx="4">
                  <c:v>-0.122</c:v>
                </c:pt>
                <c:pt idx="5">
                  <c:v>-0.11600000000000001</c:v>
                </c:pt>
                <c:pt idx="6">
                  <c:v>-0.10199999999999999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1500000000000000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</a:t>
            </a: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$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  <c:pt idx="6">
                  <c:v>4 WE 3/20</c:v>
                </c:pt>
              </c:strCache>
            </c:strRef>
          </c:cat>
          <c:val>
            <c:numRef>
              <c:f>Sheet1!$B$2:$B$8</c:f>
              <c:numCache>
                <c:formatCode>\$#,##0;\-\$#,##0</c:formatCode>
                <c:ptCount val="7"/>
                <c:pt idx="0">
                  <c:v>109913235</c:v>
                </c:pt>
                <c:pt idx="1">
                  <c:v>95824892</c:v>
                </c:pt>
                <c:pt idx="2">
                  <c:v>89242649</c:v>
                </c:pt>
                <c:pt idx="3">
                  <c:v>98516819</c:v>
                </c:pt>
                <c:pt idx="4" formatCode="&quot;$&quot;#,##0_);\(&quot;$&quot;#,##0\)">
                  <c:v>34294216</c:v>
                </c:pt>
                <c:pt idx="5" formatCode="&quot;$&quot;#,##0_);\(&quot;$&quot;#,##0\)">
                  <c:v>32670818</c:v>
                </c:pt>
                <c:pt idx="6" formatCode="&quot;$&quot;#,##0_);\(&quot;$&quot;#,##0\)">
                  <c:v>31506128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4.360827598103139E-2"/>
                  <c:y val="4.063208379574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5006512434290928E-2"/>
                  <c:y val="-2.497228444412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4.7605638847145727E-2"/>
                  <c:y val="-3.2435802258183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-3.303735083024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41265005644E-2"/>
                  <c:y val="-2.9334167667303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5.1017713924894424E-2"/>
                  <c:y val="-2.9484627707624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 WE 1/23</c:v>
                </c:pt>
                <c:pt idx="5">
                  <c:v>4 WE 2/20</c:v>
                </c:pt>
                <c:pt idx="6">
                  <c:v>4 WE 3/20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0.156</c:v>
                </c:pt>
                <c:pt idx="1">
                  <c:v>-9.0999999999999998E-2</c:v>
                </c:pt>
                <c:pt idx="2">
                  <c:v>-6.7000000000000004E-2</c:v>
                </c:pt>
                <c:pt idx="3">
                  <c:v>-5.8000000000000003E-2</c:v>
                </c:pt>
                <c:pt idx="4">
                  <c:v>-4.4999999999999998E-2</c:v>
                </c:pt>
                <c:pt idx="5">
                  <c:v>-4.3999999999999997E-2</c:v>
                </c:pt>
                <c:pt idx="6">
                  <c:v>-1.7999999999999999E-2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;\-\$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Brown/</a:t>
            </a:r>
            <a:r>
              <a:rPr lang="en-US" sz="1600" b="1" i="0" baseline="0" dirty="0" err="1">
                <a:effectLst/>
              </a:rPr>
              <a:t>crimini</a:t>
            </a:r>
            <a:r>
              <a:rPr lang="en-US" sz="1600" b="1" i="0" baseline="0" dirty="0">
                <a:effectLst/>
              </a:rPr>
              <a:t> mushroom, </a:t>
            </a:r>
            <a:r>
              <a:rPr lang="en-US" sz="1600" b="1" i="0" baseline="0" dirty="0" err="1">
                <a:effectLst/>
              </a:rPr>
              <a:t>lbs</a:t>
            </a:r>
            <a:r>
              <a:rPr lang="en-US" sz="1600" b="1" i="0" baseline="0" dirty="0">
                <a:effectLst/>
              </a:rPr>
              <a:t> and % vs YA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3-4DB9-B7D8-FA8D23170E32}"/>
                </c:ext>
              </c:extLst>
            </c:dLbl>
            <c:dLbl>
              <c:idx val="5"/>
              <c:layout>
                <c:manualLayout>
                  <c:x val="-6.6975715941398183E-3"/>
                  <c:y val="-3.7031831629383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6-40CB-8AD7-EFF6D6D06A95}"/>
                </c:ext>
              </c:extLst>
            </c:dLbl>
            <c:dLbl>
              <c:idx val="6"/>
              <c:layout>
                <c:manualLayout>
                  <c:x val="0"/>
                  <c:y val="-4.814138111819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6-40CB-8AD7-EFF6D6D06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4WE 1/23</c:v>
                </c:pt>
                <c:pt idx="5">
                  <c:v>4WE 2/20</c:v>
                </c:pt>
                <c:pt idx="6">
                  <c:v>4WE 3/20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25265451</c:v>
                </c:pt>
                <c:pt idx="1">
                  <c:v>22037941</c:v>
                </c:pt>
                <c:pt idx="2">
                  <c:v>20125873</c:v>
                </c:pt>
                <c:pt idx="3">
                  <c:v>21853596</c:v>
                </c:pt>
                <c:pt idx="4" formatCode="#,##0_);\(#,##0\)">
                  <c:v>7458310</c:v>
                </c:pt>
                <c:pt idx="5" formatCode="#,##0_);\(#,##0\)">
                  <c:v>7159886</c:v>
                </c:pt>
                <c:pt idx="6" formatCode="#,##0_);\(#,##0\)">
                  <c:v>6937635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29823294487747E-2"/>
                  <c:y val="4.078254383606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3-4DB9-B7D8-FA8D23170E32}"/>
                </c:ext>
              </c:extLst>
            </c:dLbl>
            <c:dLbl>
              <c:idx val="1"/>
              <c:layout>
                <c:manualLayout>
                  <c:x val="-5.0570221729749329E-2"/>
                  <c:y val="3.6928900632806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3-4DB9-B7D8-FA8D23170E32}"/>
                </c:ext>
              </c:extLst>
            </c:dLbl>
            <c:dLbl>
              <c:idx val="2"/>
              <c:layout>
                <c:manualLayout>
                  <c:x val="-4.9647809600102913E-2"/>
                  <c:y val="5.2794561977581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3-4DB9-B7D8-FA8D23170E32}"/>
                </c:ext>
              </c:extLst>
            </c:dLbl>
            <c:dLbl>
              <c:idx val="3"/>
              <c:layout>
                <c:manualLayout>
                  <c:x val="-5.2246936012957712E-2"/>
                  <c:y val="3.051831151176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3-4DB9-B7D8-FA8D23170E32}"/>
                </c:ext>
              </c:extLst>
            </c:dLbl>
            <c:dLbl>
              <c:idx val="4"/>
              <c:layout>
                <c:manualLayout>
                  <c:x val="-4.5651360375162993E-2"/>
                  <c:y val="2.2510396613832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3-4DB9-B7D8-FA8D23170E32}"/>
                </c:ext>
              </c:extLst>
            </c:dLbl>
            <c:dLbl>
              <c:idx val="5"/>
              <c:layout>
                <c:manualLayout>
                  <c:x val="-4.4439136392252797E-2"/>
                  <c:y val="4.472944355702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3-4DB9-B7D8-FA8D23170E32}"/>
                </c:ext>
              </c:extLst>
            </c:dLbl>
            <c:dLbl>
              <c:idx val="6"/>
              <c:layout>
                <c:manualLayout>
                  <c:x val="-3.9854945717149232E-2"/>
                  <c:y val="4.4579035551141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3-4DB9-B7D8-FA8D23170E32}"/>
                </c:ext>
              </c:extLst>
            </c:dLbl>
            <c:dLbl>
              <c:idx val="7"/>
              <c:layout>
                <c:manualLayout>
                  <c:x val="-4.4506019798969704E-2"/>
                  <c:y val="-5.739846425786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3-4DB9-B7D8-FA8D23170E32}"/>
                </c:ext>
              </c:extLst>
            </c:dLbl>
            <c:dLbl>
              <c:idx val="8"/>
              <c:layout>
                <c:manualLayout>
                  <c:x val="-8.9496634876826547E-3"/>
                  <c:y val="3.0969691632730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3-4DB9-B7D8-FA8D23170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Q1 21</c:v>
                </c:pt>
                <c:pt idx="1">
                  <c:v>Q2 21</c:v>
                </c:pt>
                <c:pt idx="2">
                  <c:v>Q3 21</c:v>
                </c:pt>
                <c:pt idx="3">
                  <c:v>Q4 21</c:v>
                </c:pt>
                <c:pt idx="4">
                  <c:v>4WE 1/23</c:v>
                </c:pt>
                <c:pt idx="5">
                  <c:v>4WE 2/20</c:v>
                </c:pt>
                <c:pt idx="6">
                  <c:v>4WE 3/20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0.154</c:v>
                </c:pt>
                <c:pt idx="1">
                  <c:v>-8.5000000000000006E-2</c:v>
                </c:pt>
                <c:pt idx="2">
                  <c:v>-8.3000000000000004E-2</c:v>
                </c:pt>
                <c:pt idx="3">
                  <c:v>-8.8999999999999996E-2</c:v>
                </c:pt>
                <c:pt idx="4">
                  <c:v>-9.0999999999999998E-2</c:v>
                </c:pt>
                <c:pt idx="5">
                  <c:v>-9.1999999999999998E-2</c:v>
                </c:pt>
                <c:pt idx="6">
                  <c:v>-6.4000000000000001E-2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D3-4DB9-B7D8-FA8D23170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  <c:max val="0.2"/>
          <c:min val="-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27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dollar sales </a:t>
            </a:r>
            <a:br>
              <a:rPr lang="en-US" sz="1600" dirty="0"/>
            </a:br>
            <a:r>
              <a:rPr lang="en-US" sz="1600" dirty="0"/>
              <a:t>YTD through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4268967297347E-2"/>
          <c:y val="0.23738466889922283"/>
          <c:w val="0.9351462065405306"/>
          <c:h val="0.64206787870130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287567316</c:v>
                </c:pt>
                <c:pt idx="1">
                  <c:v>309131272</c:v>
                </c:pt>
                <c:pt idx="2">
                  <c:v>338642231</c:v>
                </c:pt>
                <c:pt idx="3">
                  <c:v>318435453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2-48B4-B8C5-97F02264F1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6060662571883553"/>
          <c:w val="1"/>
          <c:h val="0.61884592188169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36746783</c:v>
                </c:pt>
                <c:pt idx="1">
                  <c:v>41996572</c:v>
                </c:pt>
                <c:pt idx="2">
                  <c:v>39794612</c:v>
                </c:pt>
                <c:pt idx="3">
                  <c:v>36491220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7-47D4-9BC3-21287DC7A3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unit sales </a:t>
            </a:r>
            <a:br>
              <a:rPr lang="en-US" sz="1600" dirty="0"/>
            </a:br>
            <a:r>
              <a:rPr lang="en-US" sz="1600" dirty="0"/>
              <a:t>YTD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3961028139730506"/>
          <c:w val="1"/>
          <c:h val="0.63984226620322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114633224</c:v>
                </c:pt>
                <c:pt idx="1">
                  <c:v>120149109</c:v>
                </c:pt>
                <c:pt idx="2">
                  <c:v>125604210</c:v>
                </c:pt>
                <c:pt idx="3">
                  <c:v>113246448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0-4309-8B39-DE9798B9A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four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22621557</c:v>
                </c:pt>
                <c:pt idx="1">
                  <c:v>26042841</c:v>
                </c:pt>
                <c:pt idx="2">
                  <c:v>25177893</c:v>
                </c:pt>
                <c:pt idx="3">
                  <c:v>22880112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168-A50D-D8617CD6D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Fresh mushrooms volume sales </a:t>
            </a:r>
            <a:br>
              <a:rPr lang="en-US" sz="1600" dirty="0"/>
            </a:br>
            <a:r>
              <a:rPr lang="en-US" sz="1600" dirty="0"/>
              <a:t>YTD </a:t>
            </a:r>
            <a:r>
              <a:rPr lang="en-US" sz="1600" dirty="0" err="1"/>
              <a:t>w.e</a:t>
            </a:r>
            <a:r>
              <a:rPr lang="en-US" sz="1600" dirty="0"/>
              <a:t>. 3/20/2022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441466821146857"/>
          <c:w val="1"/>
          <c:h val="0.665037879389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Four weeks ending 2/20/2022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#,##0_);[Red]\(#,##0\)</c:formatCode>
                <c:ptCount val="4"/>
                <c:pt idx="0">
                  <c:v>70431347</c:v>
                </c:pt>
                <c:pt idx="1">
                  <c:v>73799772</c:v>
                </c:pt>
                <c:pt idx="2">
                  <c:v>79298278</c:v>
                </c:pt>
                <c:pt idx="3">
                  <c:v>71041248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7-465B-8C80-01954E4CD1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807983"/>
        <c:axId val="269804239"/>
      </c:barChart>
      <c:catAx>
        <c:axId val="26980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04239"/>
        <c:crosses val="autoZero"/>
        <c:auto val="1"/>
        <c:lblAlgn val="ctr"/>
        <c:lblOffset val="100"/>
        <c:noMultiLvlLbl val="0"/>
      </c:catAx>
      <c:valAx>
        <c:axId val="2698042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crossAx val="269807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Mushrooms price per pound and change vs. YA </a:t>
            </a:r>
            <a:br>
              <a:rPr lang="en-US" sz="1600" b="1" i="0" baseline="0" dirty="0">
                <a:effectLst/>
              </a:rPr>
            </a:br>
            <a:r>
              <a:rPr lang="en-US" sz="1200" b="1" i="0" baseline="0" dirty="0">
                <a:effectLst/>
              </a:rPr>
              <a:t>(fixed and random weight)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price/volume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5810222316648615E-3"/>
                  <c:y val="2.131665300573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77-4C0F-A05D-1F1AA6298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4 we 1/23/22</c:v>
                </c:pt>
                <c:pt idx="10">
                  <c:v>4 we 2/20/22</c:v>
                </c:pt>
                <c:pt idx="11">
                  <c:v>4 we 3/20/22</c:v>
                </c:pt>
              </c:strCache>
            </c:strRef>
          </c:cat>
          <c:val>
            <c:numRef>
              <c:f>Sheet1!$B$2:$B$13</c:f>
              <c:numCache>
                <c:formatCode>\$#,##0.00;\-\$#,##0.00</c:formatCode>
                <c:ptCount val="12"/>
                <c:pt idx="0">
                  <c:v>4.13</c:v>
                </c:pt>
                <c:pt idx="1">
                  <c:v>4.1900000000000004</c:v>
                </c:pt>
                <c:pt idx="2">
                  <c:v>4.25</c:v>
                </c:pt>
                <c:pt idx="3">
                  <c:v>4.2300000000000004</c:v>
                </c:pt>
                <c:pt idx="4">
                  <c:v>4.25</c:v>
                </c:pt>
                <c:pt idx="5">
                  <c:v>4.2699999999999996</c:v>
                </c:pt>
                <c:pt idx="6">
                  <c:v>4.2699999999999996</c:v>
                </c:pt>
                <c:pt idx="7" formatCode="&quot;$&quot;#,##0.00_);[Red]\(&quot;$&quot;#,##0.00\)">
                  <c:v>4.32</c:v>
                </c:pt>
                <c:pt idx="8" formatCode="&quot;$&quot;#,##0.00_);[Red]\(&quot;$&quot;#,##0.00\)">
                  <c:v>4.4000000000000004</c:v>
                </c:pt>
                <c:pt idx="9" formatCode="&quot;$&quot;#,##0.00_);[Red]\(&quot;$&quot;#,##0.00\)">
                  <c:v>4.5199999999999996</c:v>
                </c:pt>
                <c:pt idx="10" formatCode="&quot;$&quot;#,##0.00_);[Red]\(&quot;$&quot;#,##0.00\)">
                  <c:v>4.47</c:v>
                </c:pt>
                <c:pt idx="11" formatCode="&quot;$&quot;#,##0.00_);[Red]\(&quot;$&quot;#,##0.00\)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972767"/>
        <c:axId val="708979839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Change vs. YAGO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196826083651524E-2"/>
                  <c:y val="8.151755862838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2A-404A-8397-2ADA5890DCB0}"/>
                </c:ext>
              </c:extLst>
            </c:dLbl>
            <c:dLbl>
              <c:idx val="1"/>
              <c:layout>
                <c:manualLayout>
                  <c:x val="-3.0457873101819095E-2"/>
                  <c:y val="4.063208379574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2A-404A-8397-2ADA5890DCB0}"/>
                </c:ext>
              </c:extLst>
            </c:dLbl>
            <c:dLbl>
              <c:idx val="2"/>
              <c:layout>
                <c:manualLayout>
                  <c:x val="-3.2629659082714035E-2"/>
                  <c:y val="4.168501248876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3-4862-B460-03D0C3007336}"/>
                </c:ext>
              </c:extLst>
            </c:dLbl>
            <c:dLbl>
              <c:idx val="3"/>
              <c:layout>
                <c:manualLayout>
                  <c:x val="-3.2134587385027398E-2"/>
                  <c:y val="3.7924677837644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3-4862-B460-03D0C3007336}"/>
                </c:ext>
              </c:extLst>
            </c:dLbl>
            <c:dLbl>
              <c:idx val="4"/>
              <c:layout>
                <c:manualLayout>
                  <c:x val="-3.0953797531268454E-2"/>
                  <c:y val="4.4729495591462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2A-404A-8397-2ADA5890DCB0}"/>
                </c:ext>
              </c:extLst>
            </c:dLbl>
            <c:dLbl>
              <c:idx val="5"/>
              <c:layout>
                <c:manualLayout>
                  <c:x val="-3.5156546933381674E-2"/>
                  <c:y val="4.8432678754400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2A-404A-8397-2ADA5890DCB0}"/>
                </c:ext>
              </c:extLst>
            </c:dLbl>
            <c:dLbl>
              <c:idx val="6"/>
              <c:layout>
                <c:manualLayout>
                  <c:x val="-4.2087545828241306E-2"/>
                  <c:y val="4.828221905798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2A-404A-8397-2ADA5890DCB0}"/>
                </c:ext>
              </c:extLst>
            </c:dLbl>
            <c:dLbl>
              <c:idx val="7"/>
              <c:layout>
                <c:manualLayout>
                  <c:x val="-2.5940831135721876E-2"/>
                  <c:y val="3.8884297978528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2A-404A-8397-2ADA5890DCB0}"/>
                </c:ext>
              </c:extLst>
            </c:dLbl>
            <c:dLbl>
              <c:idx val="8"/>
              <c:layout>
                <c:manualLayout>
                  <c:x val="-2.4420654040389275E-2"/>
                  <c:y val="3.0969691632730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2-463A-BDA5-8146EFC3AA3C}"/>
                </c:ext>
              </c:extLst>
            </c:dLbl>
            <c:dLbl>
              <c:idx val="9"/>
              <c:layout>
                <c:manualLayout>
                  <c:x val="-2.3225855021956739E-2"/>
                  <c:y val="3.551352653257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9-497B-95EE-117AB22FF7D1}"/>
                </c:ext>
              </c:extLst>
            </c:dLbl>
            <c:dLbl>
              <c:idx val="10"/>
              <c:layout>
                <c:manualLayout>
                  <c:x val="-2.6811226627840572E-2"/>
                  <c:y val="3.181034336964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69-45B4-85B9-BD79699BD17E}"/>
                </c:ext>
              </c:extLst>
            </c:dLbl>
            <c:dLbl>
              <c:idx val="11"/>
              <c:layout>
                <c:manualLayout>
                  <c:x val="-2.9905424738381894E-2"/>
                  <c:y val="3.5513526532578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E2-4D5D-85CC-258B4ED97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2019</c:v>
                </c:pt>
                <c:pt idx="1">
                  <c:v>Q1 20</c:v>
                </c:pt>
                <c:pt idx="2">
                  <c:v>Q2 20</c:v>
                </c:pt>
                <c:pt idx="3">
                  <c:v>Q3 20</c:v>
                </c:pt>
                <c:pt idx="4">
                  <c:v>Q4 20</c:v>
                </c:pt>
                <c:pt idx="5">
                  <c:v>Q1 21</c:v>
                </c:pt>
                <c:pt idx="6">
                  <c:v>Q2 21</c:v>
                </c:pt>
                <c:pt idx="7">
                  <c:v>Q3 21</c:v>
                </c:pt>
                <c:pt idx="8">
                  <c:v>Q4 21</c:v>
                </c:pt>
                <c:pt idx="9">
                  <c:v>4 we 1/23/22</c:v>
                </c:pt>
                <c:pt idx="10">
                  <c:v>4 we 2/20/22</c:v>
                </c:pt>
                <c:pt idx="11">
                  <c:v>4 we 3/20/22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2.3E-2</c:v>
                </c:pt>
                <c:pt idx="1">
                  <c:v>2.5000000000000001E-2</c:v>
                </c:pt>
                <c:pt idx="2">
                  <c:v>3.1E-2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1.7999999999999999E-2</c:v>
                </c:pt>
                <c:pt idx="6">
                  <c:v>4.0000000000000001E-3</c:v>
                </c:pt>
                <c:pt idx="7">
                  <c:v>1.9E-2</c:v>
                </c:pt>
                <c:pt idx="8">
                  <c:v>3.5000000000000003E-2</c:v>
                </c:pt>
                <c:pt idx="9">
                  <c:v>5.2999999999999999E-2</c:v>
                </c:pt>
                <c:pt idx="10">
                  <c:v>4.7E-2</c:v>
                </c:pt>
                <c:pt idx="11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2A-404A-8397-2ADA5890D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9006463"/>
        <c:axId val="709002719"/>
      </c:lineChart>
      <c:catAx>
        <c:axId val="70897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9839"/>
        <c:crosses val="autoZero"/>
        <c:auto val="1"/>
        <c:lblAlgn val="ctr"/>
        <c:lblOffset val="100"/>
        <c:noMultiLvlLbl val="0"/>
      </c:catAx>
      <c:valAx>
        <c:axId val="708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.00;\-\$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972767"/>
        <c:crosses val="autoZero"/>
        <c:crossBetween val="between"/>
      </c:valAx>
      <c:valAx>
        <c:axId val="709002719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006463"/>
        <c:crosses val="max"/>
        <c:crossBetween val="between"/>
      </c:valAx>
      <c:catAx>
        <c:axId val="709006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9002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Dollar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2661713024443825"/>
          <c:w val="0.90512343500502357"/>
          <c:h val="0.652229791253029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4.6709573101201843E-2"/>
                  <c:y val="-2.092175196850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3.7103502806165305E-2"/>
                  <c:y val="-2.092175196850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8.307927064117657E-3"/>
                  <c:y val="-3.78932757959440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3.9E-2</c:v>
                </c:pt>
                <c:pt idx="1">
                  <c:v>8.4000000000000005E-2</c:v>
                </c:pt>
                <c:pt idx="2">
                  <c:v>0.20699999999999999</c:v>
                </c:pt>
                <c:pt idx="3">
                  <c:v>0.151</c:v>
                </c:pt>
                <c:pt idx="4">
                  <c:v>0.14799999999999999</c:v>
                </c:pt>
                <c:pt idx="5">
                  <c:v>4.7E-2</c:v>
                </c:pt>
                <c:pt idx="6">
                  <c:v>-7.0999999999999994E-2</c:v>
                </c:pt>
                <c:pt idx="7">
                  <c:v>-2.4E-2</c:v>
                </c:pt>
                <c:pt idx="8">
                  <c:v>1E-3</c:v>
                </c:pt>
                <c:pt idx="9">
                  <c:v>-5.0000000000000001E-3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-1.657800196850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5">
                  <c:v>0.13500000000000001</c:v>
                </c:pt>
                <c:pt idx="6">
                  <c:v>0.121</c:v>
                </c:pt>
                <c:pt idx="7">
                  <c:v>0.125</c:v>
                </c:pt>
                <c:pt idx="8">
                  <c:v>0.151</c:v>
                </c:pt>
                <c:pt idx="9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8765474557032621E-2"/>
                  <c:y val="-3.2203001968503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5.6350840451157506E-4"/>
                  <c:y val="3.41258639087681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6.0000000000000001E-3</c:v>
                </c:pt>
                <c:pt idx="1">
                  <c:v>8.2000000000000003E-2</c:v>
                </c:pt>
                <c:pt idx="2">
                  <c:v>0.312</c:v>
                </c:pt>
                <c:pt idx="3">
                  <c:v>0.23100000000000001</c:v>
                </c:pt>
                <c:pt idx="4">
                  <c:v>0.17799999999999999</c:v>
                </c:pt>
                <c:pt idx="5">
                  <c:v>8.5999999999999993E-2</c:v>
                </c:pt>
                <c:pt idx="6">
                  <c:v>-0.126</c:v>
                </c:pt>
                <c:pt idx="7">
                  <c:v>-9.1999999999999998E-2</c:v>
                </c:pt>
                <c:pt idx="8">
                  <c:v>-6.4000000000000001E-2</c:v>
                </c:pt>
                <c:pt idx="9">
                  <c:v>-0.06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4616362767156904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8.7594448393414435E-3"/>
                  <c:y val="8.42199803149606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9.530019685040515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5">
                  <c:v>0.17399999999999999</c:v>
                </c:pt>
                <c:pt idx="6">
                  <c:v>0.14699999999999999</c:v>
                </c:pt>
                <c:pt idx="7">
                  <c:v>0.11700000000000001</c:v>
                </c:pt>
                <c:pt idx="8">
                  <c:v>0.10199999999999999</c:v>
                </c:pt>
                <c:pt idx="9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Volume</a:t>
            </a:r>
            <a:r>
              <a:rPr lang="en-US" baseline="0" dirty="0"/>
              <a:t> (pound)</a:t>
            </a:r>
            <a:r>
              <a:rPr lang="en-US" dirty="0"/>
              <a:t> sales versus year ago and two years ago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320913236770942E-2"/>
          <c:y val="0.20010949803149608"/>
          <c:w val="0.90512343500502357"/>
          <c:h val="0.678737450787401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 vs YA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740814101954857E-2"/>
                  <c:y val="-3.212370886568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D68-AFA0-0081D5FE7771}"/>
                </c:ext>
              </c:extLst>
            </c:dLbl>
            <c:dLbl>
              <c:idx val="1"/>
              <c:layout>
                <c:manualLayout>
                  <c:x val="-4.0493678395621062E-2"/>
                  <c:y val="-2.8810264892887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D68-AFA0-0081D5FE7771}"/>
                </c:ext>
              </c:extLst>
            </c:dLbl>
            <c:dLbl>
              <c:idx val="5"/>
              <c:layout>
                <c:manualLayout>
                  <c:x val="-4.521956444296335E-2"/>
                  <c:y val="1.7577950726218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D68-AFA0-0081D5FE7771}"/>
                </c:ext>
              </c:extLst>
            </c:dLbl>
            <c:dLbl>
              <c:idx val="6"/>
              <c:layout>
                <c:manualLayout>
                  <c:x val="-2.5777872690000696E-2"/>
                  <c:y val="2.2828248031496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71-416D-B361-D5BEC2E3910B}"/>
                </c:ext>
              </c:extLst>
            </c:dLbl>
            <c:dLbl>
              <c:idx val="7"/>
              <c:layout>
                <c:manualLayout>
                  <c:x val="-3.9184276847472083E-2"/>
                  <c:y val="5.1974108174814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71-416D-B361-D5BEC2E3910B}"/>
                </c:ext>
              </c:extLst>
            </c:dLbl>
            <c:dLbl>
              <c:idx val="8"/>
              <c:layout>
                <c:manualLayout>
                  <c:x val="-4.1618680558403051E-2"/>
                  <c:y val="3.5406888310847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71-416D-B361-D5BEC2E3910B}"/>
                </c:ext>
              </c:extLst>
            </c:dLbl>
            <c:dLbl>
              <c:idx val="9"/>
              <c:layout>
                <c:manualLayout>
                  <c:x val="-3.53989935775448E-2"/>
                  <c:y val="2.6031668175544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4.0000000000000001E-3</c:v>
                </c:pt>
                <c:pt idx="1">
                  <c:v>9.5000000000000001E-2</c:v>
                </c:pt>
                <c:pt idx="2">
                  <c:v>0.153</c:v>
                </c:pt>
                <c:pt idx="3">
                  <c:v>9.7000000000000003E-2</c:v>
                </c:pt>
                <c:pt idx="4">
                  <c:v>0.10100000000000001</c:v>
                </c:pt>
                <c:pt idx="5">
                  <c:v>0</c:v>
                </c:pt>
                <c:pt idx="6">
                  <c:v>-0.08</c:v>
                </c:pt>
                <c:pt idx="7">
                  <c:v>-2.5000000000000001E-2</c:v>
                </c:pt>
                <c:pt idx="8">
                  <c:v>-3.5999999999999997E-2</c:v>
                </c:pt>
                <c:pt idx="9">
                  <c:v>-5.8000000000000003E-2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1-416D-B361-D5BEC2E391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Fresh vegetables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2547202568887273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71-416D-B361-D5BEC2E3910B}"/>
                </c:ext>
              </c:extLst>
            </c:dLbl>
            <c:dLbl>
              <c:idx val="6"/>
              <c:layout>
                <c:manualLayout>
                  <c:x val="-8.0031229386909961E-3"/>
                  <c:y val="-4.0780019685039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71-416D-B361-D5BEC2E3910B}"/>
                </c:ext>
              </c:extLst>
            </c:dLbl>
            <c:dLbl>
              <c:idx val="7"/>
              <c:layout>
                <c:manualLayout>
                  <c:x val="-5.2789656948408229E-3"/>
                  <c:y val="6.61619100047738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71-416D-B361-D5BEC2E3910B}"/>
                </c:ext>
              </c:extLst>
            </c:dLbl>
            <c:dLbl>
              <c:idx val="8"/>
              <c:layout>
                <c:manualLayout>
                  <c:x val="-1.9944997787455429E-4"/>
                  <c:y val="2.1719980314960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71-416D-B361-D5BEC2E3910B}"/>
                </c:ext>
              </c:extLst>
            </c:dLbl>
            <c:dLbl>
              <c:idx val="9"/>
              <c:layout>
                <c:manualLayout>
                  <c:x val="-6.399346022128511E-3"/>
                  <c:y val="1.5802779640321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5">
                  <c:v>9.5000000000000001E-2</c:v>
                </c:pt>
                <c:pt idx="6">
                  <c:v>6.0999999999999999E-2</c:v>
                </c:pt>
                <c:pt idx="7">
                  <c:v>6.9000000000000006E-2</c:v>
                </c:pt>
                <c:pt idx="8">
                  <c:v>6.0999999999999999E-2</c:v>
                </c:pt>
                <c:pt idx="9">
                  <c:v>-3.6999999999999998E-2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71-416D-B361-D5BEC2E391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Fresh mushrooms vs. YA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63496055915204E-2"/>
                  <c:y val="-7.6373579067384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D68-AFA0-0081D5FE7771}"/>
                </c:ext>
              </c:extLst>
            </c:dLbl>
            <c:dLbl>
              <c:idx val="1"/>
              <c:layout>
                <c:manualLayout>
                  <c:x val="-2.5044185932412647E-2"/>
                  <c:y val="3.8750857712366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D68-AFA0-0081D5FE7771}"/>
                </c:ext>
              </c:extLst>
            </c:dLbl>
            <c:dLbl>
              <c:idx val="5"/>
              <c:layout>
                <c:manualLayout>
                  <c:x val="-4.3816067064492141E-2"/>
                  <c:y val="2.0812080764544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1-416D-B361-D5BEC2E3910B}"/>
                </c:ext>
              </c:extLst>
            </c:dLbl>
            <c:dLbl>
              <c:idx val="6"/>
              <c:layout>
                <c:manualLayout>
                  <c:x val="-3.4258940822255349E-2"/>
                  <c:y val="3.342199803149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1-416D-B361-D5BEC2E3910B}"/>
                </c:ext>
              </c:extLst>
            </c:dLbl>
            <c:dLbl>
              <c:idx val="7"/>
              <c:layout>
                <c:manualLayout>
                  <c:x val="-3.4736767507216583E-2"/>
                  <c:y val="3.3421998031496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71-416D-B361-D5BEC2E3910B}"/>
                </c:ext>
              </c:extLst>
            </c:dLbl>
            <c:dLbl>
              <c:idx val="8"/>
              <c:layout>
                <c:manualLayout>
                  <c:x val="-2.7264207581564028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71-416D-B361-D5BEC2E3910B}"/>
                </c:ext>
              </c:extLst>
            </c:dLbl>
            <c:dLbl>
              <c:idx val="9"/>
              <c:layout>
                <c:manualLayout>
                  <c:x val="-3.2712522069264595E-2"/>
                  <c:y val="3.65469980314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-1.6E-2</c:v>
                </c:pt>
                <c:pt idx="1">
                  <c:v>5.5E-2</c:v>
                </c:pt>
                <c:pt idx="2">
                  <c:v>0.27200000000000002</c:v>
                </c:pt>
                <c:pt idx="3">
                  <c:v>0.20499999999999999</c:v>
                </c:pt>
                <c:pt idx="4">
                  <c:v>0.151</c:v>
                </c:pt>
                <c:pt idx="5">
                  <c:v>6.6000000000000003E-2</c:v>
                </c:pt>
                <c:pt idx="6">
                  <c:v>-0.129</c:v>
                </c:pt>
                <c:pt idx="7">
                  <c:v>-0.109</c:v>
                </c:pt>
                <c:pt idx="8">
                  <c:v>-9.6000000000000002E-2</c:v>
                </c:pt>
                <c:pt idx="9">
                  <c:v>-0.104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71-416D-B361-D5BEC2E391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Fresh mushrooms vs. 2YA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3562821291634737E-3"/>
                  <c:y val="-9.5300196850393697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71-416D-B361-D5BEC2E3910B}"/>
                </c:ext>
              </c:extLst>
            </c:dLbl>
            <c:dLbl>
              <c:idx val="6"/>
              <c:layout>
                <c:manualLayout>
                  <c:x val="-3.4616362767156904E-4"/>
                  <c:y val="6.2391889106596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71-416D-B361-D5BEC2E3910B}"/>
                </c:ext>
              </c:extLst>
            </c:dLbl>
            <c:dLbl>
              <c:idx val="7"/>
              <c:layout>
                <c:manualLayout>
                  <c:x val="-4.2442670871036961E-3"/>
                  <c:y val="-2.1399108240039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71-416D-B361-D5BEC2E3910B}"/>
                </c:ext>
              </c:extLst>
            </c:dLbl>
            <c:dLbl>
              <c:idx val="8"/>
              <c:layout>
                <c:manualLayout>
                  <c:x val="4.3646718271632618E-4"/>
                  <c:y val="-1.03280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71-416D-B361-D5BEC2E3910B}"/>
                </c:ext>
              </c:extLst>
            </c:dLbl>
            <c:dLbl>
              <c:idx val="9"/>
              <c:layout>
                <c:manualLayout>
                  <c:x val="-7.0549356107211568E-3"/>
                  <c:y val="-3.7400955419829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71-416D-B361-D5BEC2E391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2019</c:v>
                </c:pt>
                <c:pt idx="1">
                  <c:v>Q1 2020</c:v>
                </c:pt>
                <c:pt idx="2">
                  <c:v>Q2 2020</c:v>
                </c:pt>
                <c:pt idx="3">
                  <c:v>Q3 2020</c:v>
                </c:pt>
                <c:pt idx="4">
                  <c:v>Q4 2020</c:v>
                </c:pt>
                <c:pt idx="5">
                  <c:v>Q1 2021</c:v>
                </c:pt>
                <c:pt idx="6">
                  <c:v>Q2 2021</c:v>
                </c:pt>
                <c:pt idx="7">
                  <c:v>Q3 2021</c:v>
                </c:pt>
                <c:pt idx="8">
                  <c:v>Q4 2021 </c:v>
                </c:pt>
                <c:pt idx="9">
                  <c:v>YTD 2022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5">
                  <c:v>0.124</c:v>
                </c:pt>
                <c:pt idx="6">
                  <c:v>0.107</c:v>
                </c:pt>
                <c:pt idx="7">
                  <c:v>7.3999999999999996E-2</c:v>
                </c:pt>
                <c:pt idx="8">
                  <c:v>4.1000000000000002E-2</c:v>
                </c:pt>
                <c:pt idx="9">
                  <c:v>-3.6999999999999998E-2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71-416D-B361-D5BEC2E391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6934623"/>
        <c:axId val="1176933791"/>
      </c:lineChart>
      <c:catAx>
        <c:axId val="117693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3791"/>
        <c:crosses val="autoZero"/>
        <c:auto val="1"/>
        <c:lblAlgn val="ctr"/>
        <c:lblOffset val="100"/>
        <c:noMultiLvlLbl val="0"/>
      </c:catAx>
      <c:valAx>
        <c:axId val="11769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93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98779432500225E-2"/>
          <c:y val="9.8550196850393776E-2"/>
          <c:w val="0.89999995259655918"/>
          <c:h val="6.3935119114397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77-7441-463B-84CF-03AFA3CEE6E1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46AA-5CAC-410A-9E75-D03ADB40C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DC359-F8D3-45A2-9470-6DD06FEA4AE0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5B44-719F-4E32-B568-1624A312A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3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6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7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4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1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4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D5B44-719F-4E32-B568-1624A312A4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6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C9BED-2794-4E70-899B-5784DED63A57}"/>
              </a:ext>
            </a:extLst>
          </p:cNvPr>
          <p:cNvCxnSpPr/>
          <p:nvPr userDrawn="1"/>
        </p:nvCxnSpPr>
        <p:spPr>
          <a:xfrm>
            <a:off x="467544" y="465998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3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34290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54864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75438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960120" indent="-13716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3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555526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2791235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2690651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7796346" cy="72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3159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4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968CAF-9A7F-4DE6-B563-4B7FA3F823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F0ED3D-4F6B-4850-9A94-FB268AEEAAF9}"/>
              </a:ext>
            </a:extLst>
          </p:cNvPr>
          <p:cNvCxnSpPr/>
          <p:nvPr userDrawn="1"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78050-CF44-43BD-A62C-435EBF2A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CBAE62-5449-4965-A1A5-4E6C8DD2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762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44D9D-0C06-4DC8-9B60-7021766ADF30}"/>
              </a:ext>
            </a:extLst>
          </p:cNvPr>
          <p:cNvSpPr txBox="1"/>
          <p:nvPr/>
        </p:nvSpPr>
        <p:spPr>
          <a:xfrm>
            <a:off x="407381" y="3291830"/>
            <a:ext cx="3084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Four weeks ending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March 20, 2022</a:t>
            </a:r>
          </a:p>
        </p:txBody>
      </p:sp>
    </p:spTree>
    <p:extLst>
      <p:ext uri="{BB962C8B-B14F-4D97-AF65-F5344CB8AC3E}">
        <p14:creationId xmlns:p14="http://schemas.microsoft.com/office/powerpoint/2010/main" val="203482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per volume and unit by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60141"/>
              </p:ext>
            </p:extLst>
          </p:nvPr>
        </p:nvGraphicFramePr>
        <p:xfrm>
          <a:off x="457920" y="1059582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pound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$9.37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+17.7%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075B5-76FF-426C-8A65-A5AF5D08F6C6}"/>
              </a:ext>
            </a:extLst>
          </p:cNvPr>
          <p:cNvSpPr txBox="1"/>
          <p:nvPr/>
        </p:nvSpPr>
        <p:spPr>
          <a:xfrm>
            <a:off x="395536" y="4085079"/>
            <a:ext cx="67345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Brown mushrooms include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crimini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portabella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Specialty mushrooms include shiitake, oyster, enoki, chanterelle, morel, wood ear, porcini, black forest and other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98E625-CAA8-494B-BC9B-928A7D9A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96507"/>
              </p:ext>
            </p:extLst>
          </p:nvPr>
        </p:nvGraphicFramePr>
        <p:xfrm>
          <a:off x="467544" y="2640310"/>
          <a:ext cx="799288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1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5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948795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3/20/2022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Price per unit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+7.1%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+7.4%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+14.9%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68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D32D-EE74-47F7-BBD3-E2FF880E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0861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Share of dollars and pounds sold on merchandising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addition to higher prices, less was sold while on promotion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29327-90EE-415A-8E82-15EBAD6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0803C-00F5-4810-AF69-6DAF6FEC4F88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86C2B4-CC4D-475D-A569-BC1EEA0C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80963"/>
              </p:ext>
            </p:extLst>
          </p:nvPr>
        </p:nvGraphicFramePr>
        <p:xfrm>
          <a:off x="467544" y="1635646"/>
          <a:ext cx="6048672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sold on merchandising*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3/20/2022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Change vs.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14.8%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/>
                        <a:t>Share of total fresh mushroom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-4.4%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17B3DD-3C5F-461D-BEA0-35D718767FB0}"/>
              </a:ext>
            </a:extLst>
          </p:cNvPr>
          <p:cNvSpPr txBox="1"/>
          <p:nvPr/>
        </p:nvSpPr>
        <p:spPr>
          <a:xfrm>
            <a:off x="495417" y="4042769"/>
            <a:ext cx="7403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Any merchandising, including feature, display, feature &amp; display and temporary price reductions </a:t>
            </a:r>
          </a:p>
        </p:txBody>
      </p:sp>
    </p:spTree>
    <p:extLst>
      <p:ext uri="{BB962C8B-B14F-4D97-AF65-F5344CB8AC3E}">
        <p14:creationId xmlns:p14="http://schemas.microsoft.com/office/powerpoint/2010/main" val="166098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shroom Svg Png Icon Free Download (#480864 ...">
            <a:extLst>
              <a:ext uri="{FF2B5EF4-FFF2-40B4-BE49-F238E27FC236}">
                <a16:creationId xmlns:a16="http://schemas.microsoft.com/office/drawing/2014/main" id="{CB9204BC-2C1F-45B3-8DB7-DD0989DE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ushroom Svg Png Icon Free Download (#480864 ...">
            <a:extLst>
              <a:ext uri="{FF2B5EF4-FFF2-40B4-BE49-F238E27FC236}">
                <a16:creationId xmlns:a16="http://schemas.microsoft.com/office/drawing/2014/main" id="{2EAF59FC-5E2C-48D1-84E0-3CB02273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7654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ushroom Svg Png Icon Free Download (#480864 ...">
            <a:extLst>
              <a:ext uri="{FF2B5EF4-FFF2-40B4-BE49-F238E27FC236}">
                <a16:creationId xmlns:a16="http://schemas.microsoft.com/office/drawing/2014/main" id="{1DF8DA9D-77BB-4D23-B937-F42DDF5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0" y="1686798"/>
            <a:ext cx="1817995" cy="1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7" y="412125"/>
            <a:ext cx="8229600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dollar, unit, volume sales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Year-on-year, mushrooms couldn’t hold the line, but versus 2020 $ and pounds are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6"/>
            <a:ext cx="7404653" cy="2884934"/>
          </a:xfrm>
        </p:spPr>
        <p:txBody>
          <a:bodyPr/>
          <a:lstStyle/>
          <a:p>
            <a:pPr>
              <a:buNone/>
            </a:pPr>
            <a:r>
              <a:rPr lang="en-US" dirty="0"/>
              <a:t>4 </a:t>
            </a:r>
            <a:r>
              <a:rPr lang="en-US" dirty="0" err="1"/>
              <a:t>w.e</a:t>
            </a:r>
            <a:r>
              <a:rPr lang="en-US" dirty="0"/>
              <a:t>. 2/20/2022 dollars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$101.9M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volume (</a:t>
            </a:r>
            <a:r>
              <a:rPr lang="en-US" dirty="0" err="1"/>
              <a:t>lbs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22.9M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1432" y="228371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Dollar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510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Unit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304" y="22924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Volume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growth vs. YA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1707654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-4.7%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9239" y="170765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-8.3%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2320" y="1698943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-9.1%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C3DA0-1284-4D58-B7D4-4ED401685F3F}"/>
              </a:ext>
            </a:extLst>
          </p:cNvPr>
          <p:cNvSpPr txBox="1"/>
          <p:nvPr/>
        </p:nvSpPr>
        <p:spPr>
          <a:xfrm>
            <a:off x="2986666" y="3518120"/>
            <a:ext cx="1822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-6.9%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+10.8%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D4BF-FC50-44C1-B909-DBDE2AE04C61}"/>
              </a:ext>
            </a:extLst>
          </p:cNvPr>
          <p:cNvSpPr txBox="1"/>
          <p:nvPr/>
        </p:nvSpPr>
        <p:spPr>
          <a:xfrm>
            <a:off x="5101763" y="3528253"/>
            <a:ext cx="173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-13.1%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-0.7%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6A231-CD52-4978-AA62-DCEB01A218C1}"/>
              </a:ext>
            </a:extLst>
          </p:cNvPr>
          <p:cNvSpPr txBox="1"/>
          <p:nvPr/>
        </p:nvSpPr>
        <p:spPr>
          <a:xfrm>
            <a:off x="7115998" y="3526904"/>
            <a:ext cx="1739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-12.1% </a:t>
            </a:r>
            <a:r>
              <a:rPr lang="en-US" dirty="0">
                <a:solidFill>
                  <a:schemeClr val="accent4"/>
                </a:solidFill>
              </a:rPr>
              <a:t>vs. ’20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</a:rPr>
              <a:t>+1.1% </a:t>
            </a:r>
            <a:r>
              <a:rPr lang="en-US" dirty="0">
                <a:solidFill>
                  <a:schemeClr val="accent4"/>
                </a:solidFill>
              </a:rPr>
              <a:t>vs. ’19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0BBE7-D1D5-4709-9183-E607DBC49FA8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473618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42" y="406896"/>
            <a:ext cx="8640960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dollar sales vs. YA and 2YA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vegetables continued to trend above pre-pandemic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80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3/20/2022</a:t>
            </a:r>
          </a:p>
        </p:txBody>
      </p:sp>
    </p:spTree>
    <p:extLst>
      <p:ext uri="{BB962C8B-B14F-4D97-AF65-F5344CB8AC3E}">
        <p14:creationId xmlns:p14="http://schemas.microsoft.com/office/powerpoint/2010/main" val="328132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E6FEB1-0FAA-4815-B5A2-33FA4AE7E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47212"/>
              </p:ext>
            </p:extLst>
          </p:nvPr>
        </p:nvGraphicFramePr>
        <p:xfrm>
          <a:off x="382266" y="1131590"/>
          <a:ext cx="8438206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72448A-7245-43D8-88A8-CAFB7B8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49994"/>
            <a:ext cx="8779858" cy="493564"/>
          </a:xfrm>
        </p:spPr>
        <p:txBody>
          <a:bodyPr>
            <a:noAutofit/>
          </a:bodyPr>
          <a:lstStyle/>
          <a:p>
            <a:r>
              <a:rPr lang="en-US" sz="2800" dirty="0"/>
              <a:t>Vegetables and mushroom pound sales vs. YA and 2YA</a:t>
            </a:r>
            <a:br>
              <a:rPr lang="en-US" sz="2800" dirty="0"/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mushrooms and veg experienced lowest volume gain versus two years ago, but still in the 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8AC53-9084-4285-8A12-B2BA471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DF1A9-9FAB-4B1F-B0B8-D41F363FB32F}"/>
              </a:ext>
            </a:extLst>
          </p:cNvPr>
          <p:cNvSpPr txBox="1"/>
          <p:nvPr/>
        </p:nvSpPr>
        <p:spPr>
          <a:xfrm>
            <a:off x="382266" y="4620127"/>
            <a:ext cx="3254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2019-w.e. 3/20/2022</a:t>
            </a:r>
          </a:p>
        </p:txBody>
      </p:sp>
    </p:spTree>
    <p:extLst>
      <p:ext uri="{BB962C8B-B14F-4D97-AF65-F5344CB8AC3E}">
        <p14:creationId xmlns:p14="http://schemas.microsoft.com/office/powerpoint/2010/main" val="25692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2C82-A3B2-442B-8320-19333ADD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7152"/>
            <a:ext cx="900100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Base and incremental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had a higher share of incremental sales Valentine’s Day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16BC-43E1-48AE-AC1A-44E1CC68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58EC9-DBAB-45EC-BA4E-CA71945F6C51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45F19E-EA13-44B1-9915-10942F386A63}"/>
              </a:ext>
            </a:extLst>
          </p:cNvPr>
          <p:cNvCxnSpPr/>
          <p:nvPr/>
        </p:nvCxnSpPr>
        <p:spPr>
          <a:xfrm>
            <a:off x="4716016" y="1275606"/>
            <a:ext cx="0" cy="3344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5AB1D14-9986-46C0-8278-BC08F1C11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279194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161056-F9B8-4DA6-B1B1-01C4FC55D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717073"/>
              </p:ext>
            </p:extLst>
          </p:nvPr>
        </p:nvGraphicFramePr>
        <p:xfrm>
          <a:off x="4788024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46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AC12-5E88-4B18-9BA7-08ADCE8E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indexing versus under indexing regions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 indexing regions are catching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C9CC-BE61-4487-B7CB-3C0FD9C3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688BA7-5D05-4D48-8BFE-59C99BCF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52312"/>
              </p:ext>
            </p:extLst>
          </p:nvPr>
        </p:nvGraphicFramePr>
        <p:xfrm>
          <a:off x="4804190" y="1352605"/>
          <a:ext cx="4016282" cy="2501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6617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94947790"/>
                    </a:ext>
                  </a:extLst>
                </a:gridCol>
              </a:tblGrid>
              <a:tr h="448773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3/20/2022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veg.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Share of mushrooms $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$ sales growth vs. YA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Total US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100.0%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100.0%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-5.1%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6933259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California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-7.8%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175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Great Lakes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Mid-South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Northeast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Plains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-4.1%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 Central</a:t>
                      </a:r>
                      <a:endParaRPr lang="en-US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-3.9%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Southeast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West</a:t>
                      </a:r>
                      <a:endParaRPr lang="en-US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-4.8%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0B2F46D-FCD9-4B73-B8F1-28CB9EF0581D}"/>
              </a:ext>
            </a:extLst>
          </p:cNvPr>
          <p:cNvSpPr/>
          <p:nvPr/>
        </p:nvSpPr>
        <p:spPr>
          <a:xfrm>
            <a:off x="8214874" y="2531616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C683620-1D8E-42D8-81C3-5C7E5437211E}"/>
              </a:ext>
            </a:extLst>
          </p:cNvPr>
          <p:cNvSpPr/>
          <p:nvPr/>
        </p:nvSpPr>
        <p:spPr>
          <a:xfrm>
            <a:off x="8226529" y="3446512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2FCB9-756E-4157-B56C-41B9B3249BE9}"/>
              </a:ext>
            </a:extLst>
          </p:cNvPr>
          <p:cNvSpPr/>
          <p:nvPr/>
        </p:nvSpPr>
        <p:spPr>
          <a:xfrm>
            <a:off x="5979665" y="1198558"/>
            <a:ext cx="596722" cy="28513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AF3D027-FF81-4B0A-844A-4BC4E2C35AC7}"/>
              </a:ext>
            </a:extLst>
          </p:cNvPr>
          <p:cNvSpPr/>
          <p:nvPr/>
        </p:nvSpPr>
        <p:spPr>
          <a:xfrm>
            <a:off x="7015118" y="2059310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939FF-A484-4436-86E9-A8DF92B1C05E}"/>
              </a:ext>
            </a:extLst>
          </p:cNvPr>
          <p:cNvSpPr txBox="1"/>
          <p:nvPr/>
        </p:nvSpPr>
        <p:spPr>
          <a:xfrm>
            <a:off x="5911386" y="964072"/>
            <a:ext cx="29209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Use as comparison to understand importance/size of mushrooms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202A2EDC-6D2D-47A6-8B52-4C5E38654CEA}"/>
              </a:ext>
            </a:extLst>
          </p:cNvPr>
          <p:cNvGrpSpPr/>
          <p:nvPr/>
        </p:nvGrpSpPr>
        <p:grpSpPr>
          <a:xfrm>
            <a:off x="484399" y="1537416"/>
            <a:ext cx="3740633" cy="2406311"/>
            <a:chOff x="1612533" y="1175656"/>
            <a:chExt cx="7932405" cy="5301342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F7B6BECD-B07C-4647-A2D6-D15D2DEC1D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12533" y="2638457"/>
              <a:ext cx="1261095" cy="2292827"/>
            </a:xfrm>
            <a:custGeom>
              <a:avLst/>
              <a:gdLst>
                <a:gd name="T0" fmla="*/ 60 w 637"/>
                <a:gd name="T1" fmla="*/ 0 h 1113"/>
                <a:gd name="T2" fmla="*/ 344 w 637"/>
                <a:gd name="T3" fmla="*/ 80 h 1113"/>
                <a:gd name="T4" fmla="*/ 288 w 637"/>
                <a:gd name="T5" fmla="*/ 380 h 1113"/>
                <a:gd name="T6" fmla="*/ 624 w 637"/>
                <a:gd name="T7" fmla="*/ 872 h 1113"/>
                <a:gd name="T8" fmla="*/ 620 w 637"/>
                <a:gd name="T9" fmla="*/ 920 h 1113"/>
                <a:gd name="T10" fmla="*/ 636 w 637"/>
                <a:gd name="T11" fmla="*/ 960 h 1113"/>
                <a:gd name="T12" fmla="*/ 616 w 637"/>
                <a:gd name="T13" fmla="*/ 980 h 1113"/>
                <a:gd name="T14" fmla="*/ 600 w 637"/>
                <a:gd name="T15" fmla="*/ 1024 h 1113"/>
                <a:gd name="T16" fmla="*/ 580 w 637"/>
                <a:gd name="T17" fmla="*/ 1064 h 1113"/>
                <a:gd name="T18" fmla="*/ 600 w 637"/>
                <a:gd name="T19" fmla="*/ 1080 h 1113"/>
                <a:gd name="T20" fmla="*/ 580 w 637"/>
                <a:gd name="T21" fmla="*/ 1112 h 1113"/>
                <a:gd name="T22" fmla="*/ 388 w 637"/>
                <a:gd name="T23" fmla="*/ 1096 h 1113"/>
                <a:gd name="T24" fmla="*/ 376 w 637"/>
                <a:gd name="T25" fmla="*/ 1048 h 1113"/>
                <a:gd name="T26" fmla="*/ 356 w 637"/>
                <a:gd name="T27" fmla="*/ 992 h 1113"/>
                <a:gd name="T28" fmla="*/ 324 w 637"/>
                <a:gd name="T29" fmla="*/ 960 h 1113"/>
                <a:gd name="T30" fmla="*/ 296 w 637"/>
                <a:gd name="T31" fmla="*/ 952 h 1113"/>
                <a:gd name="T32" fmla="*/ 296 w 637"/>
                <a:gd name="T33" fmla="*/ 940 h 1113"/>
                <a:gd name="T34" fmla="*/ 268 w 637"/>
                <a:gd name="T35" fmla="*/ 916 h 1113"/>
                <a:gd name="T36" fmla="*/ 228 w 637"/>
                <a:gd name="T37" fmla="*/ 904 h 1113"/>
                <a:gd name="T38" fmla="*/ 212 w 637"/>
                <a:gd name="T39" fmla="*/ 872 h 1113"/>
                <a:gd name="T40" fmla="*/ 184 w 637"/>
                <a:gd name="T41" fmla="*/ 864 h 1113"/>
                <a:gd name="T42" fmla="*/ 144 w 637"/>
                <a:gd name="T43" fmla="*/ 828 h 1113"/>
                <a:gd name="T44" fmla="*/ 160 w 637"/>
                <a:gd name="T45" fmla="*/ 780 h 1113"/>
                <a:gd name="T46" fmla="*/ 96 w 637"/>
                <a:gd name="T47" fmla="*/ 600 h 1113"/>
                <a:gd name="T48" fmla="*/ 108 w 637"/>
                <a:gd name="T49" fmla="*/ 600 h 1113"/>
                <a:gd name="T50" fmla="*/ 108 w 637"/>
                <a:gd name="T51" fmla="*/ 576 h 1113"/>
                <a:gd name="T52" fmla="*/ 88 w 637"/>
                <a:gd name="T53" fmla="*/ 568 h 1113"/>
                <a:gd name="T54" fmla="*/ 64 w 637"/>
                <a:gd name="T55" fmla="*/ 480 h 1113"/>
                <a:gd name="T56" fmla="*/ 76 w 637"/>
                <a:gd name="T57" fmla="*/ 476 h 1113"/>
                <a:gd name="T58" fmla="*/ 96 w 637"/>
                <a:gd name="T59" fmla="*/ 492 h 1113"/>
                <a:gd name="T60" fmla="*/ 84 w 637"/>
                <a:gd name="T61" fmla="*/ 460 h 1113"/>
                <a:gd name="T62" fmla="*/ 132 w 637"/>
                <a:gd name="T63" fmla="*/ 448 h 1113"/>
                <a:gd name="T64" fmla="*/ 116 w 637"/>
                <a:gd name="T65" fmla="*/ 432 h 1113"/>
                <a:gd name="T66" fmla="*/ 88 w 637"/>
                <a:gd name="T67" fmla="*/ 436 h 1113"/>
                <a:gd name="T68" fmla="*/ 72 w 637"/>
                <a:gd name="T69" fmla="*/ 452 h 1113"/>
                <a:gd name="T70" fmla="*/ 36 w 637"/>
                <a:gd name="T71" fmla="*/ 400 h 1113"/>
                <a:gd name="T72" fmla="*/ 20 w 637"/>
                <a:gd name="T73" fmla="*/ 360 h 1113"/>
                <a:gd name="T74" fmla="*/ 16 w 637"/>
                <a:gd name="T75" fmla="*/ 320 h 1113"/>
                <a:gd name="T76" fmla="*/ 16 w 637"/>
                <a:gd name="T77" fmla="*/ 244 h 1113"/>
                <a:gd name="T78" fmla="*/ 8 w 637"/>
                <a:gd name="T79" fmla="*/ 224 h 1113"/>
                <a:gd name="T80" fmla="*/ 0 w 637"/>
                <a:gd name="T81" fmla="*/ 180 h 1113"/>
                <a:gd name="T82" fmla="*/ 8 w 637"/>
                <a:gd name="T83" fmla="*/ 148 h 1113"/>
                <a:gd name="T84" fmla="*/ 16 w 637"/>
                <a:gd name="T85" fmla="*/ 116 h 1113"/>
                <a:gd name="T86" fmla="*/ 32 w 637"/>
                <a:gd name="T87" fmla="*/ 96 h 1113"/>
                <a:gd name="T88" fmla="*/ 28 w 637"/>
                <a:gd name="T89" fmla="*/ 68 h 1113"/>
                <a:gd name="T90" fmla="*/ 52 w 637"/>
                <a:gd name="T91" fmla="*/ 52 h 1113"/>
                <a:gd name="T92" fmla="*/ 60 w 637"/>
                <a:gd name="T93" fmla="*/ 0 h 1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7"/>
                <a:gd name="T142" fmla="*/ 0 h 1113"/>
                <a:gd name="T143" fmla="*/ 637 w 637"/>
                <a:gd name="T144" fmla="*/ 1113 h 1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7" h="1113">
                  <a:moveTo>
                    <a:pt x="60" y="0"/>
                  </a:moveTo>
                  <a:lnTo>
                    <a:pt x="344" y="80"/>
                  </a:lnTo>
                  <a:lnTo>
                    <a:pt x="288" y="380"/>
                  </a:lnTo>
                  <a:lnTo>
                    <a:pt x="624" y="872"/>
                  </a:lnTo>
                  <a:lnTo>
                    <a:pt x="620" y="920"/>
                  </a:lnTo>
                  <a:lnTo>
                    <a:pt x="636" y="960"/>
                  </a:lnTo>
                  <a:lnTo>
                    <a:pt x="616" y="980"/>
                  </a:lnTo>
                  <a:lnTo>
                    <a:pt x="600" y="1024"/>
                  </a:lnTo>
                  <a:lnTo>
                    <a:pt x="580" y="1064"/>
                  </a:lnTo>
                  <a:lnTo>
                    <a:pt x="600" y="1080"/>
                  </a:lnTo>
                  <a:lnTo>
                    <a:pt x="580" y="1112"/>
                  </a:lnTo>
                  <a:lnTo>
                    <a:pt x="388" y="1096"/>
                  </a:lnTo>
                  <a:lnTo>
                    <a:pt x="376" y="1048"/>
                  </a:lnTo>
                  <a:lnTo>
                    <a:pt x="356" y="992"/>
                  </a:lnTo>
                  <a:lnTo>
                    <a:pt x="324" y="960"/>
                  </a:lnTo>
                  <a:lnTo>
                    <a:pt x="296" y="952"/>
                  </a:lnTo>
                  <a:lnTo>
                    <a:pt x="296" y="940"/>
                  </a:lnTo>
                  <a:lnTo>
                    <a:pt x="268" y="916"/>
                  </a:lnTo>
                  <a:lnTo>
                    <a:pt x="228" y="904"/>
                  </a:lnTo>
                  <a:lnTo>
                    <a:pt x="212" y="872"/>
                  </a:lnTo>
                  <a:lnTo>
                    <a:pt x="184" y="864"/>
                  </a:lnTo>
                  <a:lnTo>
                    <a:pt x="144" y="828"/>
                  </a:lnTo>
                  <a:lnTo>
                    <a:pt x="160" y="780"/>
                  </a:lnTo>
                  <a:lnTo>
                    <a:pt x="96" y="600"/>
                  </a:lnTo>
                  <a:lnTo>
                    <a:pt x="108" y="600"/>
                  </a:lnTo>
                  <a:lnTo>
                    <a:pt x="108" y="576"/>
                  </a:lnTo>
                  <a:lnTo>
                    <a:pt x="88" y="568"/>
                  </a:lnTo>
                  <a:lnTo>
                    <a:pt x="64" y="480"/>
                  </a:lnTo>
                  <a:lnTo>
                    <a:pt x="76" y="476"/>
                  </a:lnTo>
                  <a:lnTo>
                    <a:pt x="96" y="492"/>
                  </a:lnTo>
                  <a:lnTo>
                    <a:pt x="84" y="460"/>
                  </a:lnTo>
                  <a:lnTo>
                    <a:pt x="132" y="448"/>
                  </a:lnTo>
                  <a:lnTo>
                    <a:pt x="116" y="432"/>
                  </a:lnTo>
                  <a:lnTo>
                    <a:pt x="88" y="436"/>
                  </a:lnTo>
                  <a:lnTo>
                    <a:pt x="72" y="452"/>
                  </a:lnTo>
                  <a:lnTo>
                    <a:pt x="36" y="400"/>
                  </a:lnTo>
                  <a:lnTo>
                    <a:pt x="20" y="360"/>
                  </a:lnTo>
                  <a:lnTo>
                    <a:pt x="16" y="320"/>
                  </a:lnTo>
                  <a:lnTo>
                    <a:pt x="16" y="244"/>
                  </a:lnTo>
                  <a:lnTo>
                    <a:pt x="8" y="224"/>
                  </a:lnTo>
                  <a:lnTo>
                    <a:pt x="0" y="180"/>
                  </a:lnTo>
                  <a:lnTo>
                    <a:pt x="8" y="148"/>
                  </a:lnTo>
                  <a:lnTo>
                    <a:pt x="16" y="116"/>
                  </a:lnTo>
                  <a:lnTo>
                    <a:pt x="32" y="96"/>
                  </a:lnTo>
                  <a:lnTo>
                    <a:pt x="28" y="68"/>
                  </a:lnTo>
                  <a:lnTo>
                    <a:pt x="52" y="52"/>
                  </a:lnTo>
                  <a:lnTo>
                    <a:pt x="60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50">
                <a:solidFill>
                  <a:srgbClr val="616365"/>
                </a:solidFill>
              </a:endParaRPr>
            </a:p>
          </p:txBody>
        </p:sp>
        <p:grpSp>
          <p:nvGrpSpPr>
            <p:cNvPr id="16" name="Group 82">
              <a:extLst>
                <a:ext uri="{FF2B5EF4-FFF2-40B4-BE49-F238E27FC236}">
                  <a16:creationId xmlns:a16="http://schemas.microsoft.com/office/drawing/2014/main" id="{5D02310F-577A-45E3-8A73-A6D3A9FD0920}"/>
                </a:ext>
              </a:extLst>
            </p:cNvPr>
            <p:cNvGrpSpPr/>
            <p:nvPr/>
          </p:nvGrpSpPr>
          <p:grpSpPr bwMode="gray">
            <a:xfrm>
              <a:off x="1732530" y="1255485"/>
              <a:ext cx="3113738" cy="4098357"/>
              <a:chOff x="233079" y="60105"/>
              <a:chExt cx="2828789" cy="3008855"/>
            </a:xfrm>
            <a:solidFill>
              <a:srgbClr val="C9DD03"/>
            </a:solidFill>
            <a:effectLst/>
          </p:grpSpPr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3DA2CDCC-032E-466E-A677-9CF1844E69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2090" y="1201082"/>
                <a:ext cx="872195" cy="1198405"/>
              </a:xfrm>
              <a:custGeom>
                <a:avLst/>
                <a:gdLst>
                  <a:gd name="T0" fmla="*/ 56 w 485"/>
                  <a:gd name="T1" fmla="*/ 0 h 793"/>
                  <a:gd name="T2" fmla="*/ 0 w 485"/>
                  <a:gd name="T3" fmla="*/ 300 h 793"/>
                  <a:gd name="T4" fmla="*/ 336 w 485"/>
                  <a:gd name="T5" fmla="*/ 792 h 793"/>
                  <a:gd name="T6" fmla="*/ 336 w 485"/>
                  <a:gd name="T7" fmla="*/ 692 h 793"/>
                  <a:gd name="T8" fmla="*/ 348 w 485"/>
                  <a:gd name="T9" fmla="*/ 672 h 793"/>
                  <a:gd name="T10" fmla="*/ 364 w 485"/>
                  <a:gd name="T11" fmla="*/ 672 h 793"/>
                  <a:gd name="T12" fmla="*/ 372 w 485"/>
                  <a:gd name="T13" fmla="*/ 692 h 793"/>
                  <a:gd name="T14" fmla="*/ 396 w 485"/>
                  <a:gd name="T15" fmla="*/ 680 h 793"/>
                  <a:gd name="T16" fmla="*/ 404 w 485"/>
                  <a:gd name="T17" fmla="*/ 604 h 793"/>
                  <a:gd name="T18" fmla="*/ 484 w 485"/>
                  <a:gd name="T19" fmla="*/ 88 h 793"/>
                  <a:gd name="T20" fmla="*/ 268 w 485"/>
                  <a:gd name="T21" fmla="*/ 48 h 793"/>
                  <a:gd name="T22" fmla="*/ 56 w 485"/>
                  <a:gd name="T23" fmla="*/ 0 h 7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5"/>
                  <a:gd name="T37" fmla="*/ 0 h 793"/>
                  <a:gd name="T38" fmla="*/ 485 w 485"/>
                  <a:gd name="T39" fmla="*/ 793 h 7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5" h="793">
                    <a:moveTo>
                      <a:pt x="56" y="0"/>
                    </a:moveTo>
                    <a:lnTo>
                      <a:pt x="0" y="300"/>
                    </a:lnTo>
                    <a:lnTo>
                      <a:pt x="336" y="792"/>
                    </a:lnTo>
                    <a:lnTo>
                      <a:pt x="336" y="692"/>
                    </a:lnTo>
                    <a:lnTo>
                      <a:pt x="348" y="672"/>
                    </a:lnTo>
                    <a:lnTo>
                      <a:pt x="364" y="672"/>
                    </a:lnTo>
                    <a:lnTo>
                      <a:pt x="372" y="692"/>
                    </a:lnTo>
                    <a:lnTo>
                      <a:pt x="396" y="680"/>
                    </a:lnTo>
                    <a:lnTo>
                      <a:pt x="404" y="604"/>
                    </a:lnTo>
                    <a:lnTo>
                      <a:pt x="484" y="88"/>
                    </a:lnTo>
                    <a:lnTo>
                      <a:pt x="268" y="48"/>
                    </a:lnTo>
                    <a:lnTo>
                      <a:pt x="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EA49256C-504D-4F8E-9C41-17E6CF2100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9627" y="1331047"/>
                <a:ext cx="764294" cy="841755"/>
              </a:xfrm>
              <a:custGeom>
                <a:avLst/>
                <a:gdLst>
                  <a:gd name="T0" fmla="*/ 80 w 425"/>
                  <a:gd name="T1" fmla="*/ 0 h 557"/>
                  <a:gd name="T2" fmla="*/ 0 w 425"/>
                  <a:gd name="T3" fmla="*/ 516 h 557"/>
                  <a:gd name="T4" fmla="*/ 392 w 425"/>
                  <a:gd name="T5" fmla="*/ 556 h 557"/>
                  <a:gd name="T6" fmla="*/ 424 w 425"/>
                  <a:gd name="T7" fmla="*/ 144 h 557"/>
                  <a:gd name="T8" fmla="*/ 284 w 425"/>
                  <a:gd name="T9" fmla="*/ 132 h 557"/>
                  <a:gd name="T10" fmla="*/ 292 w 425"/>
                  <a:gd name="T11" fmla="*/ 40 h 557"/>
                  <a:gd name="T12" fmla="*/ 80 w 425"/>
                  <a:gd name="T13" fmla="*/ 0 h 5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5"/>
                  <a:gd name="T22" fmla="*/ 0 h 557"/>
                  <a:gd name="T23" fmla="*/ 425 w 425"/>
                  <a:gd name="T24" fmla="*/ 557 h 5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5" h="557">
                    <a:moveTo>
                      <a:pt x="80" y="0"/>
                    </a:moveTo>
                    <a:lnTo>
                      <a:pt x="0" y="516"/>
                    </a:lnTo>
                    <a:lnTo>
                      <a:pt x="392" y="556"/>
                    </a:lnTo>
                    <a:lnTo>
                      <a:pt x="424" y="144"/>
                    </a:lnTo>
                    <a:lnTo>
                      <a:pt x="284" y="132"/>
                    </a:lnTo>
                    <a:lnTo>
                      <a:pt x="292" y="40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DB0FB0-00C6-423B-BE57-12CE1132BF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4578" y="1548663"/>
                <a:ext cx="987290" cy="672497"/>
              </a:xfrm>
              <a:custGeom>
                <a:avLst/>
                <a:gdLst>
                  <a:gd name="T0" fmla="*/ 0 w 549"/>
                  <a:gd name="T1" fmla="*/ 412 h 445"/>
                  <a:gd name="T2" fmla="*/ 468 w 549"/>
                  <a:gd name="T3" fmla="*/ 444 h 445"/>
                  <a:gd name="T4" fmla="*/ 548 w 549"/>
                  <a:gd name="T5" fmla="*/ 440 h 445"/>
                  <a:gd name="T6" fmla="*/ 548 w 549"/>
                  <a:gd name="T7" fmla="*/ 28 h 445"/>
                  <a:gd name="T8" fmla="*/ 412 w 549"/>
                  <a:gd name="T9" fmla="*/ 28 h 445"/>
                  <a:gd name="T10" fmla="*/ 32 w 549"/>
                  <a:gd name="T11" fmla="*/ 0 h 445"/>
                  <a:gd name="T12" fmla="*/ 0 w 549"/>
                  <a:gd name="T13" fmla="*/ 412 h 4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9"/>
                  <a:gd name="T22" fmla="*/ 0 h 445"/>
                  <a:gd name="T23" fmla="*/ 549 w 549"/>
                  <a:gd name="T24" fmla="*/ 445 h 4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9" h="445">
                    <a:moveTo>
                      <a:pt x="0" y="412"/>
                    </a:moveTo>
                    <a:lnTo>
                      <a:pt x="468" y="444"/>
                    </a:lnTo>
                    <a:lnTo>
                      <a:pt x="548" y="440"/>
                    </a:lnTo>
                    <a:lnTo>
                      <a:pt x="548" y="28"/>
                    </a:lnTo>
                    <a:lnTo>
                      <a:pt x="412" y="28"/>
                    </a:lnTo>
                    <a:lnTo>
                      <a:pt x="32" y="0"/>
                    </a:lnTo>
                    <a:lnTo>
                      <a:pt x="0" y="41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F4400F77-6409-4A48-A856-169DF2202E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4846" y="60105"/>
                <a:ext cx="915355" cy="618093"/>
              </a:xfrm>
              <a:custGeom>
                <a:avLst/>
                <a:gdLst>
                  <a:gd name="T0" fmla="*/ 156 w 509"/>
                  <a:gd name="T1" fmla="*/ 0 h 409"/>
                  <a:gd name="T2" fmla="*/ 332 w 509"/>
                  <a:gd name="T3" fmla="*/ 48 h 409"/>
                  <a:gd name="T4" fmla="*/ 508 w 509"/>
                  <a:gd name="T5" fmla="*/ 96 h 409"/>
                  <a:gd name="T6" fmla="*/ 452 w 509"/>
                  <a:gd name="T7" fmla="*/ 348 h 409"/>
                  <a:gd name="T8" fmla="*/ 456 w 509"/>
                  <a:gd name="T9" fmla="*/ 372 h 409"/>
                  <a:gd name="T10" fmla="*/ 448 w 509"/>
                  <a:gd name="T11" fmla="*/ 408 h 409"/>
                  <a:gd name="T12" fmla="*/ 340 w 509"/>
                  <a:gd name="T13" fmla="*/ 372 h 409"/>
                  <a:gd name="T14" fmla="*/ 328 w 509"/>
                  <a:gd name="T15" fmla="*/ 376 h 409"/>
                  <a:gd name="T16" fmla="*/ 160 w 509"/>
                  <a:gd name="T17" fmla="*/ 360 h 409"/>
                  <a:gd name="T18" fmla="*/ 144 w 509"/>
                  <a:gd name="T19" fmla="*/ 348 h 409"/>
                  <a:gd name="T20" fmla="*/ 76 w 509"/>
                  <a:gd name="T21" fmla="*/ 340 h 409"/>
                  <a:gd name="T22" fmla="*/ 64 w 509"/>
                  <a:gd name="T23" fmla="*/ 316 h 409"/>
                  <a:gd name="T24" fmla="*/ 56 w 509"/>
                  <a:gd name="T25" fmla="*/ 284 h 409"/>
                  <a:gd name="T26" fmla="*/ 16 w 509"/>
                  <a:gd name="T27" fmla="*/ 264 h 409"/>
                  <a:gd name="T28" fmla="*/ 0 w 509"/>
                  <a:gd name="T29" fmla="*/ 244 h 409"/>
                  <a:gd name="T30" fmla="*/ 0 w 509"/>
                  <a:gd name="T31" fmla="*/ 208 h 409"/>
                  <a:gd name="T32" fmla="*/ 12 w 509"/>
                  <a:gd name="T33" fmla="*/ 196 h 409"/>
                  <a:gd name="T34" fmla="*/ 4 w 509"/>
                  <a:gd name="T35" fmla="*/ 176 h 409"/>
                  <a:gd name="T36" fmla="*/ 24 w 509"/>
                  <a:gd name="T37" fmla="*/ 176 h 409"/>
                  <a:gd name="T38" fmla="*/ 8 w 509"/>
                  <a:gd name="T39" fmla="*/ 152 h 409"/>
                  <a:gd name="T40" fmla="*/ 4 w 509"/>
                  <a:gd name="T41" fmla="*/ 68 h 409"/>
                  <a:gd name="T42" fmla="*/ 16 w 509"/>
                  <a:gd name="T43" fmla="*/ 28 h 409"/>
                  <a:gd name="T44" fmla="*/ 72 w 509"/>
                  <a:gd name="T45" fmla="*/ 68 h 409"/>
                  <a:gd name="T46" fmla="*/ 112 w 509"/>
                  <a:gd name="T47" fmla="*/ 84 h 409"/>
                  <a:gd name="T48" fmla="*/ 128 w 509"/>
                  <a:gd name="T49" fmla="*/ 104 h 409"/>
                  <a:gd name="T50" fmla="*/ 116 w 509"/>
                  <a:gd name="T51" fmla="*/ 124 h 409"/>
                  <a:gd name="T52" fmla="*/ 96 w 509"/>
                  <a:gd name="T53" fmla="*/ 140 h 409"/>
                  <a:gd name="T54" fmla="*/ 128 w 509"/>
                  <a:gd name="T55" fmla="*/ 140 h 409"/>
                  <a:gd name="T56" fmla="*/ 120 w 509"/>
                  <a:gd name="T57" fmla="*/ 164 h 409"/>
                  <a:gd name="T58" fmla="*/ 88 w 509"/>
                  <a:gd name="T59" fmla="*/ 168 h 409"/>
                  <a:gd name="T60" fmla="*/ 88 w 509"/>
                  <a:gd name="T61" fmla="*/ 184 h 409"/>
                  <a:gd name="T62" fmla="*/ 128 w 509"/>
                  <a:gd name="T63" fmla="*/ 168 h 409"/>
                  <a:gd name="T64" fmla="*/ 144 w 509"/>
                  <a:gd name="T65" fmla="*/ 136 h 409"/>
                  <a:gd name="T66" fmla="*/ 164 w 509"/>
                  <a:gd name="T67" fmla="*/ 100 h 409"/>
                  <a:gd name="T68" fmla="*/ 172 w 509"/>
                  <a:gd name="T69" fmla="*/ 48 h 409"/>
                  <a:gd name="T70" fmla="*/ 156 w 509"/>
                  <a:gd name="T71" fmla="*/ 0 h 4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9"/>
                  <a:gd name="T109" fmla="*/ 0 h 409"/>
                  <a:gd name="T110" fmla="*/ 509 w 509"/>
                  <a:gd name="T111" fmla="*/ 409 h 4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9" h="409">
                    <a:moveTo>
                      <a:pt x="156" y="0"/>
                    </a:moveTo>
                    <a:lnTo>
                      <a:pt x="332" y="48"/>
                    </a:lnTo>
                    <a:lnTo>
                      <a:pt x="508" y="96"/>
                    </a:lnTo>
                    <a:lnTo>
                      <a:pt x="452" y="348"/>
                    </a:lnTo>
                    <a:lnTo>
                      <a:pt x="456" y="372"/>
                    </a:lnTo>
                    <a:lnTo>
                      <a:pt x="448" y="408"/>
                    </a:lnTo>
                    <a:lnTo>
                      <a:pt x="340" y="372"/>
                    </a:lnTo>
                    <a:lnTo>
                      <a:pt x="328" y="376"/>
                    </a:lnTo>
                    <a:lnTo>
                      <a:pt x="160" y="360"/>
                    </a:lnTo>
                    <a:lnTo>
                      <a:pt x="144" y="348"/>
                    </a:lnTo>
                    <a:lnTo>
                      <a:pt x="76" y="340"/>
                    </a:lnTo>
                    <a:lnTo>
                      <a:pt x="64" y="316"/>
                    </a:lnTo>
                    <a:lnTo>
                      <a:pt x="56" y="284"/>
                    </a:lnTo>
                    <a:lnTo>
                      <a:pt x="16" y="264"/>
                    </a:lnTo>
                    <a:lnTo>
                      <a:pt x="0" y="244"/>
                    </a:lnTo>
                    <a:lnTo>
                      <a:pt x="0" y="208"/>
                    </a:lnTo>
                    <a:lnTo>
                      <a:pt x="12" y="196"/>
                    </a:lnTo>
                    <a:lnTo>
                      <a:pt x="4" y="176"/>
                    </a:lnTo>
                    <a:lnTo>
                      <a:pt x="24" y="176"/>
                    </a:lnTo>
                    <a:lnTo>
                      <a:pt x="8" y="152"/>
                    </a:lnTo>
                    <a:lnTo>
                      <a:pt x="4" y="68"/>
                    </a:lnTo>
                    <a:lnTo>
                      <a:pt x="16" y="28"/>
                    </a:lnTo>
                    <a:lnTo>
                      <a:pt x="72" y="68"/>
                    </a:lnTo>
                    <a:lnTo>
                      <a:pt x="112" y="84"/>
                    </a:lnTo>
                    <a:lnTo>
                      <a:pt x="128" y="104"/>
                    </a:lnTo>
                    <a:lnTo>
                      <a:pt x="116" y="124"/>
                    </a:lnTo>
                    <a:lnTo>
                      <a:pt x="96" y="140"/>
                    </a:lnTo>
                    <a:lnTo>
                      <a:pt x="128" y="140"/>
                    </a:lnTo>
                    <a:lnTo>
                      <a:pt x="120" y="164"/>
                    </a:lnTo>
                    <a:lnTo>
                      <a:pt x="88" y="168"/>
                    </a:lnTo>
                    <a:lnTo>
                      <a:pt x="88" y="184"/>
                    </a:lnTo>
                    <a:lnTo>
                      <a:pt x="128" y="168"/>
                    </a:lnTo>
                    <a:lnTo>
                      <a:pt x="144" y="136"/>
                    </a:lnTo>
                    <a:lnTo>
                      <a:pt x="164" y="100"/>
                    </a:lnTo>
                    <a:lnTo>
                      <a:pt x="172" y="48"/>
                    </a:lnTo>
                    <a:lnTo>
                      <a:pt x="156" y="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61B39C73-4284-4573-BB00-5942E049963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079" y="446979"/>
                <a:ext cx="1073608" cy="825131"/>
              </a:xfrm>
              <a:custGeom>
                <a:avLst/>
                <a:gdLst>
                  <a:gd name="T0" fmla="*/ 588 w 597"/>
                  <a:gd name="T1" fmla="*/ 152 h 546"/>
                  <a:gd name="T2" fmla="*/ 596 w 597"/>
                  <a:gd name="T3" fmla="*/ 180 h 546"/>
                  <a:gd name="T4" fmla="*/ 588 w 597"/>
                  <a:gd name="T5" fmla="*/ 204 h 546"/>
                  <a:gd name="T6" fmla="*/ 564 w 597"/>
                  <a:gd name="T7" fmla="*/ 248 h 546"/>
                  <a:gd name="T8" fmla="*/ 536 w 597"/>
                  <a:gd name="T9" fmla="*/ 292 h 546"/>
                  <a:gd name="T10" fmla="*/ 536 w 597"/>
                  <a:gd name="T11" fmla="*/ 316 h 546"/>
                  <a:gd name="T12" fmla="*/ 556 w 597"/>
                  <a:gd name="T13" fmla="*/ 336 h 546"/>
                  <a:gd name="T14" fmla="*/ 520 w 597"/>
                  <a:gd name="T15" fmla="*/ 413 h 546"/>
                  <a:gd name="T16" fmla="*/ 496 w 597"/>
                  <a:gd name="T17" fmla="*/ 545 h 546"/>
                  <a:gd name="T18" fmla="*/ 284 w 597"/>
                  <a:gd name="T19" fmla="*/ 497 h 546"/>
                  <a:gd name="T20" fmla="*/ 0 w 597"/>
                  <a:gd name="T21" fmla="*/ 417 h 546"/>
                  <a:gd name="T22" fmla="*/ 0 w 597"/>
                  <a:gd name="T23" fmla="*/ 312 h 546"/>
                  <a:gd name="T24" fmla="*/ 24 w 597"/>
                  <a:gd name="T25" fmla="*/ 268 h 546"/>
                  <a:gd name="T26" fmla="*/ 60 w 597"/>
                  <a:gd name="T27" fmla="*/ 224 h 546"/>
                  <a:gd name="T28" fmla="*/ 64 w 597"/>
                  <a:gd name="T29" fmla="*/ 192 h 546"/>
                  <a:gd name="T30" fmla="*/ 136 w 597"/>
                  <a:gd name="T31" fmla="*/ 0 h 546"/>
                  <a:gd name="T32" fmla="*/ 156 w 597"/>
                  <a:gd name="T33" fmla="*/ 8 h 546"/>
                  <a:gd name="T34" fmla="*/ 196 w 597"/>
                  <a:gd name="T35" fmla="*/ 28 h 546"/>
                  <a:gd name="T36" fmla="*/ 204 w 597"/>
                  <a:gd name="T37" fmla="*/ 60 h 546"/>
                  <a:gd name="T38" fmla="*/ 216 w 597"/>
                  <a:gd name="T39" fmla="*/ 84 h 546"/>
                  <a:gd name="T40" fmla="*/ 284 w 597"/>
                  <a:gd name="T41" fmla="*/ 92 h 546"/>
                  <a:gd name="T42" fmla="*/ 300 w 597"/>
                  <a:gd name="T43" fmla="*/ 104 h 546"/>
                  <a:gd name="T44" fmla="*/ 468 w 597"/>
                  <a:gd name="T45" fmla="*/ 120 h 546"/>
                  <a:gd name="T46" fmla="*/ 480 w 597"/>
                  <a:gd name="T47" fmla="*/ 116 h 546"/>
                  <a:gd name="T48" fmla="*/ 588 w 597"/>
                  <a:gd name="T49" fmla="*/ 152 h 5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7"/>
                  <a:gd name="T76" fmla="*/ 0 h 546"/>
                  <a:gd name="T77" fmla="*/ 597 w 597"/>
                  <a:gd name="T78" fmla="*/ 546 h 5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7" h="546">
                    <a:moveTo>
                      <a:pt x="588" y="152"/>
                    </a:moveTo>
                    <a:lnTo>
                      <a:pt x="596" y="180"/>
                    </a:lnTo>
                    <a:lnTo>
                      <a:pt x="588" y="204"/>
                    </a:lnTo>
                    <a:lnTo>
                      <a:pt x="564" y="248"/>
                    </a:lnTo>
                    <a:lnTo>
                      <a:pt x="536" y="292"/>
                    </a:lnTo>
                    <a:lnTo>
                      <a:pt x="536" y="316"/>
                    </a:lnTo>
                    <a:lnTo>
                      <a:pt x="556" y="336"/>
                    </a:lnTo>
                    <a:lnTo>
                      <a:pt x="520" y="413"/>
                    </a:lnTo>
                    <a:lnTo>
                      <a:pt x="496" y="545"/>
                    </a:lnTo>
                    <a:lnTo>
                      <a:pt x="284" y="497"/>
                    </a:lnTo>
                    <a:lnTo>
                      <a:pt x="0" y="417"/>
                    </a:lnTo>
                    <a:lnTo>
                      <a:pt x="0" y="312"/>
                    </a:lnTo>
                    <a:lnTo>
                      <a:pt x="24" y="268"/>
                    </a:lnTo>
                    <a:lnTo>
                      <a:pt x="60" y="224"/>
                    </a:lnTo>
                    <a:lnTo>
                      <a:pt x="64" y="192"/>
                    </a:lnTo>
                    <a:lnTo>
                      <a:pt x="136" y="0"/>
                    </a:lnTo>
                    <a:lnTo>
                      <a:pt x="156" y="8"/>
                    </a:lnTo>
                    <a:lnTo>
                      <a:pt x="196" y="28"/>
                    </a:lnTo>
                    <a:lnTo>
                      <a:pt x="204" y="60"/>
                    </a:lnTo>
                    <a:lnTo>
                      <a:pt x="216" y="84"/>
                    </a:lnTo>
                    <a:lnTo>
                      <a:pt x="284" y="92"/>
                    </a:lnTo>
                    <a:lnTo>
                      <a:pt x="300" y="104"/>
                    </a:lnTo>
                    <a:lnTo>
                      <a:pt x="468" y="120"/>
                    </a:lnTo>
                    <a:lnTo>
                      <a:pt x="480" y="116"/>
                    </a:lnTo>
                    <a:lnTo>
                      <a:pt x="588" y="152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B2831D41-34D0-4223-AA8C-2441B6BC4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5056" y="205182"/>
                <a:ext cx="836229" cy="1187826"/>
              </a:xfrm>
              <a:custGeom>
                <a:avLst/>
                <a:gdLst>
                  <a:gd name="T0" fmla="*/ 0 w 465"/>
                  <a:gd name="T1" fmla="*/ 705 h 786"/>
                  <a:gd name="T2" fmla="*/ 216 w 465"/>
                  <a:gd name="T3" fmla="*/ 745 h 786"/>
                  <a:gd name="T4" fmla="*/ 428 w 465"/>
                  <a:gd name="T5" fmla="*/ 785 h 786"/>
                  <a:gd name="T6" fmla="*/ 464 w 465"/>
                  <a:gd name="T7" fmla="*/ 521 h 786"/>
                  <a:gd name="T8" fmla="*/ 436 w 465"/>
                  <a:gd name="T9" fmla="*/ 496 h 786"/>
                  <a:gd name="T10" fmla="*/ 404 w 465"/>
                  <a:gd name="T11" fmla="*/ 504 h 786"/>
                  <a:gd name="T12" fmla="*/ 344 w 465"/>
                  <a:gd name="T13" fmla="*/ 484 h 786"/>
                  <a:gd name="T14" fmla="*/ 316 w 465"/>
                  <a:gd name="T15" fmla="*/ 484 h 786"/>
                  <a:gd name="T16" fmla="*/ 304 w 465"/>
                  <a:gd name="T17" fmla="*/ 460 h 786"/>
                  <a:gd name="T18" fmla="*/ 288 w 465"/>
                  <a:gd name="T19" fmla="*/ 384 h 786"/>
                  <a:gd name="T20" fmla="*/ 256 w 465"/>
                  <a:gd name="T21" fmla="*/ 384 h 786"/>
                  <a:gd name="T22" fmla="*/ 252 w 465"/>
                  <a:gd name="T23" fmla="*/ 360 h 786"/>
                  <a:gd name="T24" fmla="*/ 264 w 465"/>
                  <a:gd name="T25" fmla="*/ 336 h 786"/>
                  <a:gd name="T26" fmla="*/ 264 w 465"/>
                  <a:gd name="T27" fmla="*/ 300 h 786"/>
                  <a:gd name="T28" fmla="*/ 248 w 465"/>
                  <a:gd name="T29" fmla="*/ 272 h 786"/>
                  <a:gd name="T30" fmla="*/ 236 w 465"/>
                  <a:gd name="T31" fmla="*/ 284 h 786"/>
                  <a:gd name="T32" fmla="*/ 236 w 465"/>
                  <a:gd name="T33" fmla="*/ 260 h 786"/>
                  <a:gd name="T34" fmla="*/ 208 w 465"/>
                  <a:gd name="T35" fmla="*/ 168 h 786"/>
                  <a:gd name="T36" fmla="*/ 208 w 465"/>
                  <a:gd name="T37" fmla="*/ 132 h 786"/>
                  <a:gd name="T38" fmla="*/ 196 w 465"/>
                  <a:gd name="T39" fmla="*/ 132 h 786"/>
                  <a:gd name="T40" fmla="*/ 224 w 465"/>
                  <a:gd name="T41" fmla="*/ 20 h 786"/>
                  <a:gd name="T42" fmla="*/ 152 w 465"/>
                  <a:gd name="T43" fmla="*/ 0 h 786"/>
                  <a:gd name="T44" fmla="*/ 96 w 465"/>
                  <a:gd name="T45" fmla="*/ 252 h 786"/>
                  <a:gd name="T46" fmla="*/ 100 w 465"/>
                  <a:gd name="T47" fmla="*/ 276 h 786"/>
                  <a:gd name="T48" fmla="*/ 92 w 465"/>
                  <a:gd name="T49" fmla="*/ 312 h 786"/>
                  <a:gd name="T50" fmla="*/ 100 w 465"/>
                  <a:gd name="T51" fmla="*/ 340 h 786"/>
                  <a:gd name="T52" fmla="*/ 92 w 465"/>
                  <a:gd name="T53" fmla="*/ 364 h 786"/>
                  <a:gd name="T54" fmla="*/ 68 w 465"/>
                  <a:gd name="T55" fmla="*/ 408 h 786"/>
                  <a:gd name="T56" fmla="*/ 40 w 465"/>
                  <a:gd name="T57" fmla="*/ 452 h 786"/>
                  <a:gd name="T58" fmla="*/ 40 w 465"/>
                  <a:gd name="T59" fmla="*/ 476 h 786"/>
                  <a:gd name="T60" fmla="*/ 60 w 465"/>
                  <a:gd name="T61" fmla="*/ 496 h 786"/>
                  <a:gd name="T62" fmla="*/ 24 w 465"/>
                  <a:gd name="T63" fmla="*/ 573 h 786"/>
                  <a:gd name="T64" fmla="*/ 0 w 465"/>
                  <a:gd name="T65" fmla="*/ 705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5"/>
                  <a:gd name="T100" fmla="*/ 0 h 786"/>
                  <a:gd name="T101" fmla="*/ 465 w 465"/>
                  <a:gd name="T102" fmla="*/ 786 h 7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5" h="786">
                    <a:moveTo>
                      <a:pt x="0" y="705"/>
                    </a:moveTo>
                    <a:lnTo>
                      <a:pt x="216" y="745"/>
                    </a:lnTo>
                    <a:lnTo>
                      <a:pt x="428" y="785"/>
                    </a:lnTo>
                    <a:lnTo>
                      <a:pt x="464" y="521"/>
                    </a:lnTo>
                    <a:lnTo>
                      <a:pt x="436" y="496"/>
                    </a:lnTo>
                    <a:lnTo>
                      <a:pt x="404" y="504"/>
                    </a:lnTo>
                    <a:lnTo>
                      <a:pt x="344" y="484"/>
                    </a:lnTo>
                    <a:lnTo>
                      <a:pt x="316" y="484"/>
                    </a:lnTo>
                    <a:lnTo>
                      <a:pt x="304" y="460"/>
                    </a:lnTo>
                    <a:lnTo>
                      <a:pt x="288" y="384"/>
                    </a:lnTo>
                    <a:lnTo>
                      <a:pt x="256" y="384"/>
                    </a:lnTo>
                    <a:lnTo>
                      <a:pt x="252" y="360"/>
                    </a:lnTo>
                    <a:lnTo>
                      <a:pt x="264" y="336"/>
                    </a:lnTo>
                    <a:lnTo>
                      <a:pt x="264" y="300"/>
                    </a:lnTo>
                    <a:lnTo>
                      <a:pt x="248" y="272"/>
                    </a:lnTo>
                    <a:lnTo>
                      <a:pt x="236" y="284"/>
                    </a:lnTo>
                    <a:lnTo>
                      <a:pt x="236" y="260"/>
                    </a:lnTo>
                    <a:lnTo>
                      <a:pt x="208" y="168"/>
                    </a:lnTo>
                    <a:lnTo>
                      <a:pt x="208" y="132"/>
                    </a:lnTo>
                    <a:lnTo>
                      <a:pt x="196" y="132"/>
                    </a:lnTo>
                    <a:lnTo>
                      <a:pt x="224" y="20"/>
                    </a:lnTo>
                    <a:lnTo>
                      <a:pt x="152" y="0"/>
                    </a:lnTo>
                    <a:lnTo>
                      <a:pt x="96" y="252"/>
                    </a:lnTo>
                    <a:lnTo>
                      <a:pt x="100" y="276"/>
                    </a:lnTo>
                    <a:lnTo>
                      <a:pt x="92" y="312"/>
                    </a:lnTo>
                    <a:lnTo>
                      <a:pt x="100" y="340"/>
                    </a:lnTo>
                    <a:lnTo>
                      <a:pt x="92" y="364"/>
                    </a:lnTo>
                    <a:lnTo>
                      <a:pt x="68" y="408"/>
                    </a:lnTo>
                    <a:lnTo>
                      <a:pt x="40" y="452"/>
                    </a:lnTo>
                    <a:lnTo>
                      <a:pt x="40" y="476"/>
                    </a:lnTo>
                    <a:lnTo>
                      <a:pt x="60" y="496"/>
                    </a:lnTo>
                    <a:lnTo>
                      <a:pt x="24" y="573"/>
                    </a:lnTo>
                    <a:lnTo>
                      <a:pt x="0" y="705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C9AA9DED-EBB8-4382-83D9-CA1F8AB41B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77531" y="235407"/>
                <a:ext cx="1397311" cy="758637"/>
              </a:xfrm>
              <a:custGeom>
                <a:avLst/>
                <a:gdLst>
                  <a:gd name="T0" fmla="*/ 268 w 777"/>
                  <a:gd name="T1" fmla="*/ 501 h 502"/>
                  <a:gd name="T2" fmla="*/ 276 w 777"/>
                  <a:gd name="T3" fmla="*/ 452 h 502"/>
                  <a:gd name="T4" fmla="*/ 756 w 777"/>
                  <a:gd name="T5" fmla="*/ 493 h 502"/>
                  <a:gd name="T6" fmla="*/ 764 w 777"/>
                  <a:gd name="T7" fmla="*/ 404 h 502"/>
                  <a:gd name="T8" fmla="*/ 776 w 777"/>
                  <a:gd name="T9" fmla="*/ 72 h 502"/>
                  <a:gd name="T10" fmla="*/ 528 w 777"/>
                  <a:gd name="T11" fmla="*/ 64 h 502"/>
                  <a:gd name="T12" fmla="*/ 360 w 777"/>
                  <a:gd name="T13" fmla="*/ 44 h 502"/>
                  <a:gd name="T14" fmla="*/ 76 w 777"/>
                  <a:gd name="T15" fmla="*/ 4 h 502"/>
                  <a:gd name="T16" fmla="*/ 28 w 777"/>
                  <a:gd name="T17" fmla="*/ 0 h 502"/>
                  <a:gd name="T18" fmla="*/ 0 w 777"/>
                  <a:gd name="T19" fmla="*/ 112 h 502"/>
                  <a:gd name="T20" fmla="*/ 12 w 777"/>
                  <a:gd name="T21" fmla="*/ 112 h 502"/>
                  <a:gd name="T22" fmla="*/ 12 w 777"/>
                  <a:gd name="T23" fmla="*/ 148 h 502"/>
                  <a:gd name="T24" fmla="*/ 40 w 777"/>
                  <a:gd name="T25" fmla="*/ 240 h 502"/>
                  <a:gd name="T26" fmla="*/ 40 w 777"/>
                  <a:gd name="T27" fmla="*/ 264 h 502"/>
                  <a:gd name="T28" fmla="*/ 52 w 777"/>
                  <a:gd name="T29" fmla="*/ 252 h 502"/>
                  <a:gd name="T30" fmla="*/ 68 w 777"/>
                  <a:gd name="T31" fmla="*/ 280 h 502"/>
                  <a:gd name="T32" fmla="*/ 68 w 777"/>
                  <a:gd name="T33" fmla="*/ 316 h 502"/>
                  <a:gd name="T34" fmla="*/ 56 w 777"/>
                  <a:gd name="T35" fmla="*/ 340 h 502"/>
                  <a:gd name="T36" fmla="*/ 60 w 777"/>
                  <a:gd name="T37" fmla="*/ 364 h 502"/>
                  <a:gd name="T38" fmla="*/ 92 w 777"/>
                  <a:gd name="T39" fmla="*/ 364 h 502"/>
                  <a:gd name="T40" fmla="*/ 108 w 777"/>
                  <a:gd name="T41" fmla="*/ 440 h 502"/>
                  <a:gd name="T42" fmla="*/ 120 w 777"/>
                  <a:gd name="T43" fmla="*/ 464 h 502"/>
                  <a:gd name="T44" fmla="*/ 148 w 777"/>
                  <a:gd name="T45" fmla="*/ 464 h 502"/>
                  <a:gd name="T46" fmla="*/ 208 w 777"/>
                  <a:gd name="T47" fmla="*/ 484 h 502"/>
                  <a:gd name="T48" fmla="*/ 240 w 777"/>
                  <a:gd name="T49" fmla="*/ 476 h 502"/>
                  <a:gd name="T50" fmla="*/ 268 w 777"/>
                  <a:gd name="T51" fmla="*/ 501 h 5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7"/>
                  <a:gd name="T79" fmla="*/ 0 h 502"/>
                  <a:gd name="T80" fmla="*/ 777 w 777"/>
                  <a:gd name="T81" fmla="*/ 502 h 5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7" h="502">
                    <a:moveTo>
                      <a:pt x="268" y="501"/>
                    </a:moveTo>
                    <a:lnTo>
                      <a:pt x="276" y="452"/>
                    </a:lnTo>
                    <a:lnTo>
                      <a:pt x="756" y="493"/>
                    </a:lnTo>
                    <a:lnTo>
                      <a:pt x="764" y="404"/>
                    </a:lnTo>
                    <a:lnTo>
                      <a:pt x="776" y="72"/>
                    </a:lnTo>
                    <a:lnTo>
                      <a:pt x="528" y="64"/>
                    </a:lnTo>
                    <a:lnTo>
                      <a:pt x="360" y="44"/>
                    </a:lnTo>
                    <a:lnTo>
                      <a:pt x="76" y="4"/>
                    </a:lnTo>
                    <a:lnTo>
                      <a:pt x="28" y="0"/>
                    </a:lnTo>
                    <a:lnTo>
                      <a:pt x="0" y="112"/>
                    </a:lnTo>
                    <a:lnTo>
                      <a:pt x="12" y="112"/>
                    </a:lnTo>
                    <a:lnTo>
                      <a:pt x="12" y="148"/>
                    </a:lnTo>
                    <a:lnTo>
                      <a:pt x="40" y="240"/>
                    </a:lnTo>
                    <a:lnTo>
                      <a:pt x="40" y="264"/>
                    </a:lnTo>
                    <a:lnTo>
                      <a:pt x="52" y="252"/>
                    </a:lnTo>
                    <a:lnTo>
                      <a:pt x="68" y="280"/>
                    </a:lnTo>
                    <a:lnTo>
                      <a:pt x="68" y="316"/>
                    </a:lnTo>
                    <a:lnTo>
                      <a:pt x="56" y="340"/>
                    </a:lnTo>
                    <a:lnTo>
                      <a:pt x="60" y="364"/>
                    </a:lnTo>
                    <a:lnTo>
                      <a:pt x="92" y="364"/>
                    </a:lnTo>
                    <a:lnTo>
                      <a:pt x="108" y="440"/>
                    </a:lnTo>
                    <a:lnTo>
                      <a:pt x="120" y="464"/>
                    </a:lnTo>
                    <a:lnTo>
                      <a:pt x="148" y="464"/>
                    </a:lnTo>
                    <a:lnTo>
                      <a:pt x="208" y="484"/>
                    </a:lnTo>
                    <a:lnTo>
                      <a:pt x="240" y="476"/>
                    </a:lnTo>
                    <a:lnTo>
                      <a:pt x="268" y="50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641A405F-7280-4D03-B323-F36B29D359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0359" y="918483"/>
                <a:ext cx="958516" cy="674009"/>
              </a:xfrm>
              <a:custGeom>
                <a:avLst/>
                <a:gdLst>
                  <a:gd name="T0" fmla="*/ 532 w 533"/>
                  <a:gd name="T1" fmla="*/ 41 h 446"/>
                  <a:gd name="T2" fmla="*/ 52 w 533"/>
                  <a:gd name="T3" fmla="*/ 0 h 446"/>
                  <a:gd name="T4" fmla="*/ 44 w 533"/>
                  <a:gd name="T5" fmla="*/ 49 h 446"/>
                  <a:gd name="T6" fmla="*/ 8 w 533"/>
                  <a:gd name="T7" fmla="*/ 313 h 446"/>
                  <a:gd name="T8" fmla="*/ 0 w 533"/>
                  <a:gd name="T9" fmla="*/ 405 h 446"/>
                  <a:gd name="T10" fmla="*/ 140 w 533"/>
                  <a:gd name="T11" fmla="*/ 417 h 446"/>
                  <a:gd name="T12" fmla="*/ 520 w 533"/>
                  <a:gd name="T13" fmla="*/ 445 h 446"/>
                  <a:gd name="T14" fmla="*/ 528 w 533"/>
                  <a:gd name="T15" fmla="*/ 241 h 446"/>
                  <a:gd name="T16" fmla="*/ 532 w 533"/>
                  <a:gd name="T17" fmla="*/ 41 h 4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3"/>
                  <a:gd name="T28" fmla="*/ 0 h 446"/>
                  <a:gd name="T29" fmla="*/ 533 w 533"/>
                  <a:gd name="T30" fmla="*/ 446 h 4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3" h="446">
                    <a:moveTo>
                      <a:pt x="532" y="41"/>
                    </a:moveTo>
                    <a:lnTo>
                      <a:pt x="52" y="0"/>
                    </a:lnTo>
                    <a:lnTo>
                      <a:pt x="44" y="49"/>
                    </a:lnTo>
                    <a:lnTo>
                      <a:pt x="8" y="313"/>
                    </a:lnTo>
                    <a:lnTo>
                      <a:pt x="0" y="405"/>
                    </a:lnTo>
                    <a:lnTo>
                      <a:pt x="140" y="417"/>
                    </a:lnTo>
                    <a:lnTo>
                      <a:pt x="520" y="445"/>
                    </a:lnTo>
                    <a:lnTo>
                      <a:pt x="528" y="241"/>
                    </a:lnTo>
                    <a:lnTo>
                      <a:pt x="532" y="41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9F77ACB3-337B-47F8-A5FB-1C09A04814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1813" y="2109328"/>
                <a:ext cx="915355" cy="952073"/>
              </a:xfrm>
              <a:custGeom>
                <a:avLst/>
                <a:gdLst>
                  <a:gd name="T0" fmla="*/ 508 w 509"/>
                  <a:gd name="T1" fmla="*/ 40 h 630"/>
                  <a:gd name="T2" fmla="*/ 456 w 509"/>
                  <a:gd name="T3" fmla="*/ 629 h 630"/>
                  <a:gd name="T4" fmla="*/ 272 w 509"/>
                  <a:gd name="T5" fmla="*/ 613 h 630"/>
                  <a:gd name="T6" fmla="*/ 0 w 509"/>
                  <a:gd name="T7" fmla="*/ 460 h 630"/>
                  <a:gd name="T8" fmla="*/ 4 w 509"/>
                  <a:gd name="T9" fmla="*/ 428 h 630"/>
                  <a:gd name="T10" fmla="*/ 24 w 509"/>
                  <a:gd name="T11" fmla="*/ 396 h 630"/>
                  <a:gd name="T12" fmla="*/ 4 w 509"/>
                  <a:gd name="T13" fmla="*/ 380 h 630"/>
                  <a:gd name="T14" fmla="*/ 24 w 509"/>
                  <a:gd name="T15" fmla="*/ 340 h 630"/>
                  <a:gd name="T16" fmla="*/ 40 w 509"/>
                  <a:gd name="T17" fmla="*/ 296 h 630"/>
                  <a:gd name="T18" fmla="*/ 60 w 509"/>
                  <a:gd name="T19" fmla="*/ 276 h 630"/>
                  <a:gd name="T20" fmla="*/ 44 w 509"/>
                  <a:gd name="T21" fmla="*/ 236 h 630"/>
                  <a:gd name="T22" fmla="*/ 48 w 509"/>
                  <a:gd name="T23" fmla="*/ 188 h 630"/>
                  <a:gd name="T24" fmla="*/ 48 w 509"/>
                  <a:gd name="T25" fmla="*/ 88 h 630"/>
                  <a:gd name="T26" fmla="*/ 60 w 509"/>
                  <a:gd name="T27" fmla="*/ 68 h 630"/>
                  <a:gd name="T28" fmla="*/ 76 w 509"/>
                  <a:gd name="T29" fmla="*/ 68 h 630"/>
                  <a:gd name="T30" fmla="*/ 84 w 509"/>
                  <a:gd name="T31" fmla="*/ 88 h 630"/>
                  <a:gd name="T32" fmla="*/ 108 w 509"/>
                  <a:gd name="T33" fmla="*/ 76 h 630"/>
                  <a:gd name="T34" fmla="*/ 116 w 509"/>
                  <a:gd name="T35" fmla="*/ 0 h 630"/>
                  <a:gd name="T36" fmla="*/ 508 w 509"/>
                  <a:gd name="T37" fmla="*/ 40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9"/>
                  <a:gd name="T58" fmla="*/ 0 h 630"/>
                  <a:gd name="T59" fmla="*/ 509 w 50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9" h="630">
                    <a:moveTo>
                      <a:pt x="508" y="40"/>
                    </a:moveTo>
                    <a:lnTo>
                      <a:pt x="456" y="629"/>
                    </a:lnTo>
                    <a:lnTo>
                      <a:pt x="272" y="613"/>
                    </a:lnTo>
                    <a:lnTo>
                      <a:pt x="0" y="460"/>
                    </a:lnTo>
                    <a:lnTo>
                      <a:pt x="4" y="428"/>
                    </a:lnTo>
                    <a:lnTo>
                      <a:pt x="24" y="396"/>
                    </a:lnTo>
                    <a:lnTo>
                      <a:pt x="4" y="380"/>
                    </a:lnTo>
                    <a:lnTo>
                      <a:pt x="24" y="340"/>
                    </a:lnTo>
                    <a:lnTo>
                      <a:pt x="40" y="296"/>
                    </a:lnTo>
                    <a:lnTo>
                      <a:pt x="60" y="276"/>
                    </a:lnTo>
                    <a:lnTo>
                      <a:pt x="44" y="236"/>
                    </a:lnTo>
                    <a:lnTo>
                      <a:pt x="48" y="188"/>
                    </a:lnTo>
                    <a:lnTo>
                      <a:pt x="48" y="88"/>
                    </a:lnTo>
                    <a:lnTo>
                      <a:pt x="60" y="68"/>
                    </a:lnTo>
                    <a:lnTo>
                      <a:pt x="76" y="68"/>
                    </a:lnTo>
                    <a:lnTo>
                      <a:pt x="84" y="88"/>
                    </a:lnTo>
                    <a:lnTo>
                      <a:pt x="108" y="76"/>
                    </a:lnTo>
                    <a:lnTo>
                      <a:pt x="116" y="0"/>
                    </a:lnTo>
                    <a:lnTo>
                      <a:pt x="508" y="40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8993488D-580F-40E9-8A4B-BC790FC5A4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065" y="2171290"/>
                <a:ext cx="936935" cy="897670"/>
              </a:xfrm>
              <a:custGeom>
                <a:avLst/>
                <a:gdLst>
                  <a:gd name="T0" fmla="*/ 0 w 521"/>
                  <a:gd name="T1" fmla="*/ 589 h 594"/>
                  <a:gd name="T2" fmla="*/ 68 w 521"/>
                  <a:gd name="T3" fmla="*/ 593 h 594"/>
                  <a:gd name="T4" fmla="*/ 76 w 521"/>
                  <a:gd name="T5" fmla="*/ 549 h 594"/>
                  <a:gd name="T6" fmla="*/ 228 w 521"/>
                  <a:gd name="T7" fmla="*/ 557 h 594"/>
                  <a:gd name="T8" fmla="*/ 228 w 521"/>
                  <a:gd name="T9" fmla="*/ 533 h 594"/>
                  <a:gd name="T10" fmla="*/ 512 w 521"/>
                  <a:gd name="T11" fmla="*/ 533 h 594"/>
                  <a:gd name="T12" fmla="*/ 520 w 521"/>
                  <a:gd name="T13" fmla="*/ 72 h 594"/>
                  <a:gd name="T14" fmla="*/ 520 w 521"/>
                  <a:gd name="T15" fmla="*/ 32 h 594"/>
                  <a:gd name="T16" fmla="*/ 52 w 521"/>
                  <a:gd name="T17" fmla="*/ 0 h 594"/>
                  <a:gd name="T18" fmla="*/ 0 w 521"/>
                  <a:gd name="T19" fmla="*/ 589 h 5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1"/>
                  <a:gd name="T31" fmla="*/ 0 h 594"/>
                  <a:gd name="T32" fmla="*/ 521 w 521"/>
                  <a:gd name="T33" fmla="*/ 594 h 5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1" h="594">
                    <a:moveTo>
                      <a:pt x="0" y="589"/>
                    </a:moveTo>
                    <a:lnTo>
                      <a:pt x="68" y="593"/>
                    </a:lnTo>
                    <a:lnTo>
                      <a:pt x="76" y="549"/>
                    </a:lnTo>
                    <a:lnTo>
                      <a:pt x="228" y="557"/>
                    </a:lnTo>
                    <a:lnTo>
                      <a:pt x="228" y="533"/>
                    </a:lnTo>
                    <a:lnTo>
                      <a:pt x="512" y="533"/>
                    </a:lnTo>
                    <a:lnTo>
                      <a:pt x="520" y="72"/>
                    </a:lnTo>
                    <a:lnTo>
                      <a:pt x="520" y="32"/>
                    </a:lnTo>
                    <a:lnTo>
                      <a:pt x="52" y="0"/>
                    </a:lnTo>
                    <a:lnTo>
                      <a:pt x="0" y="589"/>
                    </a:lnTo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F16ED39-9C1B-4353-BA48-198429C3D3E7}"/>
                </a:ext>
              </a:extLst>
            </p:cNvPr>
            <p:cNvGrpSpPr/>
            <p:nvPr/>
          </p:nvGrpSpPr>
          <p:grpSpPr bwMode="gray">
            <a:xfrm>
              <a:off x="4106726" y="4148725"/>
              <a:ext cx="2898177" cy="2328273"/>
              <a:chOff x="2516147" y="2238447"/>
              <a:chExt cx="2629173" cy="1713734"/>
            </a:xfrm>
            <a:solidFill>
              <a:srgbClr val="EAAB00"/>
            </a:solidFill>
            <a:effectLst/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D52C3403-626B-40B8-95FE-68FF2A6F6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41258" y="2238447"/>
                <a:ext cx="1219277" cy="509285"/>
              </a:xfrm>
              <a:custGeom>
                <a:avLst/>
                <a:gdLst>
                  <a:gd name="T0" fmla="*/ 80 w 678"/>
                  <a:gd name="T1" fmla="*/ 20 h 337"/>
                  <a:gd name="T2" fmla="*/ 0 w 678"/>
                  <a:gd name="T3" fmla="*/ 24 h 337"/>
                  <a:gd name="T4" fmla="*/ 0 w 678"/>
                  <a:gd name="T5" fmla="*/ 64 h 337"/>
                  <a:gd name="T6" fmla="*/ 240 w 678"/>
                  <a:gd name="T7" fmla="*/ 72 h 337"/>
                  <a:gd name="T8" fmla="*/ 244 w 678"/>
                  <a:gd name="T9" fmla="*/ 276 h 337"/>
                  <a:gd name="T10" fmla="*/ 260 w 678"/>
                  <a:gd name="T11" fmla="*/ 288 h 337"/>
                  <a:gd name="T12" fmla="*/ 280 w 678"/>
                  <a:gd name="T13" fmla="*/ 280 h 337"/>
                  <a:gd name="T14" fmla="*/ 304 w 678"/>
                  <a:gd name="T15" fmla="*/ 296 h 337"/>
                  <a:gd name="T16" fmla="*/ 376 w 678"/>
                  <a:gd name="T17" fmla="*/ 312 h 337"/>
                  <a:gd name="T18" fmla="*/ 404 w 678"/>
                  <a:gd name="T19" fmla="*/ 304 h 337"/>
                  <a:gd name="T20" fmla="*/ 440 w 678"/>
                  <a:gd name="T21" fmla="*/ 328 h 337"/>
                  <a:gd name="T22" fmla="*/ 473 w 678"/>
                  <a:gd name="T23" fmla="*/ 320 h 337"/>
                  <a:gd name="T24" fmla="*/ 497 w 678"/>
                  <a:gd name="T25" fmla="*/ 332 h 337"/>
                  <a:gd name="T26" fmla="*/ 525 w 678"/>
                  <a:gd name="T27" fmla="*/ 320 h 337"/>
                  <a:gd name="T28" fmla="*/ 541 w 678"/>
                  <a:gd name="T29" fmla="*/ 336 h 337"/>
                  <a:gd name="T30" fmla="*/ 569 w 678"/>
                  <a:gd name="T31" fmla="*/ 320 h 337"/>
                  <a:gd name="T32" fmla="*/ 645 w 678"/>
                  <a:gd name="T33" fmla="*/ 316 h 337"/>
                  <a:gd name="T34" fmla="*/ 657 w 678"/>
                  <a:gd name="T35" fmla="*/ 332 h 337"/>
                  <a:gd name="T36" fmla="*/ 677 w 678"/>
                  <a:gd name="T37" fmla="*/ 332 h 337"/>
                  <a:gd name="T38" fmla="*/ 677 w 678"/>
                  <a:gd name="T39" fmla="*/ 160 h 337"/>
                  <a:gd name="T40" fmla="*/ 665 w 678"/>
                  <a:gd name="T41" fmla="*/ 48 h 337"/>
                  <a:gd name="T42" fmla="*/ 657 w 678"/>
                  <a:gd name="T43" fmla="*/ 0 h 337"/>
                  <a:gd name="T44" fmla="*/ 465 w 678"/>
                  <a:gd name="T45" fmla="*/ 20 h 337"/>
                  <a:gd name="T46" fmla="*/ 80 w 678"/>
                  <a:gd name="T47" fmla="*/ 20 h 3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8"/>
                  <a:gd name="T73" fmla="*/ 0 h 337"/>
                  <a:gd name="T74" fmla="*/ 678 w 678"/>
                  <a:gd name="T75" fmla="*/ 337 h 3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8" h="337">
                    <a:moveTo>
                      <a:pt x="80" y="20"/>
                    </a:moveTo>
                    <a:lnTo>
                      <a:pt x="0" y="24"/>
                    </a:lnTo>
                    <a:lnTo>
                      <a:pt x="0" y="64"/>
                    </a:lnTo>
                    <a:lnTo>
                      <a:pt x="240" y="72"/>
                    </a:lnTo>
                    <a:lnTo>
                      <a:pt x="244" y="276"/>
                    </a:lnTo>
                    <a:lnTo>
                      <a:pt x="260" y="288"/>
                    </a:lnTo>
                    <a:lnTo>
                      <a:pt x="280" y="280"/>
                    </a:lnTo>
                    <a:lnTo>
                      <a:pt x="304" y="296"/>
                    </a:lnTo>
                    <a:lnTo>
                      <a:pt x="376" y="312"/>
                    </a:lnTo>
                    <a:lnTo>
                      <a:pt x="404" y="304"/>
                    </a:lnTo>
                    <a:lnTo>
                      <a:pt x="440" y="328"/>
                    </a:lnTo>
                    <a:lnTo>
                      <a:pt x="473" y="320"/>
                    </a:lnTo>
                    <a:lnTo>
                      <a:pt x="497" y="332"/>
                    </a:lnTo>
                    <a:lnTo>
                      <a:pt x="525" y="320"/>
                    </a:lnTo>
                    <a:lnTo>
                      <a:pt x="541" y="336"/>
                    </a:lnTo>
                    <a:lnTo>
                      <a:pt x="569" y="320"/>
                    </a:lnTo>
                    <a:lnTo>
                      <a:pt x="645" y="316"/>
                    </a:lnTo>
                    <a:lnTo>
                      <a:pt x="657" y="332"/>
                    </a:lnTo>
                    <a:lnTo>
                      <a:pt x="677" y="332"/>
                    </a:lnTo>
                    <a:lnTo>
                      <a:pt x="677" y="160"/>
                    </a:lnTo>
                    <a:lnTo>
                      <a:pt x="665" y="48"/>
                    </a:lnTo>
                    <a:lnTo>
                      <a:pt x="657" y="0"/>
                    </a:lnTo>
                    <a:lnTo>
                      <a:pt x="465" y="20"/>
                    </a:lnTo>
                    <a:lnTo>
                      <a:pt x="80" y="2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D06D3DF3-7D72-417A-802F-7606DB7009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6147" y="2335166"/>
                <a:ext cx="1931419" cy="1617015"/>
              </a:xfrm>
              <a:custGeom>
                <a:avLst/>
                <a:gdLst>
                  <a:gd name="T0" fmla="*/ 1009 w 1074"/>
                  <a:gd name="T1" fmla="*/ 292 h 1070"/>
                  <a:gd name="T2" fmla="*/ 1021 w 1074"/>
                  <a:gd name="T3" fmla="*/ 441 h 1070"/>
                  <a:gd name="T4" fmla="*/ 1041 w 1074"/>
                  <a:gd name="T5" fmla="*/ 501 h 1070"/>
                  <a:gd name="T6" fmla="*/ 1057 w 1074"/>
                  <a:gd name="T7" fmla="*/ 605 h 1070"/>
                  <a:gd name="T8" fmla="*/ 1029 w 1074"/>
                  <a:gd name="T9" fmla="*/ 673 h 1070"/>
                  <a:gd name="T10" fmla="*/ 977 w 1074"/>
                  <a:gd name="T11" fmla="*/ 701 h 1070"/>
                  <a:gd name="T12" fmla="*/ 961 w 1074"/>
                  <a:gd name="T13" fmla="*/ 673 h 1070"/>
                  <a:gd name="T14" fmla="*/ 961 w 1074"/>
                  <a:gd name="T15" fmla="*/ 717 h 1070"/>
                  <a:gd name="T16" fmla="*/ 881 w 1074"/>
                  <a:gd name="T17" fmla="*/ 785 h 1070"/>
                  <a:gd name="T18" fmla="*/ 833 w 1074"/>
                  <a:gd name="T19" fmla="*/ 793 h 1070"/>
                  <a:gd name="T20" fmla="*/ 813 w 1074"/>
                  <a:gd name="T21" fmla="*/ 821 h 1070"/>
                  <a:gd name="T22" fmla="*/ 801 w 1074"/>
                  <a:gd name="T23" fmla="*/ 841 h 1070"/>
                  <a:gd name="T24" fmla="*/ 732 w 1074"/>
                  <a:gd name="T25" fmla="*/ 913 h 1070"/>
                  <a:gd name="T26" fmla="*/ 757 w 1074"/>
                  <a:gd name="T27" fmla="*/ 941 h 1070"/>
                  <a:gd name="T28" fmla="*/ 789 w 1074"/>
                  <a:gd name="T29" fmla="*/ 1061 h 1070"/>
                  <a:gd name="T30" fmla="*/ 744 w 1074"/>
                  <a:gd name="T31" fmla="*/ 1049 h 1070"/>
                  <a:gd name="T32" fmla="*/ 620 w 1074"/>
                  <a:gd name="T33" fmla="*/ 993 h 1070"/>
                  <a:gd name="T34" fmla="*/ 496 w 1074"/>
                  <a:gd name="T35" fmla="*/ 825 h 1070"/>
                  <a:gd name="T36" fmla="*/ 424 w 1074"/>
                  <a:gd name="T37" fmla="*/ 701 h 1070"/>
                  <a:gd name="T38" fmla="*/ 316 w 1074"/>
                  <a:gd name="T39" fmla="*/ 693 h 1070"/>
                  <a:gd name="T40" fmla="*/ 264 w 1074"/>
                  <a:gd name="T41" fmla="*/ 741 h 1070"/>
                  <a:gd name="T42" fmla="*/ 168 w 1074"/>
                  <a:gd name="T43" fmla="*/ 705 h 1070"/>
                  <a:gd name="T44" fmla="*/ 104 w 1074"/>
                  <a:gd name="T45" fmla="*/ 609 h 1070"/>
                  <a:gd name="T46" fmla="*/ 52 w 1074"/>
                  <a:gd name="T47" fmla="*/ 549 h 1070"/>
                  <a:gd name="T48" fmla="*/ 0 w 1074"/>
                  <a:gd name="T49" fmla="*/ 485 h 1070"/>
                  <a:gd name="T50" fmla="*/ 284 w 1074"/>
                  <a:gd name="T51" fmla="*/ 461 h 1070"/>
                  <a:gd name="T52" fmla="*/ 532 w 1074"/>
                  <a:gd name="T53" fmla="*/ 8 h 1070"/>
                  <a:gd name="T54" fmla="*/ 552 w 1074"/>
                  <a:gd name="T55" fmla="*/ 224 h 1070"/>
                  <a:gd name="T56" fmla="*/ 596 w 1074"/>
                  <a:gd name="T57" fmla="*/ 232 h 1070"/>
                  <a:gd name="T58" fmla="*/ 696 w 1074"/>
                  <a:gd name="T59" fmla="*/ 240 h 1070"/>
                  <a:gd name="T60" fmla="*/ 765 w 1074"/>
                  <a:gd name="T61" fmla="*/ 256 h 1070"/>
                  <a:gd name="T62" fmla="*/ 817 w 1074"/>
                  <a:gd name="T63" fmla="*/ 256 h 1070"/>
                  <a:gd name="T64" fmla="*/ 861 w 1074"/>
                  <a:gd name="T65" fmla="*/ 256 h 1070"/>
                  <a:gd name="T66" fmla="*/ 949 w 1074"/>
                  <a:gd name="T67" fmla="*/ 268 h 10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74"/>
                  <a:gd name="T103" fmla="*/ 0 h 1070"/>
                  <a:gd name="T104" fmla="*/ 1074 w 1074"/>
                  <a:gd name="T105" fmla="*/ 1070 h 10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74" h="1070">
                    <a:moveTo>
                      <a:pt x="969" y="268"/>
                    </a:moveTo>
                    <a:lnTo>
                      <a:pt x="1009" y="292"/>
                    </a:lnTo>
                    <a:lnTo>
                      <a:pt x="1013" y="356"/>
                    </a:lnTo>
                    <a:lnTo>
                      <a:pt x="1021" y="441"/>
                    </a:lnTo>
                    <a:lnTo>
                      <a:pt x="1033" y="461"/>
                    </a:lnTo>
                    <a:lnTo>
                      <a:pt x="1041" y="501"/>
                    </a:lnTo>
                    <a:lnTo>
                      <a:pt x="1073" y="553"/>
                    </a:lnTo>
                    <a:lnTo>
                      <a:pt x="1057" y="605"/>
                    </a:lnTo>
                    <a:lnTo>
                      <a:pt x="1057" y="661"/>
                    </a:lnTo>
                    <a:lnTo>
                      <a:pt x="1029" y="673"/>
                    </a:lnTo>
                    <a:lnTo>
                      <a:pt x="997" y="705"/>
                    </a:lnTo>
                    <a:lnTo>
                      <a:pt x="977" y="701"/>
                    </a:lnTo>
                    <a:lnTo>
                      <a:pt x="981" y="673"/>
                    </a:lnTo>
                    <a:lnTo>
                      <a:pt x="961" y="673"/>
                    </a:lnTo>
                    <a:lnTo>
                      <a:pt x="957" y="689"/>
                    </a:lnTo>
                    <a:lnTo>
                      <a:pt x="961" y="717"/>
                    </a:lnTo>
                    <a:lnTo>
                      <a:pt x="929" y="749"/>
                    </a:lnTo>
                    <a:lnTo>
                      <a:pt x="881" y="785"/>
                    </a:lnTo>
                    <a:lnTo>
                      <a:pt x="845" y="801"/>
                    </a:lnTo>
                    <a:lnTo>
                      <a:pt x="833" y="793"/>
                    </a:lnTo>
                    <a:lnTo>
                      <a:pt x="809" y="805"/>
                    </a:lnTo>
                    <a:lnTo>
                      <a:pt x="813" y="821"/>
                    </a:lnTo>
                    <a:lnTo>
                      <a:pt x="793" y="821"/>
                    </a:lnTo>
                    <a:lnTo>
                      <a:pt x="801" y="841"/>
                    </a:lnTo>
                    <a:lnTo>
                      <a:pt x="765" y="909"/>
                    </a:lnTo>
                    <a:lnTo>
                      <a:pt x="732" y="913"/>
                    </a:lnTo>
                    <a:lnTo>
                      <a:pt x="757" y="925"/>
                    </a:lnTo>
                    <a:lnTo>
                      <a:pt x="757" y="941"/>
                    </a:lnTo>
                    <a:lnTo>
                      <a:pt x="769" y="941"/>
                    </a:lnTo>
                    <a:lnTo>
                      <a:pt x="789" y="1061"/>
                    </a:lnTo>
                    <a:lnTo>
                      <a:pt x="765" y="1069"/>
                    </a:lnTo>
                    <a:lnTo>
                      <a:pt x="744" y="1049"/>
                    </a:lnTo>
                    <a:lnTo>
                      <a:pt x="712" y="1049"/>
                    </a:lnTo>
                    <a:lnTo>
                      <a:pt x="620" y="993"/>
                    </a:lnTo>
                    <a:lnTo>
                      <a:pt x="568" y="893"/>
                    </a:lnTo>
                    <a:lnTo>
                      <a:pt x="496" y="825"/>
                    </a:lnTo>
                    <a:lnTo>
                      <a:pt x="484" y="789"/>
                    </a:lnTo>
                    <a:lnTo>
                      <a:pt x="424" y="701"/>
                    </a:lnTo>
                    <a:lnTo>
                      <a:pt x="372" y="685"/>
                    </a:lnTo>
                    <a:lnTo>
                      <a:pt x="316" y="693"/>
                    </a:lnTo>
                    <a:lnTo>
                      <a:pt x="300" y="729"/>
                    </a:lnTo>
                    <a:lnTo>
                      <a:pt x="264" y="741"/>
                    </a:lnTo>
                    <a:lnTo>
                      <a:pt x="244" y="769"/>
                    </a:lnTo>
                    <a:lnTo>
                      <a:pt x="168" y="705"/>
                    </a:lnTo>
                    <a:lnTo>
                      <a:pt x="136" y="669"/>
                    </a:lnTo>
                    <a:lnTo>
                      <a:pt x="104" y="609"/>
                    </a:lnTo>
                    <a:lnTo>
                      <a:pt x="72" y="589"/>
                    </a:lnTo>
                    <a:lnTo>
                      <a:pt x="52" y="549"/>
                    </a:lnTo>
                    <a:lnTo>
                      <a:pt x="32" y="521"/>
                    </a:lnTo>
                    <a:lnTo>
                      <a:pt x="0" y="485"/>
                    </a:lnTo>
                    <a:lnTo>
                      <a:pt x="0" y="461"/>
                    </a:lnTo>
                    <a:lnTo>
                      <a:pt x="284" y="461"/>
                    </a:lnTo>
                    <a:lnTo>
                      <a:pt x="292" y="0"/>
                    </a:lnTo>
                    <a:lnTo>
                      <a:pt x="532" y="8"/>
                    </a:lnTo>
                    <a:lnTo>
                      <a:pt x="536" y="212"/>
                    </a:lnTo>
                    <a:lnTo>
                      <a:pt x="552" y="224"/>
                    </a:lnTo>
                    <a:lnTo>
                      <a:pt x="572" y="216"/>
                    </a:lnTo>
                    <a:lnTo>
                      <a:pt x="596" y="232"/>
                    </a:lnTo>
                    <a:lnTo>
                      <a:pt x="668" y="248"/>
                    </a:lnTo>
                    <a:lnTo>
                      <a:pt x="696" y="240"/>
                    </a:lnTo>
                    <a:lnTo>
                      <a:pt x="732" y="264"/>
                    </a:lnTo>
                    <a:lnTo>
                      <a:pt x="765" y="256"/>
                    </a:lnTo>
                    <a:lnTo>
                      <a:pt x="789" y="268"/>
                    </a:lnTo>
                    <a:lnTo>
                      <a:pt x="817" y="256"/>
                    </a:lnTo>
                    <a:lnTo>
                      <a:pt x="833" y="272"/>
                    </a:lnTo>
                    <a:lnTo>
                      <a:pt x="861" y="256"/>
                    </a:lnTo>
                    <a:lnTo>
                      <a:pt x="937" y="252"/>
                    </a:lnTo>
                    <a:lnTo>
                      <a:pt x="949" y="268"/>
                    </a:lnTo>
                    <a:lnTo>
                      <a:pt x="969" y="26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DD84AE59-9687-42DC-B13A-414A1371C0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7158" y="2268673"/>
                <a:ext cx="677974" cy="606005"/>
              </a:xfrm>
              <a:custGeom>
                <a:avLst/>
                <a:gdLst>
                  <a:gd name="T0" fmla="*/ 12 w 377"/>
                  <a:gd name="T1" fmla="*/ 312 h 401"/>
                  <a:gd name="T2" fmla="*/ 12 w 377"/>
                  <a:gd name="T3" fmla="*/ 140 h 401"/>
                  <a:gd name="T4" fmla="*/ 0 w 377"/>
                  <a:gd name="T5" fmla="*/ 28 h 401"/>
                  <a:gd name="T6" fmla="*/ 144 w 377"/>
                  <a:gd name="T7" fmla="*/ 20 h 401"/>
                  <a:gd name="T8" fmla="*/ 348 w 377"/>
                  <a:gd name="T9" fmla="*/ 0 h 401"/>
                  <a:gd name="T10" fmla="*/ 336 w 377"/>
                  <a:gd name="T11" fmla="*/ 44 h 401"/>
                  <a:gd name="T12" fmla="*/ 376 w 377"/>
                  <a:gd name="T13" fmla="*/ 44 h 401"/>
                  <a:gd name="T14" fmla="*/ 368 w 377"/>
                  <a:gd name="T15" fmla="*/ 112 h 401"/>
                  <a:gd name="T16" fmla="*/ 352 w 377"/>
                  <a:gd name="T17" fmla="*/ 128 h 401"/>
                  <a:gd name="T18" fmla="*/ 364 w 377"/>
                  <a:gd name="T19" fmla="*/ 128 h 401"/>
                  <a:gd name="T20" fmla="*/ 348 w 377"/>
                  <a:gd name="T21" fmla="*/ 156 h 401"/>
                  <a:gd name="T22" fmla="*/ 292 w 377"/>
                  <a:gd name="T23" fmla="*/ 264 h 401"/>
                  <a:gd name="T24" fmla="*/ 292 w 377"/>
                  <a:gd name="T25" fmla="*/ 320 h 401"/>
                  <a:gd name="T26" fmla="*/ 304 w 377"/>
                  <a:gd name="T27" fmla="*/ 328 h 401"/>
                  <a:gd name="T28" fmla="*/ 296 w 377"/>
                  <a:gd name="T29" fmla="*/ 372 h 401"/>
                  <a:gd name="T30" fmla="*/ 56 w 377"/>
                  <a:gd name="T31" fmla="*/ 400 h 401"/>
                  <a:gd name="T32" fmla="*/ 52 w 377"/>
                  <a:gd name="T33" fmla="*/ 336 h 401"/>
                  <a:gd name="T34" fmla="*/ 12 w 377"/>
                  <a:gd name="T35" fmla="*/ 312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7"/>
                  <a:gd name="T55" fmla="*/ 0 h 401"/>
                  <a:gd name="T56" fmla="*/ 377 w 377"/>
                  <a:gd name="T57" fmla="*/ 401 h 40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7" h="401">
                    <a:moveTo>
                      <a:pt x="12" y="312"/>
                    </a:moveTo>
                    <a:lnTo>
                      <a:pt x="12" y="140"/>
                    </a:lnTo>
                    <a:lnTo>
                      <a:pt x="0" y="28"/>
                    </a:lnTo>
                    <a:lnTo>
                      <a:pt x="144" y="20"/>
                    </a:lnTo>
                    <a:lnTo>
                      <a:pt x="348" y="0"/>
                    </a:lnTo>
                    <a:lnTo>
                      <a:pt x="336" y="44"/>
                    </a:lnTo>
                    <a:lnTo>
                      <a:pt x="376" y="44"/>
                    </a:lnTo>
                    <a:lnTo>
                      <a:pt x="368" y="112"/>
                    </a:lnTo>
                    <a:lnTo>
                      <a:pt x="352" y="128"/>
                    </a:lnTo>
                    <a:lnTo>
                      <a:pt x="364" y="128"/>
                    </a:lnTo>
                    <a:lnTo>
                      <a:pt x="348" y="156"/>
                    </a:lnTo>
                    <a:lnTo>
                      <a:pt x="292" y="264"/>
                    </a:lnTo>
                    <a:lnTo>
                      <a:pt x="292" y="320"/>
                    </a:lnTo>
                    <a:lnTo>
                      <a:pt x="304" y="328"/>
                    </a:lnTo>
                    <a:lnTo>
                      <a:pt x="296" y="372"/>
                    </a:lnTo>
                    <a:lnTo>
                      <a:pt x="56" y="400"/>
                    </a:lnTo>
                    <a:lnTo>
                      <a:pt x="52" y="336"/>
                    </a:lnTo>
                    <a:lnTo>
                      <a:pt x="12" y="3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78FDEBB-BC83-4EBD-81C7-6D14864EEA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7865" y="2830847"/>
                <a:ext cx="807455" cy="583335"/>
              </a:xfrm>
              <a:custGeom>
                <a:avLst/>
                <a:gdLst>
                  <a:gd name="T0" fmla="*/ 0 w 449"/>
                  <a:gd name="T1" fmla="*/ 28 h 386"/>
                  <a:gd name="T2" fmla="*/ 240 w 449"/>
                  <a:gd name="T3" fmla="*/ 0 h 386"/>
                  <a:gd name="T4" fmla="*/ 264 w 449"/>
                  <a:gd name="T5" fmla="*/ 64 h 386"/>
                  <a:gd name="T6" fmla="*/ 216 w 449"/>
                  <a:gd name="T7" fmla="*/ 181 h 386"/>
                  <a:gd name="T8" fmla="*/ 220 w 449"/>
                  <a:gd name="T9" fmla="*/ 201 h 386"/>
                  <a:gd name="T10" fmla="*/ 364 w 449"/>
                  <a:gd name="T11" fmla="*/ 189 h 386"/>
                  <a:gd name="T12" fmla="*/ 372 w 449"/>
                  <a:gd name="T13" fmla="*/ 197 h 386"/>
                  <a:gd name="T14" fmla="*/ 364 w 449"/>
                  <a:gd name="T15" fmla="*/ 217 h 386"/>
                  <a:gd name="T16" fmla="*/ 384 w 449"/>
                  <a:gd name="T17" fmla="*/ 261 h 386"/>
                  <a:gd name="T18" fmla="*/ 376 w 449"/>
                  <a:gd name="T19" fmla="*/ 277 h 386"/>
                  <a:gd name="T20" fmla="*/ 384 w 449"/>
                  <a:gd name="T21" fmla="*/ 289 h 386"/>
                  <a:gd name="T22" fmla="*/ 408 w 449"/>
                  <a:gd name="T23" fmla="*/ 281 h 386"/>
                  <a:gd name="T24" fmla="*/ 416 w 449"/>
                  <a:gd name="T25" fmla="*/ 301 h 386"/>
                  <a:gd name="T26" fmla="*/ 404 w 449"/>
                  <a:gd name="T27" fmla="*/ 337 h 386"/>
                  <a:gd name="T28" fmla="*/ 448 w 449"/>
                  <a:gd name="T29" fmla="*/ 357 h 386"/>
                  <a:gd name="T30" fmla="*/ 420 w 449"/>
                  <a:gd name="T31" fmla="*/ 385 h 386"/>
                  <a:gd name="T32" fmla="*/ 420 w 449"/>
                  <a:gd name="T33" fmla="*/ 365 h 386"/>
                  <a:gd name="T34" fmla="*/ 380 w 449"/>
                  <a:gd name="T35" fmla="*/ 361 h 386"/>
                  <a:gd name="T36" fmla="*/ 368 w 449"/>
                  <a:gd name="T37" fmla="*/ 341 h 386"/>
                  <a:gd name="T38" fmla="*/ 360 w 449"/>
                  <a:gd name="T39" fmla="*/ 365 h 386"/>
                  <a:gd name="T40" fmla="*/ 328 w 449"/>
                  <a:gd name="T41" fmla="*/ 381 h 386"/>
                  <a:gd name="T42" fmla="*/ 268 w 449"/>
                  <a:gd name="T43" fmla="*/ 365 h 386"/>
                  <a:gd name="T44" fmla="*/ 280 w 449"/>
                  <a:gd name="T45" fmla="*/ 357 h 386"/>
                  <a:gd name="T46" fmla="*/ 236 w 449"/>
                  <a:gd name="T47" fmla="*/ 341 h 386"/>
                  <a:gd name="T48" fmla="*/ 208 w 449"/>
                  <a:gd name="T49" fmla="*/ 325 h 386"/>
                  <a:gd name="T50" fmla="*/ 192 w 449"/>
                  <a:gd name="T51" fmla="*/ 329 h 386"/>
                  <a:gd name="T52" fmla="*/ 196 w 449"/>
                  <a:gd name="T53" fmla="*/ 341 h 386"/>
                  <a:gd name="T54" fmla="*/ 128 w 449"/>
                  <a:gd name="T55" fmla="*/ 341 h 386"/>
                  <a:gd name="T56" fmla="*/ 76 w 449"/>
                  <a:gd name="T57" fmla="*/ 325 h 386"/>
                  <a:gd name="T58" fmla="*/ 44 w 449"/>
                  <a:gd name="T59" fmla="*/ 333 h 386"/>
                  <a:gd name="T60" fmla="*/ 44 w 449"/>
                  <a:gd name="T61" fmla="*/ 277 h 386"/>
                  <a:gd name="T62" fmla="*/ 60 w 449"/>
                  <a:gd name="T63" fmla="*/ 225 h 386"/>
                  <a:gd name="T64" fmla="*/ 28 w 449"/>
                  <a:gd name="T65" fmla="*/ 173 h 386"/>
                  <a:gd name="T66" fmla="*/ 20 w 449"/>
                  <a:gd name="T67" fmla="*/ 133 h 386"/>
                  <a:gd name="T68" fmla="*/ 8 w 449"/>
                  <a:gd name="T69" fmla="*/ 113 h 386"/>
                  <a:gd name="T70" fmla="*/ 0 w 449"/>
                  <a:gd name="T71" fmla="*/ 28 h 3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49"/>
                  <a:gd name="T109" fmla="*/ 0 h 386"/>
                  <a:gd name="T110" fmla="*/ 449 w 449"/>
                  <a:gd name="T111" fmla="*/ 386 h 3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49" h="386">
                    <a:moveTo>
                      <a:pt x="0" y="28"/>
                    </a:moveTo>
                    <a:lnTo>
                      <a:pt x="240" y="0"/>
                    </a:lnTo>
                    <a:lnTo>
                      <a:pt x="264" y="64"/>
                    </a:lnTo>
                    <a:lnTo>
                      <a:pt x="216" y="181"/>
                    </a:lnTo>
                    <a:lnTo>
                      <a:pt x="220" y="201"/>
                    </a:lnTo>
                    <a:lnTo>
                      <a:pt x="364" y="189"/>
                    </a:lnTo>
                    <a:lnTo>
                      <a:pt x="372" y="197"/>
                    </a:lnTo>
                    <a:lnTo>
                      <a:pt x="364" y="217"/>
                    </a:lnTo>
                    <a:lnTo>
                      <a:pt x="384" y="261"/>
                    </a:lnTo>
                    <a:lnTo>
                      <a:pt x="376" y="277"/>
                    </a:lnTo>
                    <a:lnTo>
                      <a:pt x="384" y="289"/>
                    </a:lnTo>
                    <a:lnTo>
                      <a:pt x="408" y="281"/>
                    </a:lnTo>
                    <a:lnTo>
                      <a:pt x="416" y="301"/>
                    </a:lnTo>
                    <a:lnTo>
                      <a:pt x="404" y="337"/>
                    </a:lnTo>
                    <a:lnTo>
                      <a:pt x="448" y="357"/>
                    </a:lnTo>
                    <a:lnTo>
                      <a:pt x="420" y="385"/>
                    </a:lnTo>
                    <a:lnTo>
                      <a:pt x="420" y="365"/>
                    </a:lnTo>
                    <a:lnTo>
                      <a:pt x="380" y="361"/>
                    </a:lnTo>
                    <a:lnTo>
                      <a:pt x="368" y="341"/>
                    </a:lnTo>
                    <a:lnTo>
                      <a:pt x="360" y="365"/>
                    </a:lnTo>
                    <a:lnTo>
                      <a:pt x="328" y="381"/>
                    </a:lnTo>
                    <a:lnTo>
                      <a:pt x="268" y="365"/>
                    </a:lnTo>
                    <a:lnTo>
                      <a:pt x="280" y="357"/>
                    </a:lnTo>
                    <a:lnTo>
                      <a:pt x="236" y="341"/>
                    </a:lnTo>
                    <a:lnTo>
                      <a:pt x="208" y="325"/>
                    </a:lnTo>
                    <a:lnTo>
                      <a:pt x="192" y="329"/>
                    </a:lnTo>
                    <a:lnTo>
                      <a:pt x="196" y="341"/>
                    </a:lnTo>
                    <a:lnTo>
                      <a:pt x="128" y="341"/>
                    </a:lnTo>
                    <a:lnTo>
                      <a:pt x="76" y="325"/>
                    </a:lnTo>
                    <a:lnTo>
                      <a:pt x="44" y="333"/>
                    </a:lnTo>
                    <a:lnTo>
                      <a:pt x="44" y="277"/>
                    </a:lnTo>
                    <a:lnTo>
                      <a:pt x="60" y="225"/>
                    </a:lnTo>
                    <a:lnTo>
                      <a:pt x="28" y="173"/>
                    </a:lnTo>
                    <a:lnTo>
                      <a:pt x="20" y="133"/>
                    </a:lnTo>
                    <a:lnTo>
                      <a:pt x="8" y="113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9C52E8-D287-445F-A536-7699095F039B}"/>
                </a:ext>
              </a:extLst>
            </p:cNvPr>
            <p:cNvGrpSpPr/>
            <p:nvPr/>
          </p:nvGrpSpPr>
          <p:grpSpPr bwMode="gray">
            <a:xfrm>
              <a:off x="6690901" y="3015709"/>
              <a:ext cx="2222627" cy="1495157"/>
              <a:chOff x="5001144" y="1385387"/>
              <a:chExt cx="2015940" cy="1095640"/>
            </a:xfrm>
            <a:solidFill>
              <a:schemeClr val="accent3"/>
            </a:solidFill>
            <a:effectLst/>
          </p:grpSpPr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6344D8A0-C79B-4B9A-B182-3FA80614F4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39111" y="1421657"/>
                <a:ext cx="620428" cy="273533"/>
              </a:xfrm>
              <a:custGeom>
                <a:avLst/>
                <a:gdLst>
                  <a:gd name="T0" fmla="*/ 344 w 345"/>
                  <a:gd name="T1" fmla="*/ 108 h 181"/>
                  <a:gd name="T2" fmla="*/ 336 w 345"/>
                  <a:gd name="T3" fmla="*/ 172 h 181"/>
                  <a:gd name="T4" fmla="*/ 308 w 345"/>
                  <a:gd name="T5" fmla="*/ 180 h 181"/>
                  <a:gd name="T6" fmla="*/ 288 w 345"/>
                  <a:gd name="T7" fmla="*/ 152 h 181"/>
                  <a:gd name="T8" fmla="*/ 252 w 345"/>
                  <a:gd name="T9" fmla="*/ 124 h 181"/>
                  <a:gd name="T10" fmla="*/ 248 w 345"/>
                  <a:gd name="T11" fmla="*/ 100 h 181"/>
                  <a:gd name="T12" fmla="*/ 260 w 345"/>
                  <a:gd name="T13" fmla="*/ 100 h 181"/>
                  <a:gd name="T14" fmla="*/ 260 w 345"/>
                  <a:gd name="T15" fmla="*/ 76 h 181"/>
                  <a:gd name="T16" fmla="*/ 252 w 345"/>
                  <a:gd name="T17" fmla="*/ 52 h 181"/>
                  <a:gd name="T18" fmla="*/ 260 w 345"/>
                  <a:gd name="T19" fmla="*/ 24 h 181"/>
                  <a:gd name="T20" fmla="*/ 240 w 345"/>
                  <a:gd name="T21" fmla="*/ 40 h 181"/>
                  <a:gd name="T22" fmla="*/ 224 w 345"/>
                  <a:gd name="T23" fmla="*/ 56 h 181"/>
                  <a:gd name="T24" fmla="*/ 228 w 345"/>
                  <a:gd name="T25" fmla="*/ 108 h 181"/>
                  <a:gd name="T26" fmla="*/ 248 w 345"/>
                  <a:gd name="T27" fmla="*/ 140 h 181"/>
                  <a:gd name="T28" fmla="*/ 256 w 345"/>
                  <a:gd name="T29" fmla="*/ 168 h 181"/>
                  <a:gd name="T30" fmla="*/ 240 w 345"/>
                  <a:gd name="T31" fmla="*/ 176 h 181"/>
                  <a:gd name="T32" fmla="*/ 208 w 345"/>
                  <a:gd name="T33" fmla="*/ 152 h 181"/>
                  <a:gd name="T34" fmla="*/ 188 w 345"/>
                  <a:gd name="T35" fmla="*/ 152 h 181"/>
                  <a:gd name="T36" fmla="*/ 192 w 345"/>
                  <a:gd name="T37" fmla="*/ 124 h 181"/>
                  <a:gd name="T38" fmla="*/ 204 w 345"/>
                  <a:gd name="T39" fmla="*/ 108 h 181"/>
                  <a:gd name="T40" fmla="*/ 156 w 345"/>
                  <a:gd name="T41" fmla="*/ 80 h 181"/>
                  <a:gd name="T42" fmla="*/ 140 w 345"/>
                  <a:gd name="T43" fmla="*/ 84 h 181"/>
                  <a:gd name="T44" fmla="*/ 128 w 345"/>
                  <a:gd name="T45" fmla="*/ 60 h 181"/>
                  <a:gd name="T46" fmla="*/ 100 w 345"/>
                  <a:gd name="T47" fmla="*/ 52 h 181"/>
                  <a:gd name="T48" fmla="*/ 84 w 345"/>
                  <a:gd name="T49" fmla="*/ 72 h 181"/>
                  <a:gd name="T50" fmla="*/ 48 w 345"/>
                  <a:gd name="T51" fmla="*/ 72 h 181"/>
                  <a:gd name="T52" fmla="*/ 36 w 345"/>
                  <a:gd name="T53" fmla="*/ 100 h 181"/>
                  <a:gd name="T54" fmla="*/ 8 w 345"/>
                  <a:gd name="T55" fmla="*/ 104 h 181"/>
                  <a:gd name="T56" fmla="*/ 0 w 345"/>
                  <a:gd name="T57" fmla="*/ 60 h 181"/>
                  <a:gd name="T58" fmla="*/ 256 w 345"/>
                  <a:gd name="T59" fmla="*/ 0 h 181"/>
                  <a:gd name="T60" fmla="*/ 300 w 345"/>
                  <a:gd name="T61" fmla="*/ 120 h 181"/>
                  <a:gd name="T62" fmla="*/ 344 w 345"/>
                  <a:gd name="T63" fmla="*/ 108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5"/>
                  <a:gd name="T97" fmla="*/ 0 h 181"/>
                  <a:gd name="T98" fmla="*/ 345 w 345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5" h="181">
                    <a:moveTo>
                      <a:pt x="344" y="108"/>
                    </a:moveTo>
                    <a:lnTo>
                      <a:pt x="336" y="172"/>
                    </a:lnTo>
                    <a:lnTo>
                      <a:pt x="308" y="180"/>
                    </a:lnTo>
                    <a:lnTo>
                      <a:pt x="288" y="152"/>
                    </a:lnTo>
                    <a:lnTo>
                      <a:pt x="252" y="124"/>
                    </a:lnTo>
                    <a:lnTo>
                      <a:pt x="248" y="100"/>
                    </a:lnTo>
                    <a:lnTo>
                      <a:pt x="260" y="100"/>
                    </a:lnTo>
                    <a:lnTo>
                      <a:pt x="260" y="76"/>
                    </a:lnTo>
                    <a:lnTo>
                      <a:pt x="252" y="52"/>
                    </a:lnTo>
                    <a:lnTo>
                      <a:pt x="260" y="24"/>
                    </a:lnTo>
                    <a:lnTo>
                      <a:pt x="240" y="40"/>
                    </a:lnTo>
                    <a:lnTo>
                      <a:pt x="224" y="56"/>
                    </a:lnTo>
                    <a:lnTo>
                      <a:pt x="228" y="108"/>
                    </a:lnTo>
                    <a:lnTo>
                      <a:pt x="248" y="140"/>
                    </a:lnTo>
                    <a:lnTo>
                      <a:pt x="256" y="168"/>
                    </a:lnTo>
                    <a:lnTo>
                      <a:pt x="240" y="176"/>
                    </a:lnTo>
                    <a:lnTo>
                      <a:pt x="208" y="152"/>
                    </a:lnTo>
                    <a:lnTo>
                      <a:pt x="188" y="152"/>
                    </a:lnTo>
                    <a:lnTo>
                      <a:pt x="192" y="124"/>
                    </a:lnTo>
                    <a:lnTo>
                      <a:pt x="204" y="108"/>
                    </a:lnTo>
                    <a:lnTo>
                      <a:pt x="156" y="80"/>
                    </a:lnTo>
                    <a:lnTo>
                      <a:pt x="140" y="84"/>
                    </a:lnTo>
                    <a:lnTo>
                      <a:pt x="128" y="60"/>
                    </a:lnTo>
                    <a:lnTo>
                      <a:pt x="100" y="52"/>
                    </a:lnTo>
                    <a:lnTo>
                      <a:pt x="84" y="72"/>
                    </a:lnTo>
                    <a:lnTo>
                      <a:pt x="48" y="72"/>
                    </a:lnTo>
                    <a:lnTo>
                      <a:pt x="36" y="100"/>
                    </a:lnTo>
                    <a:lnTo>
                      <a:pt x="8" y="104"/>
                    </a:lnTo>
                    <a:lnTo>
                      <a:pt x="0" y="60"/>
                    </a:lnTo>
                    <a:lnTo>
                      <a:pt x="256" y="0"/>
                    </a:lnTo>
                    <a:lnTo>
                      <a:pt x="300" y="120"/>
                    </a:lnTo>
                    <a:lnTo>
                      <a:pt x="344" y="1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E2A30A53-D379-434A-89A6-741ACF1847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0273" y="1760170"/>
                <a:ext cx="994484" cy="466969"/>
              </a:xfrm>
              <a:custGeom>
                <a:avLst/>
                <a:gdLst>
                  <a:gd name="T0" fmla="*/ 20 w 553"/>
                  <a:gd name="T1" fmla="*/ 308 h 309"/>
                  <a:gd name="T2" fmla="*/ 24 w 553"/>
                  <a:gd name="T3" fmla="*/ 292 h 309"/>
                  <a:gd name="T4" fmla="*/ 8 w 553"/>
                  <a:gd name="T5" fmla="*/ 280 h 309"/>
                  <a:gd name="T6" fmla="*/ 0 w 553"/>
                  <a:gd name="T7" fmla="*/ 268 h 309"/>
                  <a:gd name="T8" fmla="*/ 12 w 553"/>
                  <a:gd name="T9" fmla="*/ 252 h 309"/>
                  <a:gd name="T10" fmla="*/ 64 w 553"/>
                  <a:gd name="T11" fmla="*/ 252 h 309"/>
                  <a:gd name="T12" fmla="*/ 60 w 553"/>
                  <a:gd name="T13" fmla="*/ 232 h 309"/>
                  <a:gd name="T14" fmla="*/ 80 w 553"/>
                  <a:gd name="T15" fmla="*/ 220 h 309"/>
                  <a:gd name="T16" fmla="*/ 68 w 553"/>
                  <a:gd name="T17" fmla="*/ 208 h 309"/>
                  <a:gd name="T18" fmla="*/ 92 w 553"/>
                  <a:gd name="T19" fmla="*/ 168 h 309"/>
                  <a:gd name="T20" fmla="*/ 116 w 553"/>
                  <a:gd name="T21" fmla="*/ 148 h 309"/>
                  <a:gd name="T22" fmla="*/ 212 w 553"/>
                  <a:gd name="T23" fmla="*/ 136 h 309"/>
                  <a:gd name="T24" fmla="*/ 216 w 553"/>
                  <a:gd name="T25" fmla="*/ 108 h 309"/>
                  <a:gd name="T26" fmla="*/ 244 w 553"/>
                  <a:gd name="T27" fmla="*/ 128 h 309"/>
                  <a:gd name="T28" fmla="*/ 264 w 553"/>
                  <a:gd name="T29" fmla="*/ 84 h 309"/>
                  <a:gd name="T30" fmla="*/ 284 w 553"/>
                  <a:gd name="T31" fmla="*/ 48 h 309"/>
                  <a:gd name="T32" fmla="*/ 316 w 553"/>
                  <a:gd name="T33" fmla="*/ 16 h 309"/>
                  <a:gd name="T34" fmla="*/ 376 w 553"/>
                  <a:gd name="T35" fmla="*/ 0 h 309"/>
                  <a:gd name="T36" fmla="*/ 404 w 553"/>
                  <a:gd name="T37" fmla="*/ 20 h 309"/>
                  <a:gd name="T38" fmla="*/ 428 w 553"/>
                  <a:gd name="T39" fmla="*/ 4 h 309"/>
                  <a:gd name="T40" fmla="*/ 448 w 553"/>
                  <a:gd name="T41" fmla="*/ 16 h 309"/>
                  <a:gd name="T42" fmla="*/ 456 w 553"/>
                  <a:gd name="T43" fmla="*/ 0 h 309"/>
                  <a:gd name="T44" fmla="*/ 472 w 553"/>
                  <a:gd name="T45" fmla="*/ 0 h 309"/>
                  <a:gd name="T46" fmla="*/ 500 w 553"/>
                  <a:gd name="T47" fmla="*/ 28 h 309"/>
                  <a:gd name="T48" fmla="*/ 508 w 553"/>
                  <a:gd name="T49" fmla="*/ 80 h 309"/>
                  <a:gd name="T50" fmla="*/ 528 w 553"/>
                  <a:gd name="T51" fmla="*/ 96 h 309"/>
                  <a:gd name="T52" fmla="*/ 536 w 553"/>
                  <a:gd name="T53" fmla="*/ 120 h 309"/>
                  <a:gd name="T54" fmla="*/ 552 w 553"/>
                  <a:gd name="T55" fmla="*/ 120 h 309"/>
                  <a:gd name="T56" fmla="*/ 532 w 553"/>
                  <a:gd name="T57" fmla="*/ 156 h 309"/>
                  <a:gd name="T58" fmla="*/ 508 w 553"/>
                  <a:gd name="T59" fmla="*/ 168 h 309"/>
                  <a:gd name="T60" fmla="*/ 504 w 553"/>
                  <a:gd name="T61" fmla="*/ 200 h 309"/>
                  <a:gd name="T62" fmla="*/ 456 w 553"/>
                  <a:gd name="T63" fmla="*/ 232 h 309"/>
                  <a:gd name="T64" fmla="*/ 132 w 553"/>
                  <a:gd name="T65" fmla="*/ 284 h 309"/>
                  <a:gd name="T66" fmla="*/ 100 w 553"/>
                  <a:gd name="T67" fmla="*/ 280 h 309"/>
                  <a:gd name="T68" fmla="*/ 104 w 553"/>
                  <a:gd name="T69" fmla="*/ 296 h 309"/>
                  <a:gd name="T70" fmla="*/ 20 w 553"/>
                  <a:gd name="T71" fmla="*/ 308 h 3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3"/>
                  <a:gd name="T109" fmla="*/ 0 h 309"/>
                  <a:gd name="T110" fmla="*/ 553 w 553"/>
                  <a:gd name="T111" fmla="*/ 309 h 3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3" h="309">
                    <a:moveTo>
                      <a:pt x="20" y="308"/>
                    </a:moveTo>
                    <a:lnTo>
                      <a:pt x="24" y="292"/>
                    </a:lnTo>
                    <a:lnTo>
                      <a:pt x="8" y="280"/>
                    </a:lnTo>
                    <a:lnTo>
                      <a:pt x="0" y="268"/>
                    </a:lnTo>
                    <a:lnTo>
                      <a:pt x="12" y="252"/>
                    </a:lnTo>
                    <a:lnTo>
                      <a:pt x="64" y="252"/>
                    </a:lnTo>
                    <a:lnTo>
                      <a:pt x="60" y="232"/>
                    </a:lnTo>
                    <a:lnTo>
                      <a:pt x="80" y="220"/>
                    </a:lnTo>
                    <a:lnTo>
                      <a:pt x="68" y="208"/>
                    </a:lnTo>
                    <a:lnTo>
                      <a:pt x="92" y="168"/>
                    </a:lnTo>
                    <a:lnTo>
                      <a:pt x="116" y="148"/>
                    </a:lnTo>
                    <a:lnTo>
                      <a:pt x="212" y="136"/>
                    </a:lnTo>
                    <a:lnTo>
                      <a:pt x="216" y="108"/>
                    </a:lnTo>
                    <a:lnTo>
                      <a:pt x="244" y="128"/>
                    </a:lnTo>
                    <a:lnTo>
                      <a:pt x="264" y="84"/>
                    </a:lnTo>
                    <a:lnTo>
                      <a:pt x="284" y="48"/>
                    </a:lnTo>
                    <a:lnTo>
                      <a:pt x="316" y="16"/>
                    </a:lnTo>
                    <a:lnTo>
                      <a:pt x="376" y="0"/>
                    </a:lnTo>
                    <a:lnTo>
                      <a:pt x="404" y="20"/>
                    </a:lnTo>
                    <a:lnTo>
                      <a:pt x="428" y="4"/>
                    </a:lnTo>
                    <a:lnTo>
                      <a:pt x="448" y="16"/>
                    </a:lnTo>
                    <a:lnTo>
                      <a:pt x="456" y="0"/>
                    </a:lnTo>
                    <a:lnTo>
                      <a:pt x="472" y="0"/>
                    </a:lnTo>
                    <a:lnTo>
                      <a:pt x="500" y="28"/>
                    </a:lnTo>
                    <a:lnTo>
                      <a:pt x="508" y="80"/>
                    </a:lnTo>
                    <a:lnTo>
                      <a:pt x="528" y="96"/>
                    </a:lnTo>
                    <a:lnTo>
                      <a:pt x="536" y="120"/>
                    </a:lnTo>
                    <a:lnTo>
                      <a:pt x="552" y="120"/>
                    </a:lnTo>
                    <a:lnTo>
                      <a:pt x="532" y="156"/>
                    </a:lnTo>
                    <a:lnTo>
                      <a:pt x="508" y="168"/>
                    </a:lnTo>
                    <a:lnTo>
                      <a:pt x="504" y="200"/>
                    </a:lnTo>
                    <a:lnTo>
                      <a:pt x="456" y="232"/>
                    </a:lnTo>
                    <a:lnTo>
                      <a:pt x="132" y="284"/>
                    </a:lnTo>
                    <a:lnTo>
                      <a:pt x="100" y="280"/>
                    </a:lnTo>
                    <a:lnTo>
                      <a:pt x="104" y="296"/>
                    </a:lnTo>
                    <a:lnTo>
                      <a:pt x="20" y="308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3219DC21-0E95-4E83-8AD1-5E795FA615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9487" y="1385387"/>
                <a:ext cx="167245" cy="219129"/>
              </a:xfrm>
              <a:custGeom>
                <a:avLst/>
                <a:gdLst>
                  <a:gd name="T0" fmla="*/ 0 w 93"/>
                  <a:gd name="T1" fmla="*/ 24 h 145"/>
                  <a:gd name="T2" fmla="*/ 44 w 93"/>
                  <a:gd name="T3" fmla="*/ 144 h 145"/>
                  <a:gd name="T4" fmla="*/ 88 w 93"/>
                  <a:gd name="T5" fmla="*/ 132 h 145"/>
                  <a:gd name="T6" fmla="*/ 92 w 93"/>
                  <a:gd name="T7" fmla="*/ 116 h 145"/>
                  <a:gd name="T8" fmla="*/ 76 w 93"/>
                  <a:gd name="T9" fmla="*/ 100 h 145"/>
                  <a:gd name="T10" fmla="*/ 56 w 93"/>
                  <a:gd name="T11" fmla="*/ 88 h 145"/>
                  <a:gd name="T12" fmla="*/ 32 w 93"/>
                  <a:gd name="T13" fmla="*/ 32 h 145"/>
                  <a:gd name="T14" fmla="*/ 36 w 93"/>
                  <a:gd name="T15" fmla="*/ 8 h 145"/>
                  <a:gd name="T16" fmla="*/ 12 w 93"/>
                  <a:gd name="T17" fmla="*/ 0 h 145"/>
                  <a:gd name="T18" fmla="*/ 0 w 93"/>
                  <a:gd name="T19" fmla="*/ 24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145"/>
                  <a:gd name="T32" fmla="*/ 93 w 9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145">
                    <a:moveTo>
                      <a:pt x="0" y="24"/>
                    </a:moveTo>
                    <a:lnTo>
                      <a:pt x="44" y="144"/>
                    </a:lnTo>
                    <a:lnTo>
                      <a:pt x="88" y="132"/>
                    </a:lnTo>
                    <a:lnTo>
                      <a:pt x="92" y="116"/>
                    </a:lnTo>
                    <a:lnTo>
                      <a:pt x="76" y="100"/>
                    </a:lnTo>
                    <a:lnTo>
                      <a:pt x="56" y="88"/>
                    </a:lnTo>
                    <a:lnTo>
                      <a:pt x="32" y="32"/>
                    </a:lnTo>
                    <a:lnTo>
                      <a:pt x="36" y="8"/>
                    </a:lnTo>
                    <a:lnTo>
                      <a:pt x="12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A23FE586-BCA2-4E2A-8094-9CD4DC48ED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85806" y="1681587"/>
                <a:ext cx="59345" cy="140543"/>
              </a:xfrm>
              <a:custGeom>
                <a:avLst/>
                <a:gdLst>
                  <a:gd name="T0" fmla="*/ 0 w 33"/>
                  <a:gd name="T1" fmla="*/ 48 h 93"/>
                  <a:gd name="T2" fmla="*/ 16 w 33"/>
                  <a:gd name="T3" fmla="*/ 92 h 93"/>
                  <a:gd name="T4" fmla="*/ 24 w 33"/>
                  <a:gd name="T5" fmla="*/ 80 h 93"/>
                  <a:gd name="T6" fmla="*/ 20 w 33"/>
                  <a:gd name="T7" fmla="*/ 48 h 93"/>
                  <a:gd name="T8" fmla="*/ 28 w 33"/>
                  <a:gd name="T9" fmla="*/ 48 h 93"/>
                  <a:gd name="T10" fmla="*/ 32 w 33"/>
                  <a:gd name="T11" fmla="*/ 0 h 93"/>
                  <a:gd name="T12" fmla="*/ 4 w 33"/>
                  <a:gd name="T13" fmla="*/ 8 h 93"/>
                  <a:gd name="T14" fmla="*/ 0 w 33"/>
                  <a:gd name="T15" fmla="*/ 48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93"/>
                  <a:gd name="T26" fmla="*/ 33 w 33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93">
                    <a:moveTo>
                      <a:pt x="0" y="48"/>
                    </a:moveTo>
                    <a:lnTo>
                      <a:pt x="16" y="92"/>
                    </a:lnTo>
                    <a:lnTo>
                      <a:pt x="24" y="80"/>
                    </a:lnTo>
                    <a:lnTo>
                      <a:pt x="20" y="48"/>
                    </a:lnTo>
                    <a:lnTo>
                      <a:pt x="28" y="48"/>
                    </a:lnTo>
                    <a:lnTo>
                      <a:pt x="32" y="0"/>
                    </a:lnTo>
                    <a:lnTo>
                      <a:pt x="4" y="8"/>
                    </a:lnTo>
                    <a:lnTo>
                      <a:pt x="0" y="48"/>
                    </a:lnTo>
                  </a:path>
                </a:pathLst>
              </a:custGeom>
              <a:grpFill/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1BE8B57A-E87E-49D3-BDB6-36E122C7F5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79443" y="1433747"/>
                <a:ext cx="613235" cy="551597"/>
              </a:xfrm>
              <a:custGeom>
                <a:avLst/>
                <a:gdLst>
                  <a:gd name="T0" fmla="*/ 104 w 341"/>
                  <a:gd name="T1" fmla="*/ 0 h 365"/>
                  <a:gd name="T2" fmla="*/ 120 w 341"/>
                  <a:gd name="T3" fmla="*/ 72 h 365"/>
                  <a:gd name="T4" fmla="*/ 200 w 341"/>
                  <a:gd name="T5" fmla="*/ 52 h 365"/>
                  <a:gd name="T6" fmla="*/ 208 w 341"/>
                  <a:gd name="T7" fmla="*/ 96 h 365"/>
                  <a:gd name="T8" fmla="*/ 236 w 341"/>
                  <a:gd name="T9" fmla="*/ 92 h 365"/>
                  <a:gd name="T10" fmla="*/ 248 w 341"/>
                  <a:gd name="T11" fmla="*/ 64 h 365"/>
                  <a:gd name="T12" fmla="*/ 284 w 341"/>
                  <a:gd name="T13" fmla="*/ 64 h 365"/>
                  <a:gd name="T14" fmla="*/ 300 w 341"/>
                  <a:gd name="T15" fmla="*/ 44 h 365"/>
                  <a:gd name="T16" fmla="*/ 328 w 341"/>
                  <a:gd name="T17" fmla="*/ 52 h 365"/>
                  <a:gd name="T18" fmla="*/ 340 w 341"/>
                  <a:gd name="T19" fmla="*/ 76 h 365"/>
                  <a:gd name="T20" fmla="*/ 304 w 341"/>
                  <a:gd name="T21" fmla="*/ 64 h 365"/>
                  <a:gd name="T22" fmla="*/ 284 w 341"/>
                  <a:gd name="T23" fmla="*/ 120 h 365"/>
                  <a:gd name="T24" fmla="*/ 264 w 341"/>
                  <a:gd name="T25" fmla="*/ 140 h 365"/>
                  <a:gd name="T26" fmla="*/ 256 w 341"/>
                  <a:gd name="T27" fmla="*/ 176 h 365"/>
                  <a:gd name="T28" fmla="*/ 228 w 341"/>
                  <a:gd name="T29" fmla="*/ 192 h 365"/>
                  <a:gd name="T30" fmla="*/ 216 w 341"/>
                  <a:gd name="T31" fmla="*/ 184 h 365"/>
                  <a:gd name="T32" fmla="*/ 196 w 341"/>
                  <a:gd name="T33" fmla="*/ 196 h 365"/>
                  <a:gd name="T34" fmla="*/ 204 w 341"/>
                  <a:gd name="T35" fmla="*/ 212 h 365"/>
                  <a:gd name="T36" fmla="*/ 188 w 341"/>
                  <a:gd name="T37" fmla="*/ 264 h 365"/>
                  <a:gd name="T38" fmla="*/ 188 w 341"/>
                  <a:gd name="T39" fmla="*/ 292 h 365"/>
                  <a:gd name="T40" fmla="*/ 136 w 341"/>
                  <a:gd name="T41" fmla="*/ 332 h 365"/>
                  <a:gd name="T42" fmla="*/ 124 w 341"/>
                  <a:gd name="T43" fmla="*/ 332 h 365"/>
                  <a:gd name="T44" fmla="*/ 108 w 341"/>
                  <a:gd name="T45" fmla="*/ 356 h 365"/>
                  <a:gd name="T46" fmla="*/ 76 w 341"/>
                  <a:gd name="T47" fmla="*/ 364 h 365"/>
                  <a:gd name="T48" fmla="*/ 60 w 341"/>
                  <a:gd name="T49" fmla="*/ 336 h 365"/>
                  <a:gd name="T50" fmla="*/ 36 w 341"/>
                  <a:gd name="T51" fmla="*/ 336 h 365"/>
                  <a:gd name="T52" fmla="*/ 28 w 341"/>
                  <a:gd name="T53" fmla="*/ 312 h 365"/>
                  <a:gd name="T54" fmla="*/ 8 w 341"/>
                  <a:gd name="T55" fmla="*/ 296 h 365"/>
                  <a:gd name="T56" fmla="*/ 0 w 341"/>
                  <a:gd name="T57" fmla="*/ 244 h 365"/>
                  <a:gd name="T58" fmla="*/ 16 w 341"/>
                  <a:gd name="T59" fmla="*/ 232 h 365"/>
                  <a:gd name="T60" fmla="*/ 24 w 341"/>
                  <a:gd name="T61" fmla="*/ 216 h 365"/>
                  <a:gd name="T62" fmla="*/ 24 w 341"/>
                  <a:gd name="T63" fmla="*/ 196 h 365"/>
                  <a:gd name="T64" fmla="*/ 36 w 341"/>
                  <a:gd name="T65" fmla="*/ 172 h 365"/>
                  <a:gd name="T66" fmla="*/ 48 w 341"/>
                  <a:gd name="T67" fmla="*/ 168 h 365"/>
                  <a:gd name="T68" fmla="*/ 52 w 341"/>
                  <a:gd name="T69" fmla="*/ 144 h 365"/>
                  <a:gd name="T70" fmla="*/ 60 w 341"/>
                  <a:gd name="T71" fmla="*/ 124 h 365"/>
                  <a:gd name="T72" fmla="*/ 68 w 341"/>
                  <a:gd name="T73" fmla="*/ 112 h 365"/>
                  <a:gd name="T74" fmla="*/ 68 w 341"/>
                  <a:gd name="T75" fmla="*/ 120 h 365"/>
                  <a:gd name="T76" fmla="*/ 84 w 341"/>
                  <a:gd name="T77" fmla="*/ 100 h 365"/>
                  <a:gd name="T78" fmla="*/ 96 w 341"/>
                  <a:gd name="T79" fmla="*/ 68 h 365"/>
                  <a:gd name="T80" fmla="*/ 96 w 341"/>
                  <a:gd name="T81" fmla="*/ 24 h 365"/>
                  <a:gd name="T82" fmla="*/ 104 w 341"/>
                  <a:gd name="T83" fmla="*/ 0 h 3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1"/>
                  <a:gd name="T127" fmla="*/ 0 h 365"/>
                  <a:gd name="T128" fmla="*/ 341 w 341"/>
                  <a:gd name="T129" fmla="*/ 365 h 3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1" h="365">
                    <a:moveTo>
                      <a:pt x="104" y="0"/>
                    </a:moveTo>
                    <a:lnTo>
                      <a:pt x="120" y="72"/>
                    </a:lnTo>
                    <a:lnTo>
                      <a:pt x="200" y="52"/>
                    </a:lnTo>
                    <a:lnTo>
                      <a:pt x="208" y="96"/>
                    </a:lnTo>
                    <a:lnTo>
                      <a:pt x="236" y="92"/>
                    </a:lnTo>
                    <a:lnTo>
                      <a:pt x="248" y="64"/>
                    </a:lnTo>
                    <a:lnTo>
                      <a:pt x="284" y="64"/>
                    </a:lnTo>
                    <a:lnTo>
                      <a:pt x="300" y="44"/>
                    </a:lnTo>
                    <a:lnTo>
                      <a:pt x="328" y="52"/>
                    </a:lnTo>
                    <a:lnTo>
                      <a:pt x="340" y="76"/>
                    </a:lnTo>
                    <a:lnTo>
                      <a:pt x="304" y="64"/>
                    </a:lnTo>
                    <a:lnTo>
                      <a:pt x="284" y="120"/>
                    </a:lnTo>
                    <a:lnTo>
                      <a:pt x="264" y="140"/>
                    </a:lnTo>
                    <a:lnTo>
                      <a:pt x="256" y="176"/>
                    </a:lnTo>
                    <a:lnTo>
                      <a:pt x="228" y="192"/>
                    </a:lnTo>
                    <a:lnTo>
                      <a:pt x="216" y="184"/>
                    </a:lnTo>
                    <a:lnTo>
                      <a:pt x="196" y="196"/>
                    </a:lnTo>
                    <a:lnTo>
                      <a:pt x="204" y="212"/>
                    </a:lnTo>
                    <a:lnTo>
                      <a:pt x="188" y="264"/>
                    </a:lnTo>
                    <a:lnTo>
                      <a:pt x="188" y="292"/>
                    </a:lnTo>
                    <a:lnTo>
                      <a:pt x="136" y="332"/>
                    </a:lnTo>
                    <a:lnTo>
                      <a:pt x="124" y="332"/>
                    </a:lnTo>
                    <a:lnTo>
                      <a:pt x="108" y="356"/>
                    </a:lnTo>
                    <a:lnTo>
                      <a:pt x="76" y="364"/>
                    </a:lnTo>
                    <a:lnTo>
                      <a:pt x="60" y="336"/>
                    </a:lnTo>
                    <a:lnTo>
                      <a:pt x="36" y="336"/>
                    </a:lnTo>
                    <a:lnTo>
                      <a:pt x="28" y="312"/>
                    </a:lnTo>
                    <a:lnTo>
                      <a:pt x="8" y="296"/>
                    </a:lnTo>
                    <a:lnTo>
                      <a:pt x="0" y="244"/>
                    </a:lnTo>
                    <a:lnTo>
                      <a:pt x="16" y="232"/>
                    </a:lnTo>
                    <a:lnTo>
                      <a:pt x="24" y="216"/>
                    </a:lnTo>
                    <a:lnTo>
                      <a:pt x="24" y="196"/>
                    </a:lnTo>
                    <a:lnTo>
                      <a:pt x="36" y="172"/>
                    </a:lnTo>
                    <a:lnTo>
                      <a:pt x="48" y="168"/>
                    </a:lnTo>
                    <a:lnTo>
                      <a:pt x="52" y="144"/>
                    </a:lnTo>
                    <a:lnTo>
                      <a:pt x="60" y="124"/>
                    </a:lnTo>
                    <a:lnTo>
                      <a:pt x="68" y="112"/>
                    </a:lnTo>
                    <a:lnTo>
                      <a:pt x="68" y="120"/>
                    </a:lnTo>
                    <a:lnTo>
                      <a:pt x="84" y="100"/>
                    </a:lnTo>
                    <a:lnTo>
                      <a:pt x="96" y="68"/>
                    </a:lnTo>
                    <a:lnTo>
                      <a:pt x="96" y="24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F899003E-E161-4B62-8362-51EFE6D162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0314" y="1530465"/>
                <a:ext cx="1037644" cy="581823"/>
              </a:xfrm>
              <a:custGeom>
                <a:avLst/>
                <a:gdLst>
                  <a:gd name="T0" fmla="*/ 384 w 577"/>
                  <a:gd name="T1" fmla="*/ 12 h 385"/>
                  <a:gd name="T2" fmla="*/ 348 w 577"/>
                  <a:gd name="T3" fmla="*/ 0 h 385"/>
                  <a:gd name="T4" fmla="*/ 328 w 577"/>
                  <a:gd name="T5" fmla="*/ 56 h 385"/>
                  <a:gd name="T6" fmla="*/ 308 w 577"/>
                  <a:gd name="T7" fmla="*/ 76 h 385"/>
                  <a:gd name="T8" fmla="*/ 300 w 577"/>
                  <a:gd name="T9" fmla="*/ 112 h 385"/>
                  <a:gd name="T10" fmla="*/ 272 w 577"/>
                  <a:gd name="T11" fmla="*/ 128 h 385"/>
                  <a:gd name="T12" fmla="*/ 260 w 577"/>
                  <a:gd name="T13" fmla="*/ 120 h 385"/>
                  <a:gd name="T14" fmla="*/ 240 w 577"/>
                  <a:gd name="T15" fmla="*/ 132 h 385"/>
                  <a:gd name="T16" fmla="*/ 248 w 577"/>
                  <a:gd name="T17" fmla="*/ 148 h 385"/>
                  <a:gd name="T18" fmla="*/ 232 w 577"/>
                  <a:gd name="T19" fmla="*/ 200 h 385"/>
                  <a:gd name="T20" fmla="*/ 232 w 577"/>
                  <a:gd name="T21" fmla="*/ 228 h 385"/>
                  <a:gd name="T22" fmla="*/ 180 w 577"/>
                  <a:gd name="T23" fmla="*/ 268 h 385"/>
                  <a:gd name="T24" fmla="*/ 168 w 577"/>
                  <a:gd name="T25" fmla="*/ 268 h 385"/>
                  <a:gd name="T26" fmla="*/ 152 w 577"/>
                  <a:gd name="T27" fmla="*/ 292 h 385"/>
                  <a:gd name="T28" fmla="*/ 120 w 577"/>
                  <a:gd name="T29" fmla="*/ 300 h 385"/>
                  <a:gd name="T30" fmla="*/ 104 w 577"/>
                  <a:gd name="T31" fmla="*/ 272 h 385"/>
                  <a:gd name="T32" fmla="*/ 96 w 577"/>
                  <a:gd name="T33" fmla="*/ 272 h 385"/>
                  <a:gd name="T34" fmla="*/ 76 w 577"/>
                  <a:gd name="T35" fmla="*/ 308 h 385"/>
                  <a:gd name="T36" fmla="*/ 52 w 577"/>
                  <a:gd name="T37" fmla="*/ 320 h 385"/>
                  <a:gd name="T38" fmla="*/ 48 w 577"/>
                  <a:gd name="T39" fmla="*/ 352 h 385"/>
                  <a:gd name="T40" fmla="*/ 0 w 577"/>
                  <a:gd name="T41" fmla="*/ 384 h 385"/>
                  <a:gd name="T42" fmla="*/ 148 w 577"/>
                  <a:gd name="T43" fmla="*/ 356 h 385"/>
                  <a:gd name="T44" fmla="*/ 576 w 577"/>
                  <a:gd name="T45" fmla="*/ 256 h 385"/>
                  <a:gd name="T46" fmla="*/ 564 w 577"/>
                  <a:gd name="T47" fmla="*/ 216 h 385"/>
                  <a:gd name="T48" fmla="*/ 540 w 577"/>
                  <a:gd name="T49" fmla="*/ 212 h 385"/>
                  <a:gd name="T50" fmla="*/ 528 w 577"/>
                  <a:gd name="T51" fmla="*/ 228 h 385"/>
                  <a:gd name="T52" fmla="*/ 516 w 577"/>
                  <a:gd name="T53" fmla="*/ 220 h 385"/>
                  <a:gd name="T54" fmla="*/ 524 w 577"/>
                  <a:gd name="T55" fmla="*/ 208 h 385"/>
                  <a:gd name="T56" fmla="*/ 524 w 577"/>
                  <a:gd name="T57" fmla="*/ 192 h 385"/>
                  <a:gd name="T58" fmla="*/ 512 w 577"/>
                  <a:gd name="T59" fmla="*/ 184 h 385"/>
                  <a:gd name="T60" fmla="*/ 528 w 577"/>
                  <a:gd name="T61" fmla="*/ 172 h 385"/>
                  <a:gd name="T62" fmla="*/ 516 w 577"/>
                  <a:gd name="T63" fmla="*/ 156 h 385"/>
                  <a:gd name="T64" fmla="*/ 484 w 577"/>
                  <a:gd name="T65" fmla="*/ 136 h 385"/>
                  <a:gd name="T66" fmla="*/ 512 w 577"/>
                  <a:gd name="T67" fmla="*/ 136 h 385"/>
                  <a:gd name="T68" fmla="*/ 504 w 577"/>
                  <a:gd name="T69" fmla="*/ 116 h 385"/>
                  <a:gd name="T70" fmla="*/ 484 w 577"/>
                  <a:gd name="T71" fmla="*/ 104 h 385"/>
                  <a:gd name="T72" fmla="*/ 452 w 577"/>
                  <a:gd name="T73" fmla="*/ 80 h 385"/>
                  <a:gd name="T74" fmla="*/ 432 w 577"/>
                  <a:gd name="T75" fmla="*/ 80 h 385"/>
                  <a:gd name="T76" fmla="*/ 436 w 577"/>
                  <a:gd name="T77" fmla="*/ 52 h 385"/>
                  <a:gd name="T78" fmla="*/ 448 w 577"/>
                  <a:gd name="T79" fmla="*/ 36 h 385"/>
                  <a:gd name="T80" fmla="*/ 400 w 577"/>
                  <a:gd name="T81" fmla="*/ 8 h 385"/>
                  <a:gd name="T82" fmla="*/ 384 w 577"/>
                  <a:gd name="T83" fmla="*/ 12 h 3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7"/>
                  <a:gd name="T127" fmla="*/ 0 h 385"/>
                  <a:gd name="T128" fmla="*/ 577 w 577"/>
                  <a:gd name="T129" fmla="*/ 385 h 3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7" h="385">
                    <a:moveTo>
                      <a:pt x="384" y="12"/>
                    </a:moveTo>
                    <a:lnTo>
                      <a:pt x="348" y="0"/>
                    </a:lnTo>
                    <a:lnTo>
                      <a:pt x="328" y="56"/>
                    </a:lnTo>
                    <a:lnTo>
                      <a:pt x="308" y="76"/>
                    </a:lnTo>
                    <a:lnTo>
                      <a:pt x="300" y="112"/>
                    </a:lnTo>
                    <a:lnTo>
                      <a:pt x="272" y="128"/>
                    </a:lnTo>
                    <a:lnTo>
                      <a:pt x="260" y="120"/>
                    </a:lnTo>
                    <a:lnTo>
                      <a:pt x="240" y="132"/>
                    </a:lnTo>
                    <a:lnTo>
                      <a:pt x="248" y="148"/>
                    </a:lnTo>
                    <a:lnTo>
                      <a:pt x="232" y="200"/>
                    </a:lnTo>
                    <a:lnTo>
                      <a:pt x="232" y="228"/>
                    </a:lnTo>
                    <a:lnTo>
                      <a:pt x="180" y="268"/>
                    </a:lnTo>
                    <a:lnTo>
                      <a:pt x="168" y="268"/>
                    </a:lnTo>
                    <a:lnTo>
                      <a:pt x="152" y="292"/>
                    </a:lnTo>
                    <a:lnTo>
                      <a:pt x="120" y="300"/>
                    </a:lnTo>
                    <a:lnTo>
                      <a:pt x="104" y="272"/>
                    </a:lnTo>
                    <a:lnTo>
                      <a:pt x="96" y="272"/>
                    </a:lnTo>
                    <a:lnTo>
                      <a:pt x="76" y="308"/>
                    </a:lnTo>
                    <a:lnTo>
                      <a:pt x="52" y="320"/>
                    </a:lnTo>
                    <a:lnTo>
                      <a:pt x="48" y="352"/>
                    </a:lnTo>
                    <a:lnTo>
                      <a:pt x="0" y="384"/>
                    </a:lnTo>
                    <a:lnTo>
                      <a:pt x="148" y="356"/>
                    </a:lnTo>
                    <a:lnTo>
                      <a:pt x="576" y="256"/>
                    </a:lnTo>
                    <a:lnTo>
                      <a:pt x="564" y="216"/>
                    </a:lnTo>
                    <a:lnTo>
                      <a:pt x="540" y="212"/>
                    </a:lnTo>
                    <a:lnTo>
                      <a:pt x="528" y="228"/>
                    </a:lnTo>
                    <a:lnTo>
                      <a:pt x="516" y="220"/>
                    </a:lnTo>
                    <a:lnTo>
                      <a:pt x="524" y="208"/>
                    </a:lnTo>
                    <a:lnTo>
                      <a:pt x="524" y="192"/>
                    </a:lnTo>
                    <a:lnTo>
                      <a:pt x="512" y="184"/>
                    </a:lnTo>
                    <a:lnTo>
                      <a:pt x="528" y="172"/>
                    </a:lnTo>
                    <a:lnTo>
                      <a:pt x="516" y="156"/>
                    </a:lnTo>
                    <a:lnTo>
                      <a:pt x="484" y="136"/>
                    </a:lnTo>
                    <a:lnTo>
                      <a:pt x="512" y="136"/>
                    </a:lnTo>
                    <a:lnTo>
                      <a:pt x="504" y="116"/>
                    </a:lnTo>
                    <a:lnTo>
                      <a:pt x="484" y="104"/>
                    </a:lnTo>
                    <a:lnTo>
                      <a:pt x="452" y="80"/>
                    </a:lnTo>
                    <a:lnTo>
                      <a:pt x="432" y="80"/>
                    </a:lnTo>
                    <a:lnTo>
                      <a:pt x="436" y="52"/>
                    </a:lnTo>
                    <a:lnTo>
                      <a:pt x="448" y="36"/>
                    </a:lnTo>
                    <a:lnTo>
                      <a:pt x="400" y="8"/>
                    </a:lnTo>
                    <a:lnTo>
                      <a:pt x="384" y="12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7B432B8F-E252-411D-A257-0627D1C519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01144" y="2068461"/>
                <a:ext cx="1167124" cy="412566"/>
              </a:xfrm>
              <a:custGeom>
                <a:avLst/>
                <a:gdLst>
                  <a:gd name="T0" fmla="*/ 28 w 649"/>
                  <a:gd name="T1" fmla="*/ 160 h 273"/>
                  <a:gd name="T2" fmla="*/ 36 w 649"/>
                  <a:gd name="T3" fmla="*/ 116 h 273"/>
                  <a:gd name="T4" fmla="*/ 64 w 649"/>
                  <a:gd name="T5" fmla="*/ 104 h 273"/>
                  <a:gd name="T6" fmla="*/ 148 w 649"/>
                  <a:gd name="T7" fmla="*/ 92 h 273"/>
                  <a:gd name="T8" fmla="*/ 144 w 649"/>
                  <a:gd name="T9" fmla="*/ 76 h 273"/>
                  <a:gd name="T10" fmla="*/ 176 w 649"/>
                  <a:gd name="T11" fmla="*/ 80 h 273"/>
                  <a:gd name="T12" fmla="*/ 500 w 649"/>
                  <a:gd name="T13" fmla="*/ 28 h 273"/>
                  <a:gd name="T14" fmla="*/ 648 w 649"/>
                  <a:gd name="T15" fmla="*/ 0 h 273"/>
                  <a:gd name="T16" fmla="*/ 636 w 649"/>
                  <a:gd name="T17" fmla="*/ 28 h 273"/>
                  <a:gd name="T18" fmla="*/ 608 w 649"/>
                  <a:gd name="T19" fmla="*/ 40 h 273"/>
                  <a:gd name="T20" fmla="*/ 612 w 649"/>
                  <a:gd name="T21" fmla="*/ 52 h 273"/>
                  <a:gd name="T22" fmla="*/ 596 w 649"/>
                  <a:gd name="T23" fmla="*/ 60 h 273"/>
                  <a:gd name="T24" fmla="*/ 588 w 649"/>
                  <a:gd name="T25" fmla="*/ 60 h 273"/>
                  <a:gd name="T26" fmla="*/ 564 w 649"/>
                  <a:gd name="T27" fmla="*/ 68 h 273"/>
                  <a:gd name="T28" fmla="*/ 552 w 649"/>
                  <a:gd name="T29" fmla="*/ 92 h 273"/>
                  <a:gd name="T30" fmla="*/ 548 w 649"/>
                  <a:gd name="T31" fmla="*/ 116 h 273"/>
                  <a:gd name="T32" fmla="*/ 516 w 649"/>
                  <a:gd name="T33" fmla="*/ 136 h 273"/>
                  <a:gd name="T34" fmla="*/ 488 w 649"/>
                  <a:gd name="T35" fmla="*/ 148 h 273"/>
                  <a:gd name="T36" fmla="*/ 488 w 649"/>
                  <a:gd name="T37" fmla="*/ 168 h 273"/>
                  <a:gd name="T38" fmla="*/ 456 w 649"/>
                  <a:gd name="T39" fmla="*/ 176 h 273"/>
                  <a:gd name="T40" fmla="*/ 456 w 649"/>
                  <a:gd name="T41" fmla="*/ 204 h 273"/>
                  <a:gd name="T42" fmla="*/ 368 w 649"/>
                  <a:gd name="T43" fmla="*/ 216 h 273"/>
                  <a:gd name="T44" fmla="*/ 168 w 649"/>
                  <a:gd name="T45" fmla="*/ 248 h 273"/>
                  <a:gd name="T46" fmla="*/ 0 w 649"/>
                  <a:gd name="T47" fmla="*/ 272 h 273"/>
                  <a:gd name="T48" fmla="*/ 16 w 649"/>
                  <a:gd name="T49" fmla="*/ 244 h 273"/>
                  <a:gd name="T50" fmla="*/ 4 w 649"/>
                  <a:gd name="T51" fmla="*/ 244 h 273"/>
                  <a:gd name="T52" fmla="*/ 20 w 649"/>
                  <a:gd name="T53" fmla="*/ 228 h 273"/>
                  <a:gd name="T54" fmla="*/ 28 w 649"/>
                  <a:gd name="T55" fmla="*/ 160 h 2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9"/>
                  <a:gd name="T85" fmla="*/ 0 h 273"/>
                  <a:gd name="T86" fmla="*/ 649 w 649"/>
                  <a:gd name="T87" fmla="*/ 273 h 27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9" h="273">
                    <a:moveTo>
                      <a:pt x="28" y="160"/>
                    </a:moveTo>
                    <a:lnTo>
                      <a:pt x="36" y="116"/>
                    </a:lnTo>
                    <a:lnTo>
                      <a:pt x="64" y="104"/>
                    </a:lnTo>
                    <a:lnTo>
                      <a:pt x="148" y="92"/>
                    </a:lnTo>
                    <a:lnTo>
                      <a:pt x="144" y="76"/>
                    </a:lnTo>
                    <a:lnTo>
                      <a:pt x="176" y="80"/>
                    </a:lnTo>
                    <a:lnTo>
                      <a:pt x="500" y="28"/>
                    </a:lnTo>
                    <a:lnTo>
                      <a:pt x="648" y="0"/>
                    </a:lnTo>
                    <a:lnTo>
                      <a:pt x="636" y="28"/>
                    </a:lnTo>
                    <a:lnTo>
                      <a:pt x="608" y="40"/>
                    </a:lnTo>
                    <a:lnTo>
                      <a:pt x="612" y="52"/>
                    </a:lnTo>
                    <a:lnTo>
                      <a:pt x="596" y="60"/>
                    </a:lnTo>
                    <a:lnTo>
                      <a:pt x="588" y="60"/>
                    </a:lnTo>
                    <a:lnTo>
                      <a:pt x="564" y="68"/>
                    </a:lnTo>
                    <a:lnTo>
                      <a:pt x="552" y="92"/>
                    </a:lnTo>
                    <a:lnTo>
                      <a:pt x="548" y="116"/>
                    </a:lnTo>
                    <a:lnTo>
                      <a:pt x="516" y="136"/>
                    </a:lnTo>
                    <a:lnTo>
                      <a:pt x="488" y="148"/>
                    </a:lnTo>
                    <a:lnTo>
                      <a:pt x="488" y="168"/>
                    </a:lnTo>
                    <a:lnTo>
                      <a:pt x="456" y="176"/>
                    </a:lnTo>
                    <a:lnTo>
                      <a:pt x="456" y="204"/>
                    </a:lnTo>
                    <a:lnTo>
                      <a:pt x="368" y="216"/>
                    </a:lnTo>
                    <a:lnTo>
                      <a:pt x="168" y="248"/>
                    </a:lnTo>
                    <a:lnTo>
                      <a:pt x="0" y="272"/>
                    </a:lnTo>
                    <a:lnTo>
                      <a:pt x="16" y="244"/>
                    </a:lnTo>
                    <a:lnTo>
                      <a:pt x="4" y="244"/>
                    </a:lnTo>
                    <a:lnTo>
                      <a:pt x="20" y="228"/>
                    </a:lnTo>
                    <a:lnTo>
                      <a:pt x="28" y="16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267955A2-07B4-41E1-B397-8DB52651A9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21187" y="1917340"/>
                <a:ext cx="1195897" cy="460925"/>
              </a:xfrm>
              <a:custGeom>
                <a:avLst/>
                <a:gdLst>
                  <a:gd name="T0" fmla="*/ 192 w 665"/>
                  <a:gd name="T1" fmla="*/ 100 h 305"/>
                  <a:gd name="T2" fmla="*/ 620 w 665"/>
                  <a:gd name="T3" fmla="*/ 0 h 305"/>
                  <a:gd name="T4" fmla="*/ 636 w 665"/>
                  <a:gd name="T5" fmla="*/ 36 h 305"/>
                  <a:gd name="T6" fmla="*/ 608 w 665"/>
                  <a:gd name="T7" fmla="*/ 40 h 305"/>
                  <a:gd name="T8" fmla="*/ 588 w 665"/>
                  <a:gd name="T9" fmla="*/ 64 h 305"/>
                  <a:gd name="T10" fmla="*/ 564 w 665"/>
                  <a:gd name="T11" fmla="*/ 48 h 305"/>
                  <a:gd name="T12" fmla="*/ 576 w 665"/>
                  <a:gd name="T13" fmla="*/ 68 h 305"/>
                  <a:gd name="T14" fmla="*/ 576 w 665"/>
                  <a:gd name="T15" fmla="*/ 84 h 305"/>
                  <a:gd name="T16" fmla="*/ 588 w 665"/>
                  <a:gd name="T17" fmla="*/ 68 h 305"/>
                  <a:gd name="T18" fmla="*/ 628 w 665"/>
                  <a:gd name="T19" fmla="*/ 56 h 305"/>
                  <a:gd name="T20" fmla="*/ 636 w 665"/>
                  <a:gd name="T21" fmla="*/ 72 h 305"/>
                  <a:gd name="T22" fmla="*/ 636 w 665"/>
                  <a:gd name="T23" fmla="*/ 52 h 305"/>
                  <a:gd name="T24" fmla="*/ 656 w 665"/>
                  <a:gd name="T25" fmla="*/ 56 h 305"/>
                  <a:gd name="T26" fmla="*/ 664 w 665"/>
                  <a:gd name="T27" fmla="*/ 84 h 305"/>
                  <a:gd name="T28" fmla="*/ 636 w 665"/>
                  <a:gd name="T29" fmla="*/ 120 h 305"/>
                  <a:gd name="T30" fmla="*/ 608 w 665"/>
                  <a:gd name="T31" fmla="*/ 120 h 305"/>
                  <a:gd name="T32" fmla="*/ 588 w 665"/>
                  <a:gd name="T33" fmla="*/ 132 h 305"/>
                  <a:gd name="T34" fmla="*/ 604 w 665"/>
                  <a:gd name="T35" fmla="*/ 148 h 305"/>
                  <a:gd name="T36" fmla="*/ 588 w 665"/>
                  <a:gd name="T37" fmla="*/ 172 h 305"/>
                  <a:gd name="T38" fmla="*/ 636 w 665"/>
                  <a:gd name="T39" fmla="*/ 156 h 305"/>
                  <a:gd name="T40" fmla="*/ 632 w 665"/>
                  <a:gd name="T41" fmla="*/ 176 h 305"/>
                  <a:gd name="T42" fmla="*/ 596 w 665"/>
                  <a:gd name="T43" fmla="*/ 216 h 305"/>
                  <a:gd name="T44" fmla="*/ 544 w 665"/>
                  <a:gd name="T45" fmla="*/ 232 h 305"/>
                  <a:gd name="T46" fmla="*/ 536 w 665"/>
                  <a:gd name="T47" fmla="*/ 288 h 305"/>
                  <a:gd name="T48" fmla="*/ 488 w 665"/>
                  <a:gd name="T49" fmla="*/ 292 h 305"/>
                  <a:gd name="T50" fmla="*/ 376 w 665"/>
                  <a:gd name="T51" fmla="*/ 236 h 305"/>
                  <a:gd name="T52" fmla="*/ 296 w 665"/>
                  <a:gd name="T53" fmla="*/ 252 h 305"/>
                  <a:gd name="T54" fmla="*/ 276 w 665"/>
                  <a:gd name="T55" fmla="*/ 244 h 305"/>
                  <a:gd name="T56" fmla="*/ 252 w 665"/>
                  <a:gd name="T57" fmla="*/ 248 h 305"/>
                  <a:gd name="T58" fmla="*/ 232 w 665"/>
                  <a:gd name="T59" fmla="*/ 244 h 305"/>
                  <a:gd name="T60" fmla="*/ 124 w 665"/>
                  <a:gd name="T61" fmla="*/ 268 h 305"/>
                  <a:gd name="T62" fmla="*/ 116 w 665"/>
                  <a:gd name="T63" fmla="*/ 280 h 305"/>
                  <a:gd name="T64" fmla="*/ 104 w 665"/>
                  <a:gd name="T65" fmla="*/ 284 h 305"/>
                  <a:gd name="T66" fmla="*/ 0 w 665"/>
                  <a:gd name="T67" fmla="*/ 304 h 305"/>
                  <a:gd name="T68" fmla="*/ 0 w 665"/>
                  <a:gd name="T69" fmla="*/ 276 h 305"/>
                  <a:gd name="T70" fmla="*/ 32 w 665"/>
                  <a:gd name="T71" fmla="*/ 268 h 305"/>
                  <a:gd name="T72" fmla="*/ 32 w 665"/>
                  <a:gd name="T73" fmla="*/ 248 h 305"/>
                  <a:gd name="T74" fmla="*/ 60 w 665"/>
                  <a:gd name="T75" fmla="*/ 236 h 305"/>
                  <a:gd name="T76" fmla="*/ 92 w 665"/>
                  <a:gd name="T77" fmla="*/ 216 h 305"/>
                  <a:gd name="T78" fmla="*/ 96 w 665"/>
                  <a:gd name="T79" fmla="*/ 192 h 305"/>
                  <a:gd name="T80" fmla="*/ 108 w 665"/>
                  <a:gd name="T81" fmla="*/ 168 h 305"/>
                  <a:gd name="T82" fmla="*/ 132 w 665"/>
                  <a:gd name="T83" fmla="*/ 160 h 305"/>
                  <a:gd name="T84" fmla="*/ 140 w 665"/>
                  <a:gd name="T85" fmla="*/ 160 h 305"/>
                  <a:gd name="T86" fmla="*/ 156 w 665"/>
                  <a:gd name="T87" fmla="*/ 152 h 305"/>
                  <a:gd name="T88" fmla="*/ 152 w 665"/>
                  <a:gd name="T89" fmla="*/ 140 h 305"/>
                  <a:gd name="T90" fmla="*/ 180 w 665"/>
                  <a:gd name="T91" fmla="*/ 128 h 305"/>
                  <a:gd name="T92" fmla="*/ 192 w 665"/>
                  <a:gd name="T93" fmla="*/ 100 h 30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65"/>
                  <a:gd name="T142" fmla="*/ 0 h 305"/>
                  <a:gd name="T143" fmla="*/ 665 w 665"/>
                  <a:gd name="T144" fmla="*/ 305 h 30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65" h="305">
                    <a:moveTo>
                      <a:pt x="192" y="100"/>
                    </a:moveTo>
                    <a:lnTo>
                      <a:pt x="620" y="0"/>
                    </a:lnTo>
                    <a:lnTo>
                      <a:pt x="636" y="36"/>
                    </a:lnTo>
                    <a:lnTo>
                      <a:pt x="608" y="40"/>
                    </a:lnTo>
                    <a:lnTo>
                      <a:pt x="588" y="64"/>
                    </a:lnTo>
                    <a:lnTo>
                      <a:pt x="564" y="48"/>
                    </a:lnTo>
                    <a:lnTo>
                      <a:pt x="576" y="68"/>
                    </a:lnTo>
                    <a:lnTo>
                      <a:pt x="576" y="84"/>
                    </a:lnTo>
                    <a:lnTo>
                      <a:pt x="588" y="68"/>
                    </a:lnTo>
                    <a:lnTo>
                      <a:pt x="628" y="56"/>
                    </a:lnTo>
                    <a:lnTo>
                      <a:pt x="636" y="72"/>
                    </a:lnTo>
                    <a:lnTo>
                      <a:pt x="636" y="52"/>
                    </a:lnTo>
                    <a:lnTo>
                      <a:pt x="656" y="56"/>
                    </a:lnTo>
                    <a:lnTo>
                      <a:pt x="664" y="84"/>
                    </a:lnTo>
                    <a:lnTo>
                      <a:pt x="636" y="120"/>
                    </a:lnTo>
                    <a:lnTo>
                      <a:pt x="608" y="120"/>
                    </a:lnTo>
                    <a:lnTo>
                      <a:pt x="588" y="132"/>
                    </a:lnTo>
                    <a:lnTo>
                      <a:pt x="604" y="148"/>
                    </a:lnTo>
                    <a:lnTo>
                      <a:pt x="588" y="172"/>
                    </a:lnTo>
                    <a:lnTo>
                      <a:pt x="636" y="156"/>
                    </a:lnTo>
                    <a:lnTo>
                      <a:pt x="632" y="176"/>
                    </a:lnTo>
                    <a:lnTo>
                      <a:pt x="596" y="216"/>
                    </a:lnTo>
                    <a:lnTo>
                      <a:pt x="544" y="232"/>
                    </a:lnTo>
                    <a:lnTo>
                      <a:pt x="536" y="288"/>
                    </a:lnTo>
                    <a:lnTo>
                      <a:pt x="488" y="292"/>
                    </a:lnTo>
                    <a:lnTo>
                      <a:pt x="376" y="236"/>
                    </a:lnTo>
                    <a:lnTo>
                      <a:pt x="296" y="252"/>
                    </a:lnTo>
                    <a:lnTo>
                      <a:pt x="276" y="244"/>
                    </a:lnTo>
                    <a:lnTo>
                      <a:pt x="252" y="248"/>
                    </a:lnTo>
                    <a:lnTo>
                      <a:pt x="232" y="244"/>
                    </a:lnTo>
                    <a:lnTo>
                      <a:pt x="124" y="268"/>
                    </a:lnTo>
                    <a:lnTo>
                      <a:pt x="116" y="280"/>
                    </a:lnTo>
                    <a:lnTo>
                      <a:pt x="104" y="284"/>
                    </a:lnTo>
                    <a:lnTo>
                      <a:pt x="0" y="304"/>
                    </a:lnTo>
                    <a:lnTo>
                      <a:pt x="0" y="276"/>
                    </a:lnTo>
                    <a:lnTo>
                      <a:pt x="32" y="268"/>
                    </a:lnTo>
                    <a:lnTo>
                      <a:pt x="32" y="248"/>
                    </a:lnTo>
                    <a:lnTo>
                      <a:pt x="60" y="236"/>
                    </a:lnTo>
                    <a:lnTo>
                      <a:pt x="92" y="216"/>
                    </a:lnTo>
                    <a:lnTo>
                      <a:pt x="96" y="192"/>
                    </a:lnTo>
                    <a:lnTo>
                      <a:pt x="108" y="168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56" y="152"/>
                    </a:lnTo>
                    <a:lnTo>
                      <a:pt x="152" y="140"/>
                    </a:lnTo>
                    <a:lnTo>
                      <a:pt x="180" y="128"/>
                    </a:lnTo>
                    <a:lnTo>
                      <a:pt x="192" y="100"/>
                    </a:lnTo>
                  </a:path>
                </a:pathLst>
              </a:custGeom>
              <a:solidFill>
                <a:schemeClr val="accent4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id="{3780AC8A-12CA-4B03-868A-A8215C8564F7}"/>
                </a:ext>
              </a:extLst>
            </p:cNvPr>
            <p:cNvGrpSpPr/>
            <p:nvPr/>
          </p:nvGrpSpPr>
          <p:grpSpPr bwMode="gray">
            <a:xfrm>
              <a:off x="6538919" y="4225159"/>
              <a:ext cx="2062633" cy="2080463"/>
              <a:chOff x="4854991" y="2295992"/>
              <a:chExt cx="1872069" cy="1526341"/>
            </a:xfrm>
            <a:solidFill>
              <a:srgbClr val="00B050"/>
            </a:solidFill>
            <a:effectLst/>
          </p:grpSpPr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1912A902-0A30-4995-A23D-716E1055C8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84348" y="2295992"/>
                <a:ext cx="706749" cy="460927"/>
              </a:xfrm>
              <a:custGeom>
                <a:avLst/>
                <a:gdLst>
                  <a:gd name="T0" fmla="*/ 392 w 393"/>
                  <a:gd name="T1" fmla="*/ 56 h 305"/>
                  <a:gd name="T2" fmla="*/ 280 w 393"/>
                  <a:gd name="T3" fmla="*/ 0 h 305"/>
                  <a:gd name="T4" fmla="*/ 200 w 393"/>
                  <a:gd name="T5" fmla="*/ 16 h 305"/>
                  <a:gd name="T6" fmla="*/ 180 w 393"/>
                  <a:gd name="T7" fmla="*/ 8 h 305"/>
                  <a:gd name="T8" fmla="*/ 156 w 393"/>
                  <a:gd name="T9" fmla="*/ 12 h 305"/>
                  <a:gd name="T10" fmla="*/ 136 w 393"/>
                  <a:gd name="T11" fmla="*/ 8 h 305"/>
                  <a:gd name="T12" fmla="*/ 28 w 393"/>
                  <a:gd name="T13" fmla="*/ 32 h 305"/>
                  <a:gd name="T14" fmla="*/ 20 w 393"/>
                  <a:gd name="T15" fmla="*/ 44 h 305"/>
                  <a:gd name="T16" fmla="*/ 8 w 393"/>
                  <a:gd name="T17" fmla="*/ 48 h 305"/>
                  <a:gd name="T18" fmla="*/ 0 w 393"/>
                  <a:gd name="T19" fmla="*/ 76 h 305"/>
                  <a:gd name="T20" fmla="*/ 44 w 393"/>
                  <a:gd name="T21" fmla="*/ 112 h 305"/>
                  <a:gd name="T22" fmla="*/ 56 w 393"/>
                  <a:gd name="T23" fmla="*/ 140 h 305"/>
                  <a:gd name="T24" fmla="*/ 152 w 393"/>
                  <a:gd name="T25" fmla="*/ 212 h 305"/>
                  <a:gd name="T26" fmla="*/ 216 w 393"/>
                  <a:gd name="T27" fmla="*/ 288 h 305"/>
                  <a:gd name="T28" fmla="*/ 240 w 393"/>
                  <a:gd name="T29" fmla="*/ 304 h 305"/>
                  <a:gd name="T30" fmla="*/ 232 w 393"/>
                  <a:gd name="T31" fmla="*/ 264 h 305"/>
                  <a:gd name="T32" fmla="*/ 256 w 393"/>
                  <a:gd name="T33" fmla="*/ 280 h 305"/>
                  <a:gd name="T34" fmla="*/ 264 w 393"/>
                  <a:gd name="T35" fmla="*/ 272 h 305"/>
                  <a:gd name="T36" fmla="*/ 260 w 393"/>
                  <a:gd name="T37" fmla="*/ 256 h 305"/>
                  <a:gd name="T38" fmla="*/ 280 w 393"/>
                  <a:gd name="T39" fmla="*/ 256 h 305"/>
                  <a:gd name="T40" fmla="*/ 340 w 393"/>
                  <a:gd name="T41" fmla="*/ 192 h 305"/>
                  <a:gd name="T42" fmla="*/ 392 w 393"/>
                  <a:gd name="T43" fmla="*/ 56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305"/>
                  <a:gd name="T68" fmla="*/ 393 w 393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305">
                    <a:moveTo>
                      <a:pt x="392" y="56"/>
                    </a:moveTo>
                    <a:lnTo>
                      <a:pt x="280" y="0"/>
                    </a:lnTo>
                    <a:lnTo>
                      <a:pt x="200" y="16"/>
                    </a:lnTo>
                    <a:lnTo>
                      <a:pt x="180" y="8"/>
                    </a:lnTo>
                    <a:lnTo>
                      <a:pt x="156" y="12"/>
                    </a:lnTo>
                    <a:lnTo>
                      <a:pt x="136" y="8"/>
                    </a:lnTo>
                    <a:lnTo>
                      <a:pt x="28" y="32"/>
                    </a:lnTo>
                    <a:lnTo>
                      <a:pt x="20" y="44"/>
                    </a:lnTo>
                    <a:lnTo>
                      <a:pt x="8" y="48"/>
                    </a:lnTo>
                    <a:lnTo>
                      <a:pt x="0" y="76"/>
                    </a:lnTo>
                    <a:lnTo>
                      <a:pt x="44" y="112"/>
                    </a:lnTo>
                    <a:lnTo>
                      <a:pt x="56" y="140"/>
                    </a:lnTo>
                    <a:lnTo>
                      <a:pt x="152" y="212"/>
                    </a:lnTo>
                    <a:lnTo>
                      <a:pt x="216" y="288"/>
                    </a:lnTo>
                    <a:lnTo>
                      <a:pt x="240" y="304"/>
                    </a:lnTo>
                    <a:lnTo>
                      <a:pt x="232" y="264"/>
                    </a:lnTo>
                    <a:lnTo>
                      <a:pt x="256" y="280"/>
                    </a:lnTo>
                    <a:lnTo>
                      <a:pt x="264" y="272"/>
                    </a:lnTo>
                    <a:lnTo>
                      <a:pt x="260" y="256"/>
                    </a:lnTo>
                    <a:lnTo>
                      <a:pt x="280" y="256"/>
                    </a:lnTo>
                    <a:lnTo>
                      <a:pt x="340" y="192"/>
                    </a:lnTo>
                    <a:lnTo>
                      <a:pt x="392" y="56"/>
                    </a:lnTo>
                  </a:path>
                </a:pathLst>
              </a:custGeom>
              <a:solidFill>
                <a:srgbClr val="3F9C35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48" name="Group 109">
                <a:extLst>
                  <a:ext uri="{FF2B5EF4-FFF2-40B4-BE49-F238E27FC236}">
                    <a16:creationId xmlns:a16="http://schemas.microsoft.com/office/drawing/2014/main" id="{10A4DD3F-2C05-4180-A60D-EB7598EE87F5}"/>
                  </a:ext>
                </a:extLst>
              </p:cNvPr>
              <p:cNvGrpSpPr/>
              <p:nvPr/>
            </p:nvGrpSpPr>
            <p:grpSpPr bwMode="gray">
              <a:xfrm>
                <a:off x="4854991" y="2368530"/>
                <a:ext cx="1872069" cy="1453803"/>
                <a:chOff x="4854991" y="2368531"/>
                <a:chExt cx="1872069" cy="1453802"/>
              </a:xfrm>
              <a:grpFill/>
            </p:grpSpPr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8289E3FD-DD30-45EA-AE33-D1575F2A5A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54991" y="2465249"/>
                  <a:ext cx="483754" cy="758637"/>
                </a:xfrm>
                <a:custGeom>
                  <a:avLst/>
                  <a:gdLst>
                    <a:gd name="T0" fmla="*/ 24 w 269"/>
                    <a:gd name="T1" fmla="*/ 240 h 502"/>
                    <a:gd name="T2" fmla="*/ 48 w 269"/>
                    <a:gd name="T3" fmla="*/ 304 h 502"/>
                    <a:gd name="T4" fmla="*/ 0 w 269"/>
                    <a:gd name="T5" fmla="*/ 421 h 502"/>
                    <a:gd name="T6" fmla="*/ 4 w 269"/>
                    <a:gd name="T7" fmla="*/ 441 h 502"/>
                    <a:gd name="T8" fmla="*/ 148 w 269"/>
                    <a:gd name="T9" fmla="*/ 429 h 502"/>
                    <a:gd name="T10" fmla="*/ 156 w 269"/>
                    <a:gd name="T11" fmla="*/ 437 h 502"/>
                    <a:gd name="T12" fmla="*/ 148 w 269"/>
                    <a:gd name="T13" fmla="*/ 457 h 502"/>
                    <a:gd name="T14" fmla="*/ 168 w 269"/>
                    <a:gd name="T15" fmla="*/ 501 h 502"/>
                    <a:gd name="T16" fmla="*/ 232 w 269"/>
                    <a:gd name="T17" fmla="*/ 473 h 502"/>
                    <a:gd name="T18" fmla="*/ 268 w 269"/>
                    <a:gd name="T19" fmla="*/ 473 h 502"/>
                    <a:gd name="T20" fmla="*/ 260 w 269"/>
                    <a:gd name="T21" fmla="*/ 417 h 502"/>
                    <a:gd name="T22" fmla="*/ 244 w 269"/>
                    <a:gd name="T23" fmla="*/ 308 h 502"/>
                    <a:gd name="T24" fmla="*/ 244 w 269"/>
                    <a:gd name="T25" fmla="*/ 0 h 502"/>
                    <a:gd name="T26" fmla="*/ 76 w 269"/>
                    <a:gd name="T27" fmla="*/ 24 h 502"/>
                    <a:gd name="T28" fmla="*/ 20 w 269"/>
                    <a:gd name="T29" fmla="*/ 132 h 502"/>
                    <a:gd name="T30" fmla="*/ 20 w 269"/>
                    <a:gd name="T31" fmla="*/ 188 h 502"/>
                    <a:gd name="T32" fmla="*/ 32 w 269"/>
                    <a:gd name="T33" fmla="*/ 196 h 502"/>
                    <a:gd name="T34" fmla="*/ 24 w 269"/>
                    <a:gd name="T35" fmla="*/ 240 h 50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69"/>
                    <a:gd name="T55" fmla="*/ 0 h 502"/>
                    <a:gd name="T56" fmla="*/ 269 w 269"/>
                    <a:gd name="T57" fmla="*/ 502 h 50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69" h="502">
                      <a:moveTo>
                        <a:pt x="24" y="240"/>
                      </a:moveTo>
                      <a:lnTo>
                        <a:pt x="48" y="304"/>
                      </a:lnTo>
                      <a:lnTo>
                        <a:pt x="0" y="421"/>
                      </a:lnTo>
                      <a:lnTo>
                        <a:pt x="4" y="441"/>
                      </a:lnTo>
                      <a:lnTo>
                        <a:pt x="148" y="429"/>
                      </a:lnTo>
                      <a:lnTo>
                        <a:pt x="156" y="437"/>
                      </a:lnTo>
                      <a:lnTo>
                        <a:pt x="148" y="457"/>
                      </a:lnTo>
                      <a:lnTo>
                        <a:pt x="168" y="501"/>
                      </a:lnTo>
                      <a:lnTo>
                        <a:pt x="232" y="473"/>
                      </a:lnTo>
                      <a:lnTo>
                        <a:pt x="268" y="473"/>
                      </a:lnTo>
                      <a:lnTo>
                        <a:pt x="260" y="417"/>
                      </a:lnTo>
                      <a:lnTo>
                        <a:pt x="244" y="308"/>
                      </a:lnTo>
                      <a:lnTo>
                        <a:pt x="244" y="0"/>
                      </a:lnTo>
                      <a:lnTo>
                        <a:pt x="76" y="24"/>
                      </a:lnTo>
                      <a:lnTo>
                        <a:pt x="20" y="132"/>
                      </a:lnTo>
                      <a:lnTo>
                        <a:pt x="20" y="188"/>
                      </a:lnTo>
                      <a:lnTo>
                        <a:pt x="32" y="196"/>
                      </a:lnTo>
                      <a:lnTo>
                        <a:pt x="24" y="240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0E6D9F74-9A8A-4B34-9603-16640944AB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93784" y="2416889"/>
                  <a:ext cx="541301" cy="680053"/>
                </a:xfrm>
                <a:custGeom>
                  <a:avLst/>
                  <a:gdLst>
                    <a:gd name="T0" fmla="*/ 16 w 301"/>
                    <a:gd name="T1" fmla="*/ 449 h 450"/>
                    <a:gd name="T2" fmla="*/ 0 w 301"/>
                    <a:gd name="T3" fmla="*/ 340 h 450"/>
                    <a:gd name="T4" fmla="*/ 0 w 301"/>
                    <a:gd name="T5" fmla="*/ 32 h 450"/>
                    <a:gd name="T6" fmla="*/ 200 w 301"/>
                    <a:gd name="T7" fmla="*/ 0 h 450"/>
                    <a:gd name="T8" fmla="*/ 284 w 301"/>
                    <a:gd name="T9" fmla="*/ 284 h 450"/>
                    <a:gd name="T10" fmla="*/ 280 w 301"/>
                    <a:gd name="T11" fmla="*/ 324 h 450"/>
                    <a:gd name="T12" fmla="*/ 280 w 301"/>
                    <a:gd name="T13" fmla="*/ 368 h 450"/>
                    <a:gd name="T14" fmla="*/ 300 w 301"/>
                    <a:gd name="T15" fmla="*/ 405 h 450"/>
                    <a:gd name="T16" fmla="*/ 16 w 301"/>
                    <a:gd name="T17" fmla="*/ 449 h 4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1"/>
                    <a:gd name="T28" fmla="*/ 0 h 450"/>
                    <a:gd name="T29" fmla="*/ 301 w 301"/>
                    <a:gd name="T30" fmla="*/ 450 h 4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1" h="450">
                      <a:moveTo>
                        <a:pt x="16" y="449"/>
                      </a:moveTo>
                      <a:lnTo>
                        <a:pt x="0" y="340"/>
                      </a:lnTo>
                      <a:lnTo>
                        <a:pt x="0" y="32"/>
                      </a:lnTo>
                      <a:lnTo>
                        <a:pt x="200" y="0"/>
                      </a:lnTo>
                      <a:lnTo>
                        <a:pt x="284" y="284"/>
                      </a:lnTo>
                      <a:lnTo>
                        <a:pt x="280" y="324"/>
                      </a:lnTo>
                      <a:lnTo>
                        <a:pt x="280" y="368"/>
                      </a:lnTo>
                      <a:lnTo>
                        <a:pt x="300" y="405"/>
                      </a:lnTo>
                      <a:lnTo>
                        <a:pt x="16" y="44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655FB0C6-12DB-4F57-901A-0084D56176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53453" y="2368531"/>
                  <a:ext cx="764295" cy="698187"/>
                </a:xfrm>
                <a:custGeom>
                  <a:avLst/>
                  <a:gdLst>
                    <a:gd name="T0" fmla="*/ 400 w 425"/>
                    <a:gd name="T1" fmla="*/ 429 h 462"/>
                    <a:gd name="T2" fmla="*/ 380 w 425"/>
                    <a:gd name="T3" fmla="*/ 421 h 462"/>
                    <a:gd name="T4" fmla="*/ 364 w 425"/>
                    <a:gd name="T5" fmla="*/ 413 h 462"/>
                    <a:gd name="T6" fmla="*/ 360 w 425"/>
                    <a:gd name="T7" fmla="*/ 445 h 462"/>
                    <a:gd name="T8" fmla="*/ 352 w 425"/>
                    <a:gd name="T9" fmla="*/ 445 h 462"/>
                    <a:gd name="T10" fmla="*/ 340 w 425"/>
                    <a:gd name="T11" fmla="*/ 433 h 462"/>
                    <a:gd name="T12" fmla="*/ 112 w 425"/>
                    <a:gd name="T13" fmla="*/ 461 h 462"/>
                    <a:gd name="T14" fmla="*/ 100 w 425"/>
                    <a:gd name="T15" fmla="*/ 437 h 462"/>
                    <a:gd name="T16" fmla="*/ 80 w 425"/>
                    <a:gd name="T17" fmla="*/ 400 h 462"/>
                    <a:gd name="T18" fmla="*/ 80 w 425"/>
                    <a:gd name="T19" fmla="*/ 356 h 462"/>
                    <a:gd name="T20" fmla="*/ 84 w 425"/>
                    <a:gd name="T21" fmla="*/ 316 h 462"/>
                    <a:gd name="T22" fmla="*/ 0 w 425"/>
                    <a:gd name="T23" fmla="*/ 32 h 462"/>
                    <a:gd name="T24" fmla="*/ 88 w 425"/>
                    <a:gd name="T25" fmla="*/ 20 h 462"/>
                    <a:gd name="T26" fmla="*/ 192 w 425"/>
                    <a:gd name="T27" fmla="*/ 0 h 462"/>
                    <a:gd name="T28" fmla="*/ 184 w 425"/>
                    <a:gd name="T29" fmla="*/ 28 h 462"/>
                    <a:gd name="T30" fmla="*/ 228 w 425"/>
                    <a:gd name="T31" fmla="*/ 64 h 462"/>
                    <a:gd name="T32" fmla="*/ 240 w 425"/>
                    <a:gd name="T33" fmla="*/ 92 h 462"/>
                    <a:gd name="T34" fmla="*/ 336 w 425"/>
                    <a:gd name="T35" fmla="*/ 164 h 462"/>
                    <a:gd name="T36" fmla="*/ 400 w 425"/>
                    <a:gd name="T37" fmla="*/ 240 h 462"/>
                    <a:gd name="T38" fmla="*/ 424 w 425"/>
                    <a:gd name="T39" fmla="*/ 256 h 462"/>
                    <a:gd name="T40" fmla="*/ 404 w 425"/>
                    <a:gd name="T41" fmla="*/ 316 h 462"/>
                    <a:gd name="T42" fmla="*/ 404 w 425"/>
                    <a:gd name="T43" fmla="*/ 360 h 462"/>
                    <a:gd name="T44" fmla="*/ 396 w 425"/>
                    <a:gd name="T45" fmla="*/ 376 h 462"/>
                    <a:gd name="T46" fmla="*/ 400 w 425"/>
                    <a:gd name="T47" fmla="*/ 429 h 4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462"/>
                    <a:gd name="T74" fmla="*/ 425 w 425"/>
                    <a:gd name="T75" fmla="*/ 462 h 4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462">
                      <a:moveTo>
                        <a:pt x="400" y="429"/>
                      </a:moveTo>
                      <a:lnTo>
                        <a:pt x="380" y="421"/>
                      </a:lnTo>
                      <a:lnTo>
                        <a:pt x="364" y="413"/>
                      </a:lnTo>
                      <a:lnTo>
                        <a:pt x="360" y="445"/>
                      </a:lnTo>
                      <a:lnTo>
                        <a:pt x="352" y="445"/>
                      </a:lnTo>
                      <a:lnTo>
                        <a:pt x="340" y="433"/>
                      </a:lnTo>
                      <a:lnTo>
                        <a:pt x="112" y="461"/>
                      </a:lnTo>
                      <a:lnTo>
                        <a:pt x="100" y="437"/>
                      </a:lnTo>
                      <a:lnTo>
                        <a:pt x="80" y="400"/>
                      </a:lnTo>
                      <a:lnTo>
                        <a:pt x="80" y="356"/>
                      </a:lnTo>
                      <a:lnTo>
                        <a:pt x="84" y="316"/>
                      </a:lnTo>
                      <a:lnTo>
                        <a:pt x="0" y="32"/>
                      </a:lnTo>
                      <a:lnTo>
                        <a:pt x="88" y="20"/>
                      </a:lnTo>
                      <a:lnTo>
                        <a:pt x="192" y="0"/>
                      </a:lnTo>
                      <a:lnTo>
                        <a:pt x="184" y="28"/>
                      </a:lnTo>
                      <a:lnTo>
                        <a:pt x="228" y="64"/>
                      </a:lnTo>
                      <a:lnTo>
                        <a:pt x="240" y="92"/>
                      </a:lnTo>
                      <a:lnTo>
                        <a:pt x="336" y="164"/>
                      </a:lnTo>
                      <a:lnTo>
                        <a:pt x="400" y="240"/>
                      </a:lnTo>
                      <a:lnTo>
                        <a:pt x="424" y="256"/>
                      </a:lnTo>
                      <a:lnTo>
                        <a:pt x="404" y="316"/>
                      </a:lnTo>
                      <a:lnTo>
                        <a:pt x="404" y="360"/>
                      </a:lnTo>
                      <a:lnTo>
                        <a:pt x="396" y="376"/>
                      </a:lnTo>
                      <a:lnTo>
                        <a:pt x="400" y="429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18DC54D-67A9-4CA7-92B6-517488ED10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22557" y="2992667"/>
                  <a:ext cx="1404503" cy="829666"/>
                </a:xfrm>
                <a:custGeom>
                  <a:avLst/>
                  <a:gdLst>
                    <a:gd name="T0" fmla="*/ 584 w 781"/>
                    <a:gd name="T1" fmla="*/ 16 h 549"/>
                    <a:gd name="T2" fmla="*/ 600 w 781"/>
                    <a:gd name="T3" fmla="*/ 76 h 549"/>
                    <a:gd name="T4" fmla="*/ 668 w 781"/>
                    <a:gd name="T5" fmla="*/ 176 h 549"/>
                    <a:gd name="T6" fmla="*/ 696 w 781"/>
                    <a:gd name="T7" fmla="*/ 176 h 549"/>
                    <a:gd name="T8" fmla="*/ 700 w 781"/>
                    <a:gd name="T9" fmla="*/ 232 h 549"/>
                    <a:gd name="T10" fmla="*/ 756 w 781"/>
                    <a:gd name="T11" fmla="*/ 328 h 549"/>
                    <a:gd name="T12" fmla="*/ 768 w 781"/>
                    <a:gd name="T13" fmla="*/ 412 h 549"/>
                    <a:gd name="T14" fmla="*/ 780 w 781"/>
                    <a:gd name="T15" fmla="*/ 468 h 549"/>
                    <a:gd name="T16" fmla="*/ 768 w 781"/>
                    <a:gd name="T17" fmla="*/ 492 h 549"/>
                    <a:gd name="T18" fmla="*/ 748 w 781"/>
                    <a:gd name="T19" fmla="*/ 544 h 549"/>
                    <a:gd name="T20" fmla="*/ 732 w 781"/>
                    <a:gd name="T21" fmla="*/ 536 h 549"/>
                    <a:gd name="T22" fmla="*/ 708 w 781"/>
                    <a:gd name="T23" fmla="*/ 548 h 549"/>
                    <a:gd name="T24" fmla="*/ 688 w 781"/>
                    <a:gd name="T25" fmla="*/ 516 h 549"/>
                    <a:gd name="T26" fmla="*/ 624 w 781"/>
                    <a:gd name="T27" fmla="*/ 468 h 549"/>
                    <a:gd name="T28" fmla="*/ 604 w 781"/>
                    <a:gd name="T29" fmla="*/ 412 h 549"/>
                    <a:gd name="T30" fmla="*/ 572 w 781"/>
                    <a:gd name="T31" fmla="*/ 396 h 549"/>
                    <a:gd name="T32" fmla="*/ 540 w 781"/>
                    <a:gd name="T33" fmla="*/ 364 h 549"/>
                    <a:gd name="T34" fmla="*/ 524 w 781"/>
                    <a:gd name="T35" fmla="*/ 304 h 549"/>
                    <a:gd name="T36" fmla="*/ 508 w 781"/>
                    <a:gd name="T37" fmla="*/ 304 h 549"/>
                    <a:gd name="T38" fmla="*/ 500 w 781"/>
                    <a:gd name="T39" fmla="*/ 272 h 549"/>
                    <a:gd name="T40" fmla="*/ 504 w 781"/>
                    <a:gd name="T41" fmla="*/ 236 h 549"/>
                    <a:gd name="T42" fmla="*/ 496 w 781"/>
                    <a:gd name="T43" fmla="*/ 172 h 549"/>
                    <a:gd name="T44" fmla="*/ 460 w 781"/>
                    <a:gd name="T45" fmla="*/ 144 h 549"/>
                    <a:gd name="T46" fmla="*/ 428 w 781"/>
                    <a:gd name="T47" fmla="*/ 144 h 549"/>
                    <a:gd name="T48" fmla="*/ 416 w 781"/>
                    <a:gd name="T49" fmla="*/ 116 h 549"/>
                    <a:gd name="T50" fmla="*/ 348 w 781"/>
                    <a:gd name="T51" fmla="*/ 112 h 549"/>
                    <a:gd name="T52" fmla="*/ 340 w 781"/>
                    <a:gd name="T53" fmla="*/ 128 h 549"/>
                    <a:gd name="T54" fmla="*/ 280 w 781"/>
                    <a:gd name="T55" fmla="*/ 156 h 549"/>
                    <a:gd name="T56" fmla="*/ 268 w 781"/>
                    <a:gd name="T57" fmla="*/ 136 h 549"/>
                    <a:gd name="T58" fmla="*/ 244 w 781"/>
                    <a:gd name="T59" fmla="*/ 124 h 549"/>
                    <a:gd name="T60" fmla="*/ 236 w 781"/>
                    <a:gd name="T61" fmla="*/ 112 h 549"/>
                    <a:gd name="T62" fmla="*/ 224 w 781"/>
                    <a:gd name="T63" fmla="*/ 116 h 549"/>
                    <a:gd name="T64" fmla="*/ 196 w 781"/>
                    <a:gd name="T65" fmla="*/ 112 h 549"/>
                    <a:gd name="T66" fmla="*/ 188 w 781"/>
                    <a:gd name="T67" fmla="*/ 100 h 549"/>
                    <a:gd name="T68" fmla="*/ 144 w 781"/>
                    <a:gd name="T69" fmla="*/ 112 h 549"/>
                    <a:gd name="T70" fmla="*/ 136 w 781"/>
                    <a:gd name="T71" fmla="*/ 100 h 549"/>
                    <a:gd name="T72" fmla="*/ 116 w 781"/>
                    <a:gd name="T73" fmla="*/ 116 h 549"/>
                    <a:gd name="T74" fmla="*/ 88 w 781"/>
                    <a:gd name="T75" fmla="*/ 112 h 549"/>
                    <a:gd name="T76" fmla="*/ 72 w 781"/>
                    <a:gd name="T77" fmla="*/ 132 h 549"/>
                    <a:gd name="T78" fmla="*/ 52 w 781"/>
                    <a:gd name="T79" fmla="*/ 132 h 549"/>
                    <a:gd name="T80" fmla="*/ 56 w 781"/>
                    <a:gd name="T81" fmla="*/ 116 h 549"/>
                    <a:gd name="T82" fmla="*/ 44 w 781"/>
                    <a:gd name="T83" fmla="*/ 96 h 549"/>
                    <a:gd name="T84" fmla="*/ 40 w 781"/>
                    <a:gd name="T85" fmla="*/ 116 h 549"/>
                    <a:gd name="T86" fmla="*/ 8 w 781"/>
                    <a:gd name="T87" fmla="*/ 124 h 549"/>
                    <a:gd name="T88" fmla="*/ 0 w 781"/>
                    <a:gd name="T89" fmla="*/ 68 h 549"/>
                    <a:gd name="T90" fmla="*/ 284 w 781"/>
                    <a:gd name="T91" fmla="*/ 24 h 549"/>
                    <a:gd name="T92" fmla="*/ 296 w 781"/>
                    <a:gd name="T93" fmla="*/ 48 h 549"/>
                    <a:gd name="T94" fmla="*/ 524 w 781"/>
                    <a:gd name="T95" fmla="*/ 20 h 549"/>
                    <a:gd name="T96" fmla="*/ 536 w 781"/>
                    <a:gd name="T97" fmla="*/ 32 h 549"/>
                    <a:gd name="T98" fmla="*/ 544 w 781"/>
                    <a:gd name="T99" fmla="*/ 32 h 549"/>
                    <a:gd name="T100" fmla="*/ 548 w 781"/>
                    <a:gd name="T101" fmla="*/ 0 h 549"/>
                    <a:gd name="T102" fmla="*/ 564 w 781"/>
                    <a:gd name="T103" fmla="*/ 8 h 549"/>
                    <a:gd name="T104" fmla="*/ 584 w 781"/>
                    <a:gd name="T105" fmla="*/ 16 h 5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81"/>
                    <a:gd name="T160" fmla="*/ 0 h 549"/>
                    <a:gd name="T161" fmla="*/ 781 w 781"/>
                    <a:gd name="T162" fmla="*/ 549 h 5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81" h="549">
                      <a:moveTo>
                        <a:pt x="584" y="16"/>
                      </a:moveTo>
                      <a:lnTo>
                        <a:pt x="600" y="76"/>
                      </a:lnTo>
                      <a:lnTo>
                        <a:pt x="668" y="176"/>
                      </a:lnTo>
                      <a:lnTo>
                        <a:pt x="696" y="176"/>
                      </a:lnTo>
                      <a:lnTo>
                        <a:pt x="700" y="232"/>
                      </a:lnTo>
                      <a:lnTo>
                        <a:pt x="756" y="328"/>
                      </a:lnTo>
                      <a:lnTo>
                        <a:pt x="768" y="412"/>
                      </a:lnTo>
                      <a:lnTo>
                        <a:pt x="780" y="468"/>
                      </a:lnTo>
                      <a:lnTo>
                        <a:pt x="768" y="492"/>
                      </a:lnTo>
                      <a:lnTo>
                        <a:pt x="748" y="544"/>
                      </a:lnTo>
                      <a:lnTo>
                        <a:pt x="732" y="536"/>
                      </a:lnTo>
                      <a:lnTo>
                        <a:pt x="708" y="548"/>
                      </a:lnTo>
                      <a:lnTo>
                        <a:pt x="688" y="516"/>
                      </a:lnTo>
                      <a:lnTo>
                        <a:pt x="624" y="468"/>
                      </a:lnTo>
                      <a:lnTo>
                        <a:pt x="604" y="412"/>
                      </a:lnTo>
                      <a:lnTo>
                        <a:pt x="572" y="396"/>
                      </a:lnTo>
                      <a:lnTo>
                        <a:pt x="540" y="364"/>
                      </a:lnTo>
                      <a:lnTo>
                        <a:pt x="524" y="304"/>
                      </a:lnTo>
                      <a:lnTo>
                        <a:pt x="508" y="304"/>
                      </a:lnTo>
                      <a:lnTo>
                        <a:pt x="500" y="272"/>
                      </a:lnTo>
                      <a:lnTo>
                        <a:pt x="504" y="236"/>
                      </a:lnTo>
                      <a:lnTo>
                        <a:pt x="496" y="172"/>
                      </a:lnTo>
                      <a:lnTo>
                        <a:pt x="460" y="144"/>
                      </a:lnTo>
                      <a:lnTo>
                        <a:pt x="428" y="144"/>
                      </a:lnTo>
                      <a:lnTo>
                        <a:pt x="416" y="116"/>
                      </a:lnTo>
                      <a:lnTo>
                        <a:pt x="348" y="112"/>
                      </a:lnTo>
                      <a:lnTo>
                        <a:pt x="340" y="128"/>
                      </a:lnTo>
                      <a:lnTo>
                        <a:pt x="280" y="156"/>
                      </a:lnTo>
                      <a:lnTo>
                        <a:pt x="268" y="136"/>
                      </a:lnTo>
                      <a:lnTo>
                        <a:pt x="244" y="124"/>
                      </a:lnTo>
                      <a:lnTo>
                        <a:pt x="236" y="112"/>
                      </a:lnTo>
                      <a:lnTo>
                        <a:pt x="224" y="116"/>
                      </a:lnTo>
                      <a:lnTo>
                        <a:pt x="196" y="112"/>
                      </a:lnTo>
                      <a:lnTo>
                        <a:pt x="188" y="100"/>
                      </a:lnTo>
                      <a:lnTo>
                        <a:pt x="144" y="112"/>
                      </a:lnTo>
                      <a:lnTo>
                        <a:pt x="136" y="100"/>
                      </a:lnTo>
                      <a:lnTo>
                        <a:pt x="116" y="116"/>
                      </a:lnTo>
                      <a:lnTo>
                        <a:pt x="88" y="112"/>
                      </a:lnTo>
                      <a:lnTo>
                        <a:pt x="72" y="132"/>
                      </a:lnTo>
                      <a:lnTo>
                        <a:pt x="52" y="132"/>
                      </a:lnTo>
                      <a:lnTo>
                        <a:pt x="56" y="116"/>
                      </a:lnTo>
                      <a:lnTo>
                        <a:pt x="44" y="96"/>
                      </a:lnTo>
                      <a:lnTo>
                        <a:pt x="40" y="116"/>
                      </a:lnTo>
                      <a:lnTo>
                        <a:pt x="8" y="124"/>
                      </a:lnTo>
                      <a:lnTo>
                        <a:pt x="0" y="68"/>
                      </a:lnTo>
                      <a:lnTo>
                        <a:pt x="284" y="24"/>
                      </a:lnTo>
                      <a:lnTo>
                        <a:pt x="296" y="48"/>
                      </a:lnTo>
                      <a:lnTo>
                        <a:pt x="524" y="20"/>
                      </a:lnTo>
                      <a:lnTo>
                        <a:pt x="536" y="32"/>
                      </a:lnTo>
                      <a:lnTo>
                        <a:pt x="544" y="32"/>
                      </a:lnTo>
                      <a:lnTo>
                        <a:pt x="548" y="0"/>
                      </a:lnTo>
                      <a:lnTo>
                        <a:pt x="564" y="8"/>
                      </a:lnTo>
                      <a:lnTo>
                        <a:pt x="584" y="16"/>
                      </a:lnTo>
                    </a:path>
                  </a:pathLst>
                </a:custGeom>
                <a:solidFill>
                  <a:srgbClr val="3F9C35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  <p:grpSp>
          <p:nvGrpSpPr>
            <p:cNvPr id="20" name="Group 114">
              <a:extLst>
                <a:ext uri="{FF2B5EF4-FFF2-40B4-BE49-F238E27FC236}">
                  <a16:creationId xmlns:a16="http://schemas.microsoft.com/office/drawing/2014/main" id="{A2BB59B8-F33A-4A6A-B6A6-53AE98E33C94}"/>
                </a:ext>
              </a:extLst>
            </p:cNvPr>
            <p:cNvGrpSpPr/>
            <p:nvPr/>
          </p:nvGrpSpPr>
          <p:grpSpPr bwMode="gray">
            <a:xfrm>
              <a:off x="7909998" y="1175656"/>
              <a:ext cx="1634940" cy="2056726"/>
              <a:chOff x="6173460" y="0"/>
              <a:chExt cx="1478236" cy="1509722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0E58257-1B1D-4F95-85B0-B68BF3BDB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9987" y="442794"/>
                <a:ext cx="217600" cy="412567"/>
              </a:xfrm>
              <a:custGeom>
                <a:avLst/>
                <a:gdLst>
                  <a:gd name="T0" fmla="*/ 4 w 121"/>
                  <a:gd name="T1" fmla="*/ 92 h 273"/>
                  <a:gd name="T2" fmla="*/ 0 w 121"/>
                  <a:gd name="T3" fmla="*/ 40 h 273"/>
                  <a:gd name="T4" fmla="*/ 100 w 121"/>
                  <a:gd name="T5" fmla="*/ 0 h 273"/>
                  <a:gd name="T6" fmla="*/ 120 w 121"/>
                  <a:gd name="T7" fmla="*/ 52 h 273"/>
                  <a:gd name="T8" fmla="*/ 116 w 121"/>
                  <a:gd name="T9" fmla="*/ 76 h 273"/>
                  <a:gd name="T10" fmla="*/ 104 w 121"/>
                  <a:gd name="T11" fmla="*/ 104 h 273"/>
                  <a:gd name="T12" fmla="*/ 104 w 121"/>
                  <a:gd name="T13" fmla="*/ 128 h 273"/>
                  <a:gd name="T14" fmla="*/ 96 w 121"/>
                  <a:gd name="T15" fmla="*/ 168 h 273"/>
                  <a:gd name="T16" fmla="*/ 120 w 121"/>
                  <a:gd name="T17" fmla="*/ 252 h 273"/>
                  <a:gd name="T18" fmla="*/ 68 w 121"/>
                  <a:gd name="T19" fmla="*/ 272 h 273"/>
                  <a:gd name="T20" fmla="*/ 56 w 121"/>
                  <a:gd name="T21" fmla="*/ 208 h 273"/>
                  <a:gd name="T22" fmla="*/ 52 w 121"/>
                  <a:gd name="T23" fmla="*/ 200 h 273"/>
                  <a:gd name="T24" fmla="*/ 40 w 121"/>
                  <a:gd name="T25" fmla="*/ 192 h 273"/>
                  <a:gd name="T26" fmla="*/ 32 w 121"/>
                  <a:gd name="T27" fmla="*/ 140 h 273"/>
                  <a:gd name="T28" fmla="*/ 4 w 121"/>
                  <a:gd name="T29" fmla="*/ 92 h 27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73"/>
                  <a:gd name="T47" fmla="*/ 121 w 121"/>
                  <a:gd name="T48" fmla="*/ 273 h 27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73">
                    <a:moveTo>
                      <a:pt x="4" y="92"/>
                    </a:moveTo>
                    <a:lnTo>
                      <a:pt x="0" y="40"/>
                    </a:lnTo>
                    <a:lnTo>
                      <a:pt x="100" y="0"/>
                    </a:lnTo>
                    <a:lnTo>
                      <a:pt x="120" y="52"/>
                    </a:lnTo>
                    <a:lnTo>
                      <a:pt x="116" y="76"/>
                    </a:lnTo>
                    <a:lnTo>
                      <a:pt x="104" y="104"/>
                    </a:lnTo>
                    <a:lnTo>
                      <a:pt x="104" y="128"/>
                    </a:lnTo>
                    <a:lnTo>
                      <a:pt x="96" y="168"/>
                    </a:lnTo>
                    <a:lnTo>
                      <a:pt x="120" y="252"/>
                    </a:lnTo>
                    <a:lnTo>
                      <a:pt x="68" y="272"/>
                    </a:lnTo>
                    <a:lnTo>
                      <a:pt x="56" y="208"/>
                    </a:lnTo>
                    <a:lnTo>
                      <a:pt x="52" y="200"/>
                    </a:lnTo>
                    <a:lnTo>
                      <a:pt x="40" y="192"/>
                    </a:lnTo>
                    <a:lnTo>
                      <a:pt x="32" y="140"/>
                    </a:lnTo>
                    <a:lnTo>
                      <a:pt x="4" y="9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874FA9E9-110F-4CAA-89CA-5F20622ADF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2629" y="424659"/>
                <a:ext cx="239180" cy="400478"/>
              </a:xfrm>
              <a:custGeom>
                <a:avLst/>
                <a:gdLst>
                  <a:gd name="T0" fmla="*/ 44 w 133"/>
                  <a:gd name="T1" fmla="*/ 0 h 265"/>
                  <a:gd name="T2" fmla="*/ 4 w 133"/>
                  <a:gd name="T3" fmla="*/ 12 h 265"/>
                  <a:gd name="T4" fmla="*/ 24 w 133"/>
                  <a:gd name="T5" fmla="*/ 64 h 265"/>
                  <a:gd name="T6" fmla="*/ 20 w 133"/>
                  <a:gd name="T7" fmla="*/ 88 h 265"/>
                  <a:gd name="T8" fmla="*/ 8 w 133"/>
                  <a:gd name="T9" fmla="*/ 116 h 265"/>
                  <a:gd name="T10" fmla="*/ 8 w 133"/>
                  <a:gd name="T11" fmla="*/ 140 h 265"/>
                  <a:gd name="T12" fmla="*/ 0 w 133"/>
                  <a:gd name="T13" fmla="*/ 180 h 265"/>
                  <a:gd name="T14" fmla="*/ 24 w 133"/>
                  <a:gd name="T15" fmla="*/ 264 h 265"/>
                  <a:gd name="T16" fmla="*/ 92 w 133"/>
                  <a:gd name="T17" fmla="*/ 244 h 265"/>
                  <a:gd name="T18" fmla="*/ 108 w 133"/>
                  <a:gd name="T19" fmla="*/ 220 h 265"/>
                  <a:gd name="T20" fmla="*/ 132 w 133"/>
                  <a:gd name="T21" fmla="*/ 212 h 265"/>
                  <a:gd name="T22" fmla="*/ 132 w 133"/>
                  <a:gd name="T23" fmla="*/ 192 h 265"/>
                  <a:gd name="T24" fmla="*/ 44 w 133"/>
                  <a:gd name="T25" fmla="*/ 0 h 2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265"/>
                  <a:gd name="T41" fmla="*/ 133 w 133"/>
                  <a:gd name="T42" fmla="*/ 265 h 2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265">
                    <a:moveTo>
                      <a:pt x="44" y="0"/>
                    </a:moveTo>
                    <a:lnTo>
                      <a:pt x="4" y="12"/>
                    </a:lnTo>
                    <a:lnTo>
                      <a:pt x="24" y="64"/>
                    </a:lnTo>
                    <a:lnTo>
                      <a:pt x="20" y="88"/>
                    </a:lnTo>
                    <a:lnTo>
                      <a:pt x="8" y="116"/>
                    </a:lnTo>
                    <a:lnTo>
                      <a:pt x="8" y="140"/>
                    </a:lnTo>
                    <a:lnTo>
                      <a:pt x="0" y="180"/>
                    </a:lnTo>
                    <a:lnTo>
                      <a:pt x="24" y="264"/>
                    </a:lnTo>
                    <a:lnTo>
                      <a:pt x="92" y="244"/>
                    </a:lnTo>
                    <a:lnTo>
                      <a:pt x="108" y="220"/>
                    </a:lnTo>
                    <a:lnTo>
                      <a:pt x="132" y="212"/>
                    </a:lnTo>
                    <a:lnTo>
                      <a:pt x="132" y="192"/>
                    </a:lnTo>
                    <a:lnTo>
                      <a:pt x="44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80194534-7FE8-4C2A-B1EA-16EDC3717C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53555" y="0"/>
                <a:ext cx="498141" cy="720858"/>
              </a:xfrm>
              <a:custGeom>
                <a:avLst/>
                <a:gdLst>
                  <a:gd name="T0" fmla="*/ 0 w 277"/>
                  <a:gd name="T1" fmla="*/ 284 h 477"/>
                  <a:gd name="T2" fmla="*/ 88 w 277"/>
                  <a:gd name="T3" fmla="*/ 476 h 477"/>
                  <a:gd name="T4" fmla="*/ 96 w 277"/>
                  <a:gd name="T5" fmla="*/ 476 h 477"/>
                  <a:gd name="T6" fmla="*/ 96 w 277"/>
                  <a:gd name="T7" fmla="*/ 404 h 477"/>
                  <a:gd name="T8" fmla="*/ 88 w 277"/>
                  <a:gd name="T9" fmla="*/ 400 h 477"/>
                  <a:gd name="T10" fmla="*/ 108 w 277"/>
                  <a:gd name="T11" fmla="*/ 356 h 477"/>
                  <a:gd name="T12" fmla="*/ 116 w 277"/>
                  <a:gd name="T13" fmla="*/ 360 h 477"/>
                  <a:gd name="T14" fmla="*/ 136 w 277"/>
                  <a:gd name="T15" fmla="*/ 340 h 477"/>
                  <a:gd name="T16" fmla="*/ 152 w 277"/>
                  <a:gd name="T17" fmla="*/ 308 h 477"/>
                  <a:gd name="T18" fmla="*/ 152 w 277"/>
                  <a:gd name="T19" fmla="*/ 292 h 477"/>
                  <a:gd name="T20" fmla="*/ 156 w 277"/>
                  <a:gd name="T21" fmla="*/ 284 h 477"/>
                  <a:gd name="T22" fmla="*/ 184 w 277"/>
                  <a:gd name="T23" fmla="*/ 284 h 477"/>
                  <a:gd name="T24" fmla="*/ 204 w 277"/>
                  <a:gd name="T25" fmla="*/ 268 h 477"/>
                  <a:gd name="T26" fmla="*/ 236 w 277"/>
                  <a:gd name="T27" fmla="*/ 212 h 477"/>
                  <a:gd name="T28" fmla="*/ 256 w 277"/>
                  <a:gd name="T29" fmla="*/ 208 h 477"/>
                  <a:gd name="T30" fmla="*/ 272 w 277"/>
                  <a:gd name="T31" fmla="*/ 200 h 477"/>
                  <a:gd name="T32" fmla="*/ 276 w 277"/>
                  <a:gd name="T33" fmla="*/ 176 h 477"/>
                  <a:gd name="T34" fmla="*/ 260 w 277"/>
                  <a:gd name="T35" fmla="*/ 160 h 477"/>
                  <a:gd name="T36" fmla="*/ 252 w 277"/>
                  <a:gd name="T37" fmla="*/ 164 h 477"/>
                  <a:gd name="T38" fmla="*/ 244 w 277"/>
                  <a:gd name="T39" fmla="*/ 144 h 477"/>
                  <a:gd name="T40" fmla="*/ 244 w 277"/>
                  <a:gd name="T41" fmla="*/ 128 h 477"/>
                  <a:gd name="T42" fmla="*/ 228 w 277"/>
                  <a:gd name="T43" fmla="*/ 112 h 477"/>
                  <a:gd name="T44" fmla="*/ 176 w 277"/>
                  <a:gd name="T45" fmla="*/ 16 h 477"/>
                  <a:gd name="T46" fmla="*/ 160 w 277"/>
                  <a:gd name="T47" fmla="*/ 16 h 477"/>
                  <a:gd name="T48" fmla="*/ 148 w 277"/>
                  <a:gd name="T49" fmla="*/ 4 h 477"/>
                  <a:gd name="T50" fmla="*/ 124 w 277"/>
                  <a:gd name="T51" fmla="*/ 0 h 477"/>
                  <a:gd name="T52" fmla="*/ 116 w 277"/>
                  <a:gd name="T53" fmla="*/ 12 h 477"/>
                  <a:gd name="T54" fmla="*/ 112 w 277"/>
                  <a:gd name="T55" fmla="*/ 20 h 477"/>
                  <a:gd name="T56" fmla="*/ 96 w 277"/>
                  <a:gd name="T57" fmla="*/ 24 h 477"/>
                  <a:gd name="T58" fmla="*/ 88 w 277"/>
                  <a:gd name="T59" fmla="*/ 16 h 477"/>
                  <a:gd name="T60" fmla="*/ 72 w 277"/>
                  <a:gd name="T61" fmla="*/ 16 h 477"/>
                  <a:gd name="T62" fmla="*/ 40 w 277"/>
                  <a:gd name="T63" fmla="*/ 128 h 477"/>
                  <a:gd name="T64" fmla="*/ 40 w 277"/>
                  <a:gd name="T65" fmla="*/ 208 h 477"/>
                  <a:gd name="T66" fmla="*/ 28 w 277"/>
                  <a:gd name="T67" fmla="*/ 224 h 477"/>
                  <a:gd name="T68" fmla="*/ 24 w 277"/>
                  <a:gd name="T69" fmla="*/ 244 h 477"/>
                  <a:gd name="T70" fmla="*/ 16 w 277"/>
                  <a:gd name="T71" fmla="*/ 248 h 477"/>
                  <a:gd name="T72" fmla="*/ 16 w 277"/>
                  <a:gd name="T73" fmla="*/ 260 h 477"/>
                  <a:gd name="T74" fmla="*/ 0 w 277"/>
                  <a:gd name="T75" fmla="*/ 284 h 4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477"/>
                  <a:gd name="T116" fmla="*/ 277 w 277"/>
                  <a:gd name="T117" fmla="*/ 477 h 4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477">
                    <a:moveTo>
                      <a:pt x="0" y="284"/>
                    </a:moveTo>
                    <a:lnTo>
                      <a:pt x="88" y="476"/>
                    </a:lnTo>
                    <a:lnTo>
                      <a:pt x="96" y="476"/>
                    </a:lnTo>
                    <a:lnTo>
                      <a:pt x="96" y="404"/>
                    </a:lnTo>
                    <a:lnTo>
                      <a:pt x="88" y="400"/>
                    </a:lnTo>
                    <a:lnTo>
                      <a:pt x="108" y="356"/>
                    </a:lnTo>
                    <a:lnTo>
                      <a:pt x="116" y="360"/>
                    </a:lnTo>
                    <a:lnTo>
                      <a:pt x="136" y="340"/>
                    </a:lnTo>
                    <a:lnTo>
                      <a:pt x="152" y="308"/>
                    </a:lnTo>
                    <a:lnTo>
                      <a:pt x="152" y="292"/>
                    </a:lnTo>
                    <a:lnTo>
                      <a:pt x="156" y="284"/>
                    </a:lnTo>
                    <a:lnTo>
                      <a:pt x="184" y="284"/>
                    </a:lnTo>
                    <a:lnTo>
                      <a:pt x="204" y="268"/>
                    </a:lnTo>
                    <a:lnTo>
                      <a:pt x="236" y="212"/>
                    </a:lnTo>
                    <a:lnTo>
                      <a:pt x="256" y="208"/>
                    </a:lnTo>
                    <a:lnTo>
                      <a:pt x="272" y="200"/>
                    </a:lnTo>
                    <a:lnTo>
                      <a:pt x="276" y="176"/>
                    </a:lnTo>
                    <a:lnTo>
                      <a:pt x="260" y="160"/>
                    </a:lnTo>
                    <a:lnTo>
                      <a:pt x="252" y="164"/>
                    </a:lnTo>
                    <a:lnTo>
                      <a:pt x="244" y="144"/>
                    </a:lnTo>
                    <a:lnTo>
                      <a:pt x="244" y="128"/>
                    </a:lnTo>
                    <a:lnTo>
                      <a:pt x="228" y="112"/>
                    </a:lnTo>
                    <a:lnTo>
                      <a:pt x="176" y="16"/>
                    </a:lnTo>
                    <a:lnTo>
                      <a:pt x="160" y="16"/>
                    </a:lnTo>
                    <a:lnTo>
                      <a:pt x="148" y="4"/>
                    </a:lnTo>
                    <a:lnTo>
                      <a:pt x="124" y="0"/>
                    </a:lnTo>
                    <a:lnTo>
                      <a:pt x="116" y="12"/>
                    </a:lnTo>
                    <a:lnTo>
                      <a:pt x="112" y="20"/>
                    </a:lnTo>
                    <a:lnTo>
                      <a:pt x="96" y="24"/>
                    </a:lnTo>
                    <a:lnTo>
                      <a:pt x="88" y="16"/>
                    </a:lnTo>
                    <a:lnTo>
                      <a:pt x="72" y="16"/>
                    </a:lnTo>
                    <a:lnTo>
                      <a:pt x="40" y="128"/>
                    </a:lnTo>
                    <a:lnTo>
                      <a:pt x="40" y="208"/>
                    </a:lnTo>
                    <a:lnTo>
                      <a:pt x="28" y="224"/>
                    </a:lnTo>
                    <a:lnTo>
                      <a:pt x="24" y="244"/>
                    </a:lnTo>
                    <a:lnTo>
                      <a:pt x="16" y="248"/>
                    </a:lnTo>
                    <a:lnTo>
                      <a:pt x="16" y="260"/>
                    </a:lnTo>
                    <a:lnTo>
                      <a:pt x="0" y="28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226DF41-05C2-4CE7-A1C0-9111CF0384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22274" y="745039"/>
                <a:ext cx="454981" cy="225174"/>
              </a:xfrm>
              <a:custGeom>
                <a:avLst/>
                <a:gdLst>
                  <a:gd name="T0" fmla="*/ 52 w 253"/>
                  <a:gd name="T1" fmla="*/ 52 h 149"/>
                  <a:gd name="T2" fmla="*/ 120 w 253"/>
                  <a:gd name="T3" fmla="*/ 32 h 149"/>
                  <a:gd name="T4" fmla="*/ 136 w 253"/>
                  <a:gd name="T5" fmla="*/ 8 h 149"/>
                  <a:gd name="T6" fmla="*/ 160 w 253"/>
                  <a:gd name="T7" fmla="*/ 0 h 149"/>
                  <a:gd name="T8" fmla="*/ 156 w 253"/>
                  <a:gd name="T9" fmla="*/ 12 h 149"/>
                  <a:gd name="T10" fmla="*/ 168 w 253"/>
                  <a:gd name="T11" fmla="*/ 24 h 149"/>
                  <a:gd name="T12" fmla="*/ 180 w 253"/>
                  <a:gd name="T13" fmla="*/ 24 h 149"/>
                  <a:gd name="T14" fmla="*/ 172 w 253"/>
                  <a:gd name="T15" fmla="*/ 36 h 149"/>
                  <a:gd name="T16" fmla="*/ 168 w 253"/>
                  <a:gd name="T17" fmla="*/ 44 h 149"/>
                  <a:gd name="T18" fmla="*/ 168 w 253"/>
                  <a:gd name="T19" fmla="*/ 56 h 149"/>
                  <a:gd name="T20" fmla="*/ 180 w 253"/>
                  <a:gd name="T21" fmla="*/ 60 h 149"/>
                  <a:gd name="T22" fmla="*/ 188 w 253"/>
                  <a:gd name="T23" fmla="*/ 60 h 149"/>
                  <a:gd name="T24" fmla="*/ 200 w 253"/>
                  <a:gd name="T25" fmla="*/ 72 h 149"/>
                  <a:gd name="T26" fmla="*/ 204 w 253"/>
                  <a:gd name="T27" fmla="*/ 92 h 149"/>
                  <a:gd name="T28" fmla="*/ 232 w 253"/>
                  <a:gd name="T29" fmla="*/ 92 h 149"/>
                  <a:gd name="T30" fmla="*/ 244 w 253"/>
                  <a:gd name="T31" fmla="*/ 84 h 149"/>
                  <a:gd name="T32" fmla="*/ 240 w 253"/>
                  <a:gd name="T33" fmla="*/ 76 h 149"/>
                  <a:gd name="T34" fmla="*/ 228 w 253"/>
                  <a:gd name="T35" fmla="*/ 68 h 149"/>
                  <a:gd name="T36" fmla="*/ 228 w 253"/>
                  <a:gd name="T37" fmla="*/ 64 h 149"/>
                  <a:gd name="T38" fmla="*/ 244 w 253"/>
                  <a:gd name="T39" fmla="*/ 72 h 149"/>
                  <a:gd name="T40" fmla="*/ 252 w 253"/>
                  <a:gd name="T41" fmla="*/ 84 h 149"/>
                  <a:gd name="T42" fmla="*/ 252 w 253"/>
                  <a:gd name="T43" fmla="*/ 96 h 149"/>
                  <a:gd name="T44" fmla="*/ 224 w 253"/>
                  <a:gd name="T45" fmla="*/ 108 h 149"/>
                  <a:gd name="T46" fmla="*/ 216 w 253"/>
                  <a:gd name="T47" fmla="*/ 120 h 149"/>
                  <a:gd name="T48" fmla="*/ 204 w 253"/>
                  <a:gd name="T49" fmla="*/ 104 h 149"/>
                  <a:gd name="T50" fmla="*/ 200 w 253"/>
                  <a:gd name="T51" fmla="*/ 120 h 149"/>
                  <a:gd name="T52" fmla="*/ 192 w 253"/>
                  <a:gd name="T53" fmla="*/ 132 h 149"/>
                  <a:gd name="T54" fmla="*/ 184 w 253"/>
                  <a:gd name="T55" fmla="*/ 132 h 149"/>
                  <a:gd name="T56" fmla="*/ 164 w 253"/>
                  <a:gd name="T57" fmla="*/ 112 h 149"/>
                  <a:gd name="T58" fmla="*/ 156 w 253"/>
                  <a:gd name="T59" fmla="*/ 112 h 149"/>
                  <a:gd name="T60" fmla="*/ 148 w 253"/>
                  <a:gd name="T61" fmla="*/ 100 h 149"/>
                  <a:gd name="T62" fmla="*/ 116 w 253"/>
                  <a:gd name="T63" fmla="*/ 112 h 149"/>
                  <a:gd name="T64" fmla="*/ 16 w 253"/>
                  <a:gd name="T65" fmla="*/ 148 h 149"/>
                  <a:gd name="T66" fmla="*/ 0 w 253"/>
                  <a:gd name="T67" fmla="*/ 72 h 149"/>
                  <a:gd name="T68" fmla="*/ 52 w 253"/>
                  <a:gd name="T69" fmla="*/ 52 h 1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149"/>
                  <a:gd name="T107" fmla="*/ 253 w 253"/>
                  <a:gd name="T108" fmla="*/ 149 h 1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149">
                    <a:moveTo>
                      <a:pt x="52" y="52"/>
                    </a:moveTo>
                    <a:lnTo>
                      <a:pt x="120" y="32"/>
                    </a:lnTo>
                    <a:lnTo>
                      <a:pt x="136" y="8"/>
                    </a:lnTo>
                    <a:lnTo>
                      <a:pt x="160" y="0"/>
                    </a:lnTo>
                    <a:lnTo>
                      <a:pt x="156" y="12"/>
                    </a:lnTo>
                    <a:lnTo>
                      <a:pt x="168" y="24"/>
                    </a:lnTo>
                    <a:lnTo>
                      <a:pt x="180" y="24"/>
                    </a:lnTo>
                    <a:lnTo>
                      <a:pt x="172" y="36"/>
                    </a:lnTo>
                    <a:lnTo>
                      <a:pt x="168" y="44"/>
                    </a:lnTo>
                    <a:lnTo>
                      <a:pt x="168" y="56"/>
                    </a:lnTo>
                    <a:lnTo>
                      <a:pt x="180" y="60"/>
                    </a:lnTo>
                    <a:lnTo>
                      <a:pt x="188" y="60"/>
                    </a:lnTo>
                    <a:lnTo>
                      <a:pt x="200" y="72"/>
                    </a:lnTo>
                    <a:lnTo>
                      <a:pt x="204" y="92"/>
                    </a:lnTo>
                    <a:lnTo>
                      <a:pt x="232" y="92"/>
                    </a:lnTo>
                    <a:lnTo>
                      <a:pt x="244" y="84"/>
                    </a:lnTo>
                    <a:lnTo>
                      <a:pt x="240" y="76"/>
                    </a:lnTo>
                    <a:lnTo>
                      <a:pt x="228" y="68"/>
                    </a:lnTo>
                    <a:lnTo>
                      <a:pt x="228" y="64"/>
                    </a:lnTo>
                    <a:lnTo>
                      <a:pt x="244" y="72"/>
                    </a:lnTo>
                    <a:lnTo>
                      <a:pt x="252" y="84"/>
                    </a:lnTo>
                    <a:lnTo>
                      <a:pt x="252" y="96"/>
                    </a:lnTo>
                    <a:lnTo>
                      <a:pt x="224" y="108"/>
                    </a:lnTo>
                    <a:lnTo>
                      <a:pt x="216" y="120"/>
                    </a:lnTo>
                    <a:lnTo>
                      <a:pt x="204" y="104"/>
                    </a:lnTo>
                    <a:lnTo>
                      <a:pt x="200" y="120"/>
                    </a:lnTo>
                    <a:lnTo>
                      <a:pt x="192" y="132"/>
                    </a:lnTo>
                    <a:lnTo>
                      <a:pt x="184" y="132"/>
                    </a:lnTo>
                    <a:lnTo>
                      <a:pt x="164" y="112"/>
                    </a:lnTo>
                    <a:lnTo>
                      <a:pt x="156" y="112"/>
                    </a:lnTo>
                    <a:lnTo>
                      <a:pt x="148" y="100"/>
                    </a:lnTo>
                    <a:lnTo>
                      <a:pt x="116" y="112"/>
                    </a:lnTo>
                    <a:lnTo>
                      <a:pt x="16" y="148"/>
                    </a:lnTo>
                    <a:lnTo>
                      <a:pt x="0" y="72"/>
                    </a:lnTo>
                    <a:lnTo>
                      <a:pt x="52" y="5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7506C6A2-19C2-4982-8B45-CF893ABF1A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51049" y="914297"/>
                <a:ext cx="217600" cy="196460"/>
              </a:xfrm>
              <a:custGeom>
                <a:avLst/>
                <a:gdLst>
                  <a:gd name="T0" fmla="*/ 16 w 121"/>
                  <a:gd name="T1" fmla="*/ 129 h 130"/>
                  <a:gd name="T2" fmla="*/ 120 w 121"/>
                  <a:gd name="T3" fmla="*/ 53 h 130"/>
                  <a:gd name="T4" fmla="*/ 100 w 121"/>
                  <a:gd name="T5" fmla="*/ 0 h 130"/>
                  <a:gd name="T6" fmla="*/ 0 w 121"/>
                  <a:gd name="T7" fmla="*/ 36 h 130"/>
                  <a:gd name="T8" fmla="*/ 12 w 121"/>
                  <a:gd name="T9" fmla="*/ 97 h 130"/>
                  <a:gd name="T10" fmla="*/ 20 w 121"/>
                  <a:gd name="T11" fmla="*/ 105 h 130"/>
                  <a:gd name="T12" fmla="*/ 12 w 121"/>
                  <a:gd name="T13" fmla="*/ 121 h 130"/>
                  <a:gd name="T14" fmla="*/ 16 w 121"/>
                  <a:gd name="T15" fmla="*/ 129 h 1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30"/>
                  <a:gd name="T26" fmla="*/ 121 w 121"/>
                  <a:gd name="T27" fmla="*/ 130 h 1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30">
                    <a:moveTo>
                      <a:pt x="16" y="129"/>
                    </a:moveTo>
                    <a:lnTo>
                      <a:pt x="120" y="53"/>
                    </a:lnTo>
                    <a:lnTo>
                      <a:pt x="100" y="0"/>
                    </a:lnTo>
                    <a:lnTo>
                      <a:pt x="0" y="36"/>
                    </a:lnTo>
                    <a:lnTo>
                      <a:pt x="12" y="97"/>
                    </a:lnTo>
                    <a:lnTo>
                      <a:pt x="20" y="105"/>
                    </a:lnTo>
                    <a:lnTo>
                      <a:pt x="12" y="121"/>
                    </a:lnTo>
                    <a:lnTo>
                      <a:pt x="16" y="129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E319266B-0452-48E6-9BB3-98B5A4722C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0883" y="896164"/>
                <a:ext cx="102505" cy="99742"/>
              </a:xfrm>
              <a:custGeom>
                <a:avLst/>
                <a:gdLst>
                  <a:gd name="T0" fmla="*/ 0 w 57"/>
                  <a:gd name="T1" fmla="*/ 12 h 66"/>
                  <a:gd name="T2" fmla="*/ 20 w 57"/>
                  <a:gd name="T3" fmla="*/ 65 h 66"/>
                  <a:gd name="T4" fmla="*/ 52 w 57"/>
                  <a:gd name="T5" fmla="*/ 44 h 66"/>
                  <a:gd name="T6" fmla="*/ 52 w 57"/>
                  <a:gd name="T7" fmla="*/ 32 h 66"/>
                  <a:gd name="T8" fmla="*/ 56 w 57"/>
                  <a:gd name="T9" fmla="*/ 20 h 66"/>
                  <a:gd name="T10" fmla="*/ 48 w 57"/>
                  <a:gd name="T11" fmla="*/ 12 h 66"/>
                  <a:gd name="T12" fmla="*/ 40 w 57"/>
                  <a:gd name="T13" fmla="*/ 12 h 66"/>
                  <a:gd name="T14" fmla="*/ 32 w 57"/>
                  <a:gd name="T15" fmla="*/ 0 h 66"/>
                  <a:gd name="T16" fmla="*/ 0 w 57"/>
                  <a:gd name="T17" fmla="*/ 1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66"/>
                  <a:gd name="T29" fmla="*/ 57 w 57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66">
                    <a:moveTo>
                      <a:pt x="0" y="12"/>
                    </a:moveTo>
                    <a:lnTo>
                      <a:pt x="20" y="65"/>
                    </a:lnTo>
                    <a:lnTo>
                      <a:pt x="52" y="44"/>
                    </a:lnTo>
                    <a:lnTo>
                      <a:pt x="52" y="32"/>
                    </a:lnTo>
                    <a:lnTo>
                      <a:pt x="56" y="20"/>
                    </a:lnTo>
                    <a:lnTo>
                      <a:pt x="48" y="12"/>
                    </a:lnTo>
                    <a:lnTo>
                      <a:pt x="40" y="12"/>
                    </a:lnTo>
                    <a:lnTo>
                      <a:pt x="32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FA83E0CD-822E-45AA-84C7-5A16DE9FAF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3460" y="1030661"/>
                <a:ext cx="800263" cy="479061"/>
              </a:xfrm>
              <a:custGeom>
                <a:avLst/>
                <a:gdLst>
                  <a:gd name="T0" fmla="*/ 48 w 445"/>
                  <a:gd name="T1" fmla="*/ 316 h 317"/>
                  <a:gd name="T2" fmla="*/ 128 w 445"/>
                  <a:gd name="T3" fmla="*/ 296 h 317"/>
                  <a:gd name="T4" fmla="*/ 384 w 445"/>
                  <a:gd name="T5" fmla="*/ 236 h 317"/>
                  <a:gd name="T6" fmla="*/ 396 w 445"/>
                  <a:gd name="T7" fmla="*/ 212 h 317"/>
                  <a:gd name="T8" fmla="*/ 420 w 445"/>
                  <a:gd name="T9" fmla="*/ 220 h 317"/>
                  <a:gd name="T10" fmla="*/ 424 w 445"/>
                  <a:gd name="T11" fmla="*/ 196 h 317"/>
                  <a:gd name="T12" fmla="*/ 424 w 445"/>
                  <a:gd name="T13" fmla="*/ 184 h 317"/>
                  <a:gd name="T14" fmla="*/ 444 w 445"/>
                  <a:gd name="T15" fmla="*/ 168 h 317"/>
                  <a:gd name="T16" fmla="*/ 436 w 445"/>
                  <a:gd name="T17" fmla="*/ 156 h 317"/>
                  <a:gd name="T18" fmla="*/ 424 w 445"/>
                  <a:gd name="T19" fmla="*/ 156 h 317"/>
                  <a:gd name="T20" fmla="*/ 416 w 445"/>
                  <a:gd name="T21" fmla="*/ 148 h 317"/>
                  <a:gd name="T22" fmla="*/ 424 w 445"/>
                  <a:gd name="T23" fmla="*/ 128 h 317"/>
                  <a:gd name="T24" fmla="*/ 408 w 445"/>
                  <a:gd name="T25" fmla="*/ 116 h 317"/>
                  <a:gd name="T26" fmla="*/ 416 w 445"/>
                  <a:gd name="T27" fmla="*/ 96 h 317"/>
                  <a:gd name="T28" fmla="*/ 416 w 445"/>
                  <a:gd name="T29" fmla="*/ 80 h 317"/>
                  <a:gd name="T30" fmla="*/ 424 w 445"/>
                  <a:gd name="T31" fmla="*/ 64 h 317"/>
                  <a:gd name="T32" fmla="*/ 412 w 445"/>
                  <a:gd name="T33" fmla="*/ 56 h 317"/>
                  <a:gd name="T34" fmla="*/ 404 w 445"/>
                  <a:gd name="T35" fmla="*/ 32 h 317"/>
                  <a:gd name="T36" fmla="*/ 388 w 445"/>
                  <a:gd name="T37" fmla="*/ 24 h 317"/>
                  <a:gd name="T38" fmla="*/ 376 w 445"/>
                  <a:gd name="T39" fmla="*/ 16 h 317"/>
                  <a:gd name="T40" fmla="*/ 364 w 445"/>
                  <a:gd name="T41" fmla="*/ 0 h 317"/>
                  <a:gd name="T42" fmla="*/ 52 w 445"/>
                  <a:gd name="T43" fmla="*/ 84 h 317"/>
                  <a:gd name="T44" fmla="*/ 48 w 445"/>
                  <a:gd name="T45" fmla="*/ 64 h 317"/>
                  <a:gd name="T46" fmla="*/ 0 w 445"/>
                  <a:gd name="T47" fmla="*/ 96 h 317"/>
                  <a:gd name="T48" fmla="*/ 32 w 445"/>
                  <a:gd name="T49" fmla="*/ 244 h 317"/>
                  <a:gd name="T50" fmla="*/ 48 w 445"/>
                  <a:gd name="T51" fmla="*/ 316 h 3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5"/>
                  <a:gd name="T79" fmla="*/ 0 h 317"/>
                  <a:gd name="T80" fmla="*/ 445 w 445"/>
                  <a:gd name="T81" fmla="*/ 317 h 3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5" h="317">
                    <a:moveTo>
                      <a:pt x="48" y="316"/>
                    </a:moveTo>
                    <a:lnTo>
                      <a:pt x="128" y="296"/>
                    </a:lnTo>
                    <a:lnTo>
                      <a:pt x="384" y="236"/>
                    </a:lnTo>
                    <a:lnTo>
                      <a:pt x="396" y="212"/>
                    </a:lnTo>
                    <a:lnTo>
                      <a:pt x="420" y="220"/>
                    </a:lnTo>
                    <a:lnTo>
                      <a:pt x="424" y="196"/>
                    </a:lnTo>
                    <a:lnTo>
                      <a:pt x="424" y="184"/>
                    </a:lnTo>
                    <a:lnTo>
                      <a:pt x="444" y="168"/>
                    </a:lnTo>
                    <a:lnTo>
                      <a:pt x="436" y="156"/>
                    </a:lnTo>
                    <a:lnTo>
                      <a:pt x="424" y="156"/>
                    </a:lnTo>
                    <a:lnTo>
                      <a:pt x="416" y="148"/>
                    </a:lnTo>
                    <a:lnTo>
                      <a:pt x="424" y="128"/>
                    </a:lnTo>
                    <a:lnTo>
                      <a:pt x="408" y="116"/>
                    </a:lnTo>
                    <a:lnTo>
                      <a:pt x="416" y="96"/>
                    </a:lnTo>
                    <a:lnTo>
                      <a:pt x="416" y="80"/>
                    </a:lnTo>
                    <a:lnTo>
                      <a:pt x="424" y="64"/>
                    </a:lnTo>
                    <a:lnTo>
                      <a:pt x="412" y="56"/>
                    </a:lnTo>
                    <a:lnTo>
                      <a:pt x="404" y="32"/>
                    </a:lnTo>
                    <a:lnTo>
                      <a:pt x="388" y="24"/>
                    </a:lnTo>
                    <a:lnTo>
                      <a:pt x="376" y="16"/>
                    </a:lnTo>
                    <a:lnTo>
                      <a:pt x="364" y="0"/>
                    </a:lnTo>
                    <a:lnTo>
                      <a:pt x="52" y="84"/>
                    </a:lnTo>
                    <a:lnTo>
                      <a:pt x="48" y="64"/>
                    </a:lnTo>
                    <a:lnTo>
                      <a:pt x="0" y="96"/>
                    </a:lnTo>
                    <a:lnTo>
                      <a:pt x="32" y="244"/>
                    </a:lnTo>
                    <a:lnTo>
                      <a:pt x="48" y="31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FED080C7-80A1-4D54-89B9-31B6F12E8F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7185" y="1127379"/>
                <a:ext cx="174440" cy="346073"/>
              </a:xfrm>
              <a:custGeom>
                <a:avLst/>
                <a:gdLst>
                  <a:gd name="T0" fmla="*/ 16 w 97"/>
                  <a:gd name="T1" fmla="*/ 0 h 229"/>
                  <a:gd name="T2" fmla="*/ 88 w 97"/>
                  <a:gd name="T3" fmla="*/ 12 h 229"/>
                  <a:gd name="T4" fmla="*/ 88 w 97"/>
                  <a:gd name="T5" fmla="*/ 40 h 229"/>
                  <a:gd name="T6" fmla="*/ 76 w 97"/>
                  <a:gd name="T7" fmla="*/ 76 h 229"/>
                  <a:gd name="T8" fmla="*/ 80 w 97"/>
                  <a:gd name="T9" fmla="*/ 84 h 229"/>
                  <a:gd name="T10" fmla="*/ 92 w 97"/>
                  <a:gd name="T11" fmla="*/ 80 h 229"/>
                  <a:gd name="T12" fmla="*/ 96 w 97"/>
                  <a:gd name="T13" fmla="*/ 92 h 229"/>
                  <a:gd name="T14" fmla="*/ 96 w 97"/>
                  <a:gd name="T15" fmla="*/ 132 h 229"/>
                  <a:gd name="T16" fmla="*/ 84 w 97"/>
                  <a:gd name="T17" fmla="*/ 184 h 229"/>
                  <a:gd name="T18" fmla="*/ 72 w 97"/>
                  <a:gd name="T19" fmla="*/ 220 h 229"/>
                  <a:gd name="T20" fmla="*/ 60 w 97"/>
                  <a:gd name="T21" fmla="*/ 228 h 229"/>
                  <a:gd name="T22" fmla="*/ 60 w 97"/>
                  <a:gd name="T23" fmla="*/ 216 h 229"/>
                  <a:gd name="T24" fmla="*/ 48 w 97"/>
                  <a:gd name="T25" fmla="*/ 212 h 229"/>
                  <a:gd name="T26" fmla="*/ 36 w 97"/>
                  <a:gd name="T27" fmla="*/ 212 h 229"/>
                  <a:gd name="T28" fmla="*/ 20 w 97"/>
                  <a:gd name="T29" fmla="*/ 196 h 229"/>
                  <a:gd name="T30" fmla="*/ 8 w 97"/>
                  <a:gd name="T31" fmla="*/ 180 h 229"/>
                  <a:gd name="T32" fmla="*/ 12 w 97"/>
                  <a:gd name="T33" fmla="*/ 156 h 229"/>
                  <a:gd name="T34" fmla="*/ 16 w 97"/>
                  <a:gd name="T35" fmla="*/ 132 h 229"/>
                  <a:gd name="T36" fmla="*/ 16 w 97"/>
                  <a:gd name="T37" fmla="*/ 120 h 229"/>
                  <a:gd name="T38" fmla="*/ 36 w 97"/>
                  <a:gd name="T39" fmla="*/ 104 h 229"/>
                  <a:gd name="T40" fmla="*/ 28 w 97"/>
                  <a:gd name="T41" fmla="*/ 92 h 229"/>
                  <a:gd name="T42" fmla="*/ 16 w 97"/>
                  <a:gd name="T43" fmla="*/ 92 h 229"/>
                  <a:gd name="T44" fmla="*/ 8 w 97"/>
                  <a:gd name="T45" fmla="*/ 84 h 229"/>
                  <a:gd name="T46" fmla="*/ 16 w 97"/>
                  <a:gd name="T47" fmla="*/ 64 h 229"/>
                  <a:gd name="T48" fmla="*/ 0 w 97"/>
                  <a:gd name="T49" fmla="*/ 52 h 229"/>
                  <a:gd name="T50" fmla="*/ 8 w 97"/>
                  <a:gd name="T51" fmla="*/ 32 h 229"/>
                  <a:gd name="T52" fmla="*/ 8 w 97"/>
                  <a:gd name="T53" fmla="*/ 16 h 229"/>
                  <a:gd name="T54" fmla="*/ 16 w 97"/>
                  <a:gd name="T55" fmla="*/ 0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229"/>
                  <a:gd name="T86" fmla="*/ 97 w 97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229">
                    <a:moveTo>
                      <a:pt x="16" y="0"/>
                    </a:moveTo>
                    <a:lnTo>
                      <a:pt x="88" y="12"/>
                    </a:lnTo>
                    <a:lnTo>
                      <a:pt x="88" y="40"/>
                    </a:lnTo>
                    <a:lnTo>
                      <a:pt x="76" y="76"/>
                    </a:lnTo>
                    <a:lnTo>
                      <a:pt x="80" y="84"/>
                    </a:lnTo>
                    <a:lnTo>
                      <a:pt x="92" y="80"/>
                    </a:lnTo>
                    <a:lnTo>
                      <a:pt x="96" y="92"/>
                    </a:lnTo>
                    <a:lnTo>
                      <a:pt x="96" y="132"/>
                    </a:lnTo>
                    <a:lnTo>
                      <a:pt x="84" y="184"/>
                    </a:lnTo>
                    <a:lnTo>
                      <a:pt x="72" y="220"/>
                    </a:lnTo>
                    <a:lnTo>
                      <a:pt x="60" y="228"/>
                    </a:lnTo>
                    <a:lnTo>
                      <a:pt x="60" y="216"/>
                    </a:lnTo>
                    <a:lnTo>
                      <a:pt x="48" y="212"/>
                    </a:lnTo>
                    <a:lnTo>
                      <a:pt x="36" y="212"/>
                    </a:lnTo>
                    <a:lnTo>
                      <a:pt x="20" y="196"/>
                    </a:lnTo>
                    <a:lnTo>
                      <a:pt x="8" y="180"/>
                    </a:lnTo>
                    <a:lnTo>
                      <a:pt x="12" y="156"/>
                    </a:lnTo>
                    <a:lnTo>
                      <a:pt x="16" y="132"/>
                    </a:lnTo>
                    <a:lnTo>
                      <a:pt x="16" y="120"/>
                    </a:lnTo>
                    <a:lnTo>
                      <a:pt x="36" y="104"/>
                    </a:lnTo>
                    <a:lnTo>
                      <a:pt x="28" y="92"/>
                    </a:lnTo>
                    <a:lnTo>
                      <a:pt x="16" y="92"/>
                    </a:lnTo>
                    <a:lnTo>
                      <a:pt x="8" y="84"/>
                    </a:lnTo>
                    <a:lnTo>
                      <a:pt x="16" y="64"/>
                    </a:lnTo>
                    <a:lnTo>
                      <a:pt x="0" y="52"/>
                    </a:lnTo>
                    <a:lnTo>
                      <a:pt x="8" y="32"/>
                    </a:lnTo>
                    <a:lnTo>
                      <a:pt x="8" y="16"/>
                    </a:lnTo>
                    <a:lnTo>
                      <a:pt x="16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2C7314E0-CCCE-41D9-96A7-7209713696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9780" y="503242"/>
                <a:ext cx="829035" cy="655876"/>
              </a:xfrm>
              <a:custGeom>
                <a:avLst/>
                <a:gdLst>
                  <a:gd name="T0" fmla="*/ 276 w 461"/>
                  <a:gd name="T1" fmla="*/ 24 h 434"/>
                  <a:gd name="T2" fmla="*/ 236 w 461"/>
                  <a:gd name="T3" fmla="*/ 44 h 434"/>
                  <a:gd name="T4" fmla="*/ 208 w 461"/>
                  <a:gd name="T5" fmla="*/ 88 h 434"/>
                  <a:gd name="T6" fmla="*/ 196 w 461"/>
                  <a:gd name="T7" fmla="*/ 128 h 434"/>
                  <a:gd name="T8" fmla="*/ 168 w 461"/>
                  <a:gd name="T9" fmla="*/ 164 h 434"/>
                  <a:gd name="T10" fmla="*/ 184 w 461"/>
                  <a:gd name="T11" fmla="*/ 188 h 434"/>
                  <a:gd name="T12" fmla="*/ 184 w 461"/>
                  <a:gd name="T13" fmla="*/ 212 h 434"/>
                  <a:gd name="T14" fmla="*/ 168 w 461"/>
                  <a:gd name="T15" fmla="*/ 240 h 434"/>
                  <a:gd name="T16" fmla="*/ 136 w 461"/>
                  <a:gd name="T17" fmla="*/ 256 h 434"/>
                  <a:gd name="T18" fmla="*/ 104 w 461"/>
                  <a:gd name="T19" fmla="*/ 260 h 434"/>
                  <a:gd name="T20" fmla="*/ 56 w 461"/>
                  <a:gd name="T21" fmla="*/ 268 h 434"/>
                  <a:gd name="T22" fmla="*/ 28 w 461"/>
                  <a:gd name="T23" fmla="*/ 284 h 434"/>
                  <a:gd name="T24" fmla="*/ 8 w 461"/>
                  <a:gd name="T25" fmla="*/ 313 h 434"/>
                  <a:gd name="T26" fmla="*/ 28 w 461"/>
                  <a:gd name="T27" fmla="*/ 333 h 434"/>
                  <a:gd name="T28" fmla="*/ 32 w 461"/>
                  <a:gd name="T29" fmla="*/ 353 h 434"/>
                  <a:gd name="T30" fmla="*/ 24 w 461"/>
                  <a:gd name="T31" fmla="*/ 381 h 434"/>
                  <a:gd name="T32" fmla="*/ 0 w 461"/>
                  <a:gd name="T33" fmla="*/ 413 h 434"/>
                  <a:gd name="T34" fmla="*/ 4 w 461"/>
                  <a:gd name="T35" fmla="*/ 433 h 434"/>
                  <a:gd name="T36" fmla="*/ 316 w 461"/>
                  <a:gd name="T37" fmla="*/ 349 h 434"/>
                  <a:gd name="T38" fmla="*/ 328 w 461"/>
                  <a:gd name="T39" fmla="*/ 365 h 434"/>
                  <a:gd name="T40" fmla="*/ 340 w 461"/>
                  <a:gd name="T41" fmla="*/ 373 h 434"/>
                  <a:gd name="T42" fmla="*/ 356 w 461"/>
                  <a:gd name="T43" fmla="*/ 381 h 434"/>
                  <a:gd name="T44" fmla="*/ 364 w 461"/>
                  <a:gd name="T45" fmla="*/ 405 h 434"/>
                  <a:gd name="T46" fmla="*/ 376 w 461"/>
                  <a:gd name="T47" fmla="*/ 413 h 434"/>
                  <a:gd name="T48" fmla="*/ 448 w 461"/>
                  <a:gd name="T49" fmla="*/ 425 h 434"/>
                  <a:gd name="T50" fmla="*/ 456 w 461"/>
                  <a:gd name="T51" fmla="*/ 401 h 434"/>
                  <a:gd name="T52" fmla="*/ 452 w 461"/>
                  <a:gd name="T53" fmla="*/ 393 h 434"/>
                  <a:gd name="T54" fmla="*/ 460 w 461"/>
                  <a:gd name="T55" fmla="*/ 377 h 434"/>
                  <a:gd name="T56" fmla="*/ 452 w 461"/>
                  <a:gd name="T57" fmla="*/ 369 h 434"/>
                  <a:gd name="T58" fmla="*/ 440 w 461"/>
                  <a:gd name="T59" fmla="*/ 308 h 434"/>
                  <a:gd name="T60" fmla="*/ 424 w 461"/>
                  <a:gd name="T61" fmla="*/ 232 h 434"/>
                  <a:gd name="T62" fmla="*/ 412 w 461"/>
                  <a:gd name="T63" fmla="*/ 168 h 434"/>
                  <a:gd name="T64" fmla="*/ 408 w 461"/>
                  <a:gd name="T65" fmla="*/ 160 h 434"/>
                  <a:gd name="T66" fmla="*/ 396 w 461"/>
                  <a:gd name="T67" fmla="*/ 152 h 434"/>
                  <a:gd name="T68" fmla="*/ 388 w 461"/>
                  <a:gd name="T69" fmla="*/ 100 h 434"/>
                  <a:gd name="T70" fmla="*/ 360 w 461"/>
                  <a:gd name="T71" fmla="*/ 52 h 434"/>
                  <a:gd name="T72" fmla="*/ 356 w 461"/>
                  <a:gd name="T73" fmla="*/ 0 h 434"/>
                  <a:gd name="T74" fmla="*/ 276 w 461"/>
                  <a:gd name="T75" fmla="*/ 24 h 4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61"/>
                  <a:gd name="T115" fmla="*/ 0 h 434"/>
                  <a:gd name="T116" fmla="*/ 461 w 461"/>
                  <a:gd name="T117" fmla="*/ 434 h 43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61" h="434">
                    <a:moveTo>
                      <a:pt x="276" y="24"/>
                    </a:moveTo>
                    <a:lnTo>
                      <a:pt x="236" y="44"/>
                    </a:lnTo>
                    <a:lnTo>
                      <a:pt x="208" y="88"/>
                    </a:lnTo>
                    <a:lnTo>
                      <a:pt x="196" y="128"/>
                    </a:lnTo>
                    <a:lnTo>
                      <a:pt x="168" y="164"/>
                    </a:lnTo>
                    <a:lnTo>
                      <a:pt x="184" y="188"/>
                    </a:lnTo>
                    <a:lnTo>
                      <a:pt x="184" y="212"/>
                    </a:lnTo>
                    <a:lnTo>
                      <a:pt x="168" y="240"/>
                    </a:lnTo>
                    <a:lnTo>
                      <a:pt x="136" y="256"/>
                    </a:lnTo>
                    <a:lnTo>
                      <a:pt x="104" y="260"/>
                    </a:lnTo>
                    <a:lnTo>
                      <a:pt x="56" y="268"/>
                    </a:lnTo>
                    <a:lnTo>
                      <a:pt x="28" y="284"/>
                    </a:lnTo>
                    <a:lnTo>
                      <a:pt x="8" y="313"/>
                    </a:lnTo>
                    <a:lnTo>
                      <a:pt x="28" y="333"/>
                    </a:lnTo>
                    <a:lnTo>
                      <a:pt x="32" y="353"/>
                    </a:lnTo>
                    <a:lnTo>
                      <a:pt x="24" y="381"/>
                    </a:lnTo>
                    <a:lnTo>
                      <a:pt x="0" y="413"/>
                    </a:lnTo>
                    <a:lnTo>
                      <a:pt x="4" y="433"/>
                    </a:lnTo>
                    <a:lnTo>
                      <a:pt x="316" y="349"/>
                    </a:lnTo>
                    <a:lnTo>
                      <a:pt x="328" y="365"/>
                    </a:lnTo>
                    <a:lnTo>
                      <a:pt x="340" y="373"/>
                    </a:lnTo>
                    <a:lnTo>
                      <a:pt x="356" y="381"/>
                    </a:lnTo>
                    <a:lnTo>
                      <a:pt x="364" y="405"/>
                    </a:lnTo>
                    <a:lnTo>
                      <a:pt x="376" y="413"/>
                    </a:lnTo>
                    <a:lnTo>
                      <a:pt x="448" y="425"/>
                    </a:lnTo>
                    <a:lnTo>
                      <a:pt x="456" y="401"/>
                    </a:lnTo>
                    <a:lnTo>
                      <a:pt x="452" y="393"/>
                    </a:lnTo>
                    <a:lnTo>
                      <a:pt x="460" y="377"/>
                    </a:lnTo>
                    <a:lnTo>
                      <a:pt x="452" y="369"/>
                    </a:lnTo>
                    <a:lnTo>
                      <a:pt x="440" y="308"/>
                    </a:lnTo>
                    <a:lnTo>
                      <a:pt x="424" y="232"/>
                    </a:lnTo>
                    <a:lnTo>
                      <a:pt x="412" y="168"/>
                    </a:lnTo>
                    <a:lnTo>
                      <a:pt x="408" y="160"/>
                    </a:lnTo>
                    <a:lnTo>
                      <a:pt x="396" y="152"/>
                    </a:lnTo>
                    <a:lnTo>
                      <a:pt x="388" y="100"/>
                    </a:lnTo>
                    <a:lnTo>
                      <a:pt x="360" y="52"/>
                    </a:lnTo>
                    <a:lnTo>
                      <a:pt x="356" y="0"/>
                    </a:lnTo>
                    <a:lnTo>
                      <a:pt x="276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C8687C63-F28E-4336-9BAF-7431C78C83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79820" y="1054838"/>
                <a:ext cx="217600" cy="104276"/>
              </a:xfrm>
              <a:custGeom>
                <a:avLst/>
                <a:gdLst>
                  <a:gd name="T0" fmla="*/ 20 w 121"/>
                  <a:gd name="T1" fmla="*/ 36 h 69"/>
                  <a:gd name="T2" fmla="*/ 60 w 121"/>
                  <a:gd name="T3" fmla="*/ 20 h 69"/>
                  <a:gd name="T4" fmla="*/ 88 w 121"/>
                  <a:gd name="T5" fmla="*/ 0 h 69"/>
                  <a:gd name="T6" fmla="*/ 96 w 121"/>
                  <a:gd name="T7" fmla="*/ 8 h 69"/>
                  <a:gd name="T8" fmla="*/ 120 w 121"/>
                  <a:gd name="T9" fmla="*/ 0 h 69"/>
                  <a:gd name="T10" fmla="*/ 84 w 121"/>
                  <a:gd name="T11" fmla="*/ 32 h 69"/>
                  <a:gd name="T12" fmla="*/ 44 w 121"/>
                  <a:gd name="T13" fmla="*/ 52 h 69"/>
                  <a:gd name="T14" fmla="*/ 16 w 121"/>
                  <a:gd name="T15" fmla="*/ 68 h 69"/>
                  <a:gd name="T16" fmla="*/ 0 w 121"/>
                  <a:gd name="T17" fmla="*/ 68 h 69"/>
                  <a:gd name="T18" fmla="*/ 20 w 121"/>
                  <a:gd name="T19" fmla="*/ 36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9"/>
                  <a:gd name="T32" fmla="*/ 121 w 121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9">
                    <a:moveTo>
                      <a:pt x="20" y="36"/>
                    </a:moveTo>
                    <a:lnTo>
                      <a:pt x="60" y="2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120" y="0"/>
                    </a:lnTo>
                    <a:lnTo>
                      <a:pt x="84" y="32"/>
                    </a:lnTo>
                    <a:lnTo>
                      <a:pt x="44" y="52"/>
                    </a:lnTo>
                    <a:lnTo>
                      <a:pt x="16" y="68"/>
                    </a:lnTo>
                    <a:lnTo>
                      <a:pt x="0" y="68"/>
                    </a:lnTo>
                    <a:lnTo>
                      <a:pt x="20" y="36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1" name="Group 125">
              <a:extLst>
                <a:ext uri="{FF2B5EF4-FFF2-40B4-BE49-F238E27FC236}">
                  <a16:creationId xmlns:a16="http://schemas.microsoft.com/office/drawing/2014/main" id="{153B7898-B515-43AB-B21B-2BEE535883A2}"/>
                </a:ext>
              </a:extLst>
            </p:cNvPr>
            <p:cNvGrpSpPr/>
            <p:nvPr/>
          </p:nvGrpSpPr>
          <p:grpSpPr bwMode="gray">
            <a:xfrm>
              <a:off x="4572277" y="1486036"/>
              <a:ext cx="2256629" cy="2793059"/>
              <a:chOff x="2963833" y="233688"/>
              <a:chExt cx="2046513" cy="2046204"/>
            </a:xfrm>
            <a:solidFill>
              <a:srgbClr val="D47600"/>
            </a:solidFill>
            <a:effectLst/>
          </p:grpSpPr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C7EDA325-9217-408F-9B07-9A655E1D89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15155" y="1160071"/>
                <a:ext cx="807456" cy="497196"/>
              </a:xfrm>
              <a:custGeom>
                <a:avLst/>
                <a:gdLst>
                  <a:gd name="T0" fmla="*/ 12 w 449"/>
                  <a:gd name="T1" fmla="*/ 24 h 329"/>
                  <a:gd name="T2" fmla="*/ 372 w 449"/>
                  <a:gd name="T3" fmla="*/ 0 h 329"/>
                  <a:gd name="T4" fmla="*/ 384 w 449"/>
                  <a:gd name="T5" fmla="*/ 8 h 329"/>
                  <a:gd name="T6" fmla="*/ 376 w 449"/>
                  <a:gd name="T7" fmla="*/ 56 h 329"/>
                  <a:gd name="T8" fmla="*/ 392 w 449"/>
                  <a:gd name="T9" fmla="*/ 80 h 329"/>
                  <a:gd name="T10" fmla="*/ 428 w 449"/>
                  <a:gd name="T11" fmla="*/ 100 h 329"/>
                  <a:gd name="T12" fmla="*/ 448 w 449"/>
                  <a:gd name="T13" fmla="*/ 124 h 329"/>
                  <a:gd name="T14" fmla="*/ 448 w 449"/>
                  <a:gd name="T15" fmla="*/ 160 h 329"/>
                  <a:gd name="T16" fmla="*/ 436 w 449"/>
                  <a:gd name="T17" fmla="*/ 184 h 329"/>
                  <a:gd name="T18" fmla="*/ 404 w 449"/>
                  <a:gd name="T19" fmla="*/ 192 h 329"/>
                  <a:gd name="T20" fmla="*/ 408 w 449"/>
                  <a:gd name="T21" fmla="*/ 232 h 329"/>
                  <a:gd name="T22" fmla="*/ 392 w 449"/>
                  <a:gd name="T23" fmla="*/ 264 h 329"/>
                  <a:gd name="T24" fmla="*/ 392 w 449"/>
                  <a:gd name="T25" fmla="*/ 328 h 329"/>
                  <a:gd name="T26" fmla="*/ 364 w 449"/>
                  <a:gd name="T27" fmla="*/ 296 h 329"/>
                  <a:gd name="T28" fmla="*/ 72 w 449"/>
                  <a:gd name="T29" fmla="*/ 324 h 329"/>
                  <a:gd name="T30" fmla="*/ 12 w 449"/>
                  <a:gd name="T31" fmla="*/ 144 h 329"/>
                  <a:gd name="T32" fmla="*/ 12 w 449"/>
                  <a:gd name="T33" fmla="*/ 60 h 329"/>
                  <a:gd name="T34" fmla="*/ 0 w 449"/>
                  <a:gd name="T35" fmla="*/ 48 h 329"/>
                  <a:gd name="T36" fmla="*/ 12 w 449"/>
                  <a:gd name="T37" fmla="*/ 24 h 3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9"/>
                  <a:gd name="T58" fmla="*/ 0 h 329"/>
                  <a:gd name="T59" fmla="*/ 449 w 449"/>
                  <a:gd name="T60" fmla="*/ 329 h 3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9" h="329">
                    <a:moveTo>
                      <a:pt x="12" y="24"/>
                    </a:moveTo>
                    <a:lnTo>
                      <a:pt x="372" y="0"/>
                    </a:lnTo>
                    <a:lnTo>
                      <a:pt x="384" y="8"/>
                    </a:lnTo>
                    <a:lnTo>
                      <a:pt x="376" y="56"/>
                    </a:lnTo>
                    <a:lnTo>
                      <a:pt x="392" y="80"/>
                    </a:lnTo>
                    <a:lnTo>
                      <a:pt x="428" y="100"/>
                    </a:lnTo>
                    <a:lnTo>
                      <a:pt x="448" y="124"/>
                    </a:lnTo>
                    <a:lnTo>
                      <a:pt x="448" y="160"/>
                    </a:lnTo>
                    <a:lnTo>
                      <a:pt x="436" y="184"/>
                    </a:lnTo>
                    <a:lnTo>
                      <a:pt x="404" y="192"/>
                    </a:lnTo>
                    <a:lnTo>
                      <a:pt x="408" y="232"/>
                    </a:lnTo>
                    <a:lnTo>
                      <a:pt x="392" y="264"/>
                    </a:lnTo>
                    <a:lnTo>
                      <a:pt x="392" y="328"/>
                    </a:lnTo>
                    <a:lnTo>
                      <a:pt x="364" y="296"/>
                    </a:lnTo>
                    <a:lnTo>
                      <a:pt x="72" y="324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0" y="48"/>
                    </a:lnTo>
                    <a:lnTo>
                      <a:pt x="12" y="2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0F87F74-D2D5-4620-B660-618DA1696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3833" y="1280969"/>
                <a:ext cx="1140148" cy="479060"/>
              </a:xfrm>
              <a:custGeom>
                <a:avLst/>
                <a:gdLst>
                  <a:gd name="T0" fmla="*/ 8 w 634"/>
                  <a:gd name="T1" fmla="*/ 0 h 317"/>
                  <a:gd name="T2" fmla="*/ 148 w 634"/>
                  <a:gd name="T3" fmla="*/ 8 h 317"/>
                  <a:gd name="T4" fmla="*/ 388 w 634"/>
                  <a:gd name="T5" fmla="*/ 8 h 317"/>
                  <a:gd name="T6" fmla="*/ 428 w 634"/>
                  <a:gd name="T7" fmla="*/ 24 h 317"/>
                  <a:gd name="T8" fmla="*/ 460 w 634"/>
                  <a:gd name="T9" fmla="*/ 28 h 317"/>
                  <a:gd name="T10" fmla="*/ 496 w 634"/>
                  <a:gd name="T11" fmla="*/ 20 h 317"/>
                  <a:gd name="T12" fmla="*/ 521 w 634"/>
                  <a:gd name="T13" fmla="*/ 36 h 317"/>
                  <a:gd name="T14" fmla="*/ 541 w 634"/>
                  <a:gd name="T15" fmla="*/ 64 h 317"/>
                  <a:gd name="T16" fmla="*/ 601 w 634"/>
                  <a:gd name="T17" fmla="*/ 244 h 317"/>
                  <a:gd name="T18" fmla="*/ 633 w 634"/>
                  <a:gd name="T19" fmla="*/ 304 h 317"/>
                  <a:gd name="T20" fmla="*/ 136 w 634"/>
                  <a:gd name="T21" fmla="*/ 316 h 317"/>
                  <a:gd name="T22" fmla="*/ 136 w 634"/>
                  <a:gd name="T23" fmla="*/ 204 h 317"/>
                  <a:gd name="T24" fmla="*/ 0 w 634"/>
                  <a:gd name="T25" fmla="*/ 204 h 317"/>
                  <a:gd name="T26" fmla="*/ 8 w 634"/>
                  <a:gd name="T27" fmla="*/ 0 h 3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4"/>
                  <a:gd name="T43" fmla="*/ 0 h 317"/>
                  <a:gd name="T44" fmla="*/ 634 w 634"/>
                  <a:gd name="T45" fmla="*/ 317 h 3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4" h="317">
                    <a:moveTo>
                      <a:pt x="8" y="0"/>
                    </a:moveTo>
                    <a:lnTo>
                      <a:pt x="148" y="8"/>
                    </a:lnTo>
                    <a:lnTo>
                      <a:pt x="388" y="8"/>
                    </a:lnTo>
                    <a:lnTo>
                      <a:pt x="428" y="24"/>
                    </a:lnTo>
                    <a:lnTo>
                      <a:pt x="460" y="28"/>
                    </a:lnTo>
                    <a:lnTo>
                      <a:pt x="496" y="20"/>
                    </a:lnTo>
                    <a:lnTo>
                      <a:pt x="521" y="36"/>
                    </a:lnTo>
                    <a:lnTo>
                      <a:pt x="541" y="64"/>
                    </a:lnTo>
                    <a:lnTo>
                      <a:pt x="601" y="244"/>
                    </a:lnTo>
                    <a:lnTo>
                      <a:pt x="633" y="304"/>
                    </a:lnTo>
                    <a:lnTo>
                      <a:pt x="136" y="316"/>
                    </a:lnTo>
                    <a:lnTo>
                      <a:pt x="136" y="204"/>
                    </a:lnTo>
                    <a:lnTo>
                      <a:pt x="0" y="204"/>
                    </a:lnTo>
                    <a:lnTo>
                      <a:pt x="8" y="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D7941A0-0AC4-4029-A19D-D9C99E6B51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08407" y="1740381"/>
                <a:ext cx="1039443" cy="473015"/>
              </a:xfrm>
              <a:custGeom>
                <a:avLst/>
                <a:gdLst>
                  <a:gd name="T0" fmla="*/ 0 w 578"/>
                  <a:gd name="T1" fmla="*/ 12 h 313"/>
                  <a:gd name="T2" fmla="*/ 0 w 578"/>
                  <a:gd name="T3" fmla="*/ 312 h 313"/>
                  <a:gd name="T4" fmla="*/ 385 w 578"/>
                  <a:gd name="T5" fmla="*/ 312 h 313"/>
                  <a:gd name="T6" fmla="*/ 577 w 578"/>
                  <a:gd name="T7" fmla="*/ 292 h 313"/>
                  <a:gd name="T8" fmla="*/ 549 w 578"/>
                  <a:gd name="T9" fmla="*/ 80 h 313"/>
                  <a:gd name="T10" fmla="*/ 529 w 578"/>
                  <a:gd name="T11" fmla="*/ 44 h 313"/>
                  <a:gd name="T12" fmla="*/ 525 w 578"/>
                  <a:gd name="T13" fmla="*/ 20 h 313"/>
                  <a:gd name="T14" fmla="*/ 505 w 578"/>
                  <a:gd name="T15" fmla="*/ 20 h 313"/>
                  <a:gd name="T16" fmla="*/ 497 w 578"/>
                  <a:gd name="T17" fmla="*/ 0 h 313"/>
                  <a:gd name="T18" fmla="*/ 0 w 578"/>
                  <a:gd name="T19" fmla="*/ 12 h 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8"/>
                  <a:gd name="T31" fmla="*/ 0 h 313"/>
                  <a:gd name="T32" fmla="*/ 578 w 578"/>
                  <a:gd name="T33" fmla="*/ 313 h 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8" h="313">
                    <a:moveTo>
                      <a:pt x="0" y="12"/>
                    </a:moveTo>
                    <a:lnTo>
                      <a:pt x="0" y="312"/>
                    </a:lnTo>
                    <a:lnTo>
                      <a:pt x="385" y="312"/>
                    </a:lnTo>
                    <a:lnTo>
                      <a:pt x="577" y="292"/>
                    </a:lnTo>
                    <a:lnTo>
                      <a:pt x="549" y="80"/>
                    </a:lnTo>
                    <a:lnTo>
                      <a:pt x="529" y="44"/>
                    </a:lnTo>
                    <a:lnTo>
                      <a:pt x="525" y="20"/>
                    </a:lnTo>
                    <a:lnTo>
                      <a:pt x="505" y="20"/>
                    </a:lnTo>
                    <a:lnTo>
                      <a:pt x="497" y="0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BD79FC4A-D7E6-48C8-93FA-2B399762B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4636" y="1607395"/>
                <a:ext cx="965710" cy="672497"/>
              </a:xfrm>
              <a:custGeom>
                <a:avLst/>
                <a:gdLst>
                  <a:gd name="T0" fmla="*/ 120 w 537"/>
                  <a:gd name="T1" fmla="*/ 428 h 445"/>
                  <a:gd name="T2" fmla="*/ 264 w 537"/>
                  <a:gd name="T3" fmla="*/ 420 h 445"/>
                  <a:gd name="T4" fmla="*/ 468 w 537"/>
                  <a:gd name="T5" fmla="*/ 400 h 445"/>
                  <a:gd name="T6" fmla="*/ 456 w 537"/>
                  <a:gd name="T7" fmla="*/ 444 h 445"/>
                  <a:gd name="T8" fmla="*/ 496 w 537"/>
                  <a:gd name="T9" fmla="*/ 444 h 445"/>
                  <a:gd name="T10" fmla="*/ 504 w 537"/>
                  <a:gd name="T11" fmla="*/ 400 h 445"/>
                  <a:gd name="T12" fmla="*/ 532 w 537"/>
                  <a:gd name="T13" fmla="*/ 388 h 445"/>
                  <a:gd name="T14" fmla="*/ 536 w 537"/>
                  <a:gd name="T15" fmla="*/ 372 h 445"/>
                  <a:gd name="T16" fmla="*/ 520 w 537"/>
                  <a:gd name="T17" fmla="*/ 360 h 445"/>
                  <a:gd name="T18" fmla="*/ 512 w 537"/>
                  <a:gd name="T19" fmla="*/ 348 h 445"/>
                  <a:gd name="T20" fmla="*/ 492 w 537"/>
                  <a:gd name="T21" fmla="*/ 336 h 445"/>
                  <a:gd name="T22" fmla="*/ 472 w 537"/>
                  <a:gd name="T23" fmla="*/ 296 h 445"/>
                  <a:gd name="T24" fmla="*/ 424 w 537"/>
                  <a:gd name="T25" fmla="*/ 248 h 445"/>
                  <a:gd name="T26" fmla="*/ 432 w 537"/>
                  <a:gd name="T27" fmla="*/ 176 h 445"/>
                  <a:gd name="T28" fmla="*/ 384 w 537"/>
                  <a:gd name="T29" fmla="*/ 148 h 445"/>
                  <a:gd name="T30" fmla="*/ 348 w 537"/>
                  <a:gd name="T31" fmla="*/ 104 h 445"/>
                  <a:gd name="T32" fmla="*/ 320 w 537"/>
                  <a:gd name="T33" fmla="*/ 32 h 445"/>
                  <a:gd name="T34" fmla="*/ 292 w 537"/>
                  <a:gd name="T35" fmla="*/ 0 h 445"/>
                  <a:gd name="T36" fmla="*/ 0 w 537"/>
                  <a:gd name="T37" fmla="*/ 28 h 445"/>
                  <a:gd name="T38" fmla="*/ 32 w 537"/>
                  <a:gd name="T39" fmla="*/ 88 h 445"/>
                  <a:gd name="T40" fmla="*/ 40 w 537"/>
                  <a:gd name="T41" fmla="*/ 108 h 445"/>
                  <a:gd name="T42" fmla="*/ 60 w 537"/>
                  <a:gd name="T43" fmla="*/ 108 h 445"/>
                  <a:gd name="T44" fmla="*/ 64 w 537"/>
                  <a:gd name="T45" fmla="*/ 132 h 445"/>
                  <a:gd name="T46" fmla="*/ 84 w 537"/>
                  <a:gd name="T47" fmla="*/ 168 h 445"/>
                  <a:gd name="T48" fmla="*/ 112 w 537"/>
                  <a:gd name="T49" fmla="*/ 380 h 445"/>
                  <a:gd name="T50" fmla="*/ 120 w 537"/>
                  <a:gd name="T51" fmla="*/ 428 h 4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7"/>
                  <a:gd name="T79" fmla="*/ 0 h 445"/>
                  <a:gd name="T80" fmla="*/ 537 w 537"/>
                  <a:gd name="T81" fmla="*/ 445 h 4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7" h="445">
                    <a:moveTo>
                      <a:pt x="120" y="428"/>
                    </a:moveTo>
                    <a:lnTo>
                      <a:pt x="264" y="420"/>
                    </a:lnTo>
                    <a:lnTo>
                      <a:pt x="468" y="400"/>
                    </a:lnTo>
                    <a:lnTo>
                      <a:pt x="456" y="444"/>
                    </a:lnTo>
                    <a:lnTo>
                      <a:pt x="496" y="444"/>
                    </a:lnTo>
                    <a:lnTo>
                      <a:pt x="504" y="400"/>
                    </a:lnTo>
                    <a:lnTo>
                      <a:pt x="532" y="388"/>
                    </a:lnTo>
                    <a:lnTo>
                      <a:pt x="536" y="372"/>
                    </a:lnTo>
                    <a:lnTo>
                      <a:pt x="520" y="360"/>
                    </a:lnTo>
                    <a:lnTo>
                      <a:pt x="512" y="348"/>
                    </a:lnTo>
                    <a:lnTo>
                      <a:pt x="492" y="336"/>
                    </a:lnTo>
                    <a:lnTo>
                      <a:pt x="472" y="296"/>
                    </a:lnTo>
                    <a:lnTo>
                      <a:pt x="424" y="248"/>
                    </a:lnTo>
                    <a:lnTo>
                      <a:pt x="432" y="176"/>
                    </a:lnTo>
                    <a:lnTo>
                      <a:pt x="384" y="148"/>
                    </a:lnTo>
                    <a:lnTo>
                      <a:pt x="348" y="104"/>
                    </a:lnTo>
                    <a:lnTo>
                      <a:pt x="320" y="32"/>
                    </a:lnTo>
                    <a:lnTo>
                      <a:pt x="292" y="0"/>
                    </a:lnTo>
                    <a:lnTo>
                      <a:pt x="0" y="28"/>
                    </a:lnTo>
                    <a:lnTo>
                      <a:pt x="32" y="88"/>
                    </a:lnTo>
                    <a:lnTo>
                      <a:pt x="40" y="108"/>
                    </a:lnTo>
                    <a:lnTo>
                      <a:pt x="60" y="108"/>
                    </a:lnTo>
                    <a:lnTo>
                      <a:pt x="64" y="132"/>
                    </a:lnTo>
                    <a:lnTo>
                      <a:pt x="84" y="168"/>
                    </a:lnTo>
                    <a:lnTo>
                      <a:pt x="112" y="380"/>
                    </a:lnTo>
                    <a:lnTo>
                      <a:pt x="120" y="42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596E624-04CA-48DB-9684-C139B23021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99798" y="336450"/>
                <a:ext cx="888382" cy="515327"/>
              </a:xfrm>
              <a:custGeom>
                <a:avLst/>
                <a:gdLst>
                  <a:gd name="T0" fmla="*/ 12 w 494"/>
                  <a:gd name="T1" fmla="*/ 4 h 341"/>
                  <a:gd name="T2" fmla="*/ 0 w 494"/>
                  <a:gd name="T3" fmla="*/ 336 h 341"/>
                  <a:gd name="T4" fmla="*/ 336 w 494"/>
                  <a:gd name="T5" fmla="*/ 340 h 341"/>
                  <a:gd name="T6" fmla="*/ 493 w 494"/>
                  <a:gd name="T7" fmla="*/ 328 h 341"/>
                  <a:gd name="T8" fmla="*/ 480 w 494"/>
                  <a:gd name="T9" fmla="*/ 192 h 341"/>
                  <a:gd name="T10" fmla="*/ 456 w 494"/>
                  <a:gd name="T11" fmla="*/ 124 h 341"/>
                  <a:gd name="T12" fmla="*/ 432 w 494"/>
                  <a:gd name="T13" fmla="*/ 0 h 341"/>
                  <a:gd name="T14" fmla="*/ 240 w 494"/>
                  <a:gd name="T15" fmla="*/ 4 h 341"/>
                  <a:gd name="T16" fmla="*/ 12 w 494"/>
                  <a:gd name="T17" fmla="*/ 4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4"/>
                  <a:gd name="T28" fmla="*/ 0 h 341"/>
                  <a:gd name="T29" fmla="*/ 494 w 49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4" h="341">
                    <a:moveTo>
                      <a:pt x="12" y="4"/>
                    </a:moveTo>
                    <a:lnTo>
                      <a:pt x="0" y="336"/>
                    </a:lnTo>
                    <a:lnTo>
                      <a:pt x="336" y="340"/>
                    </a:lnTo>
                    <a:lnTo>
                      <a:pt x="493" y="328"/>
                    </a:lnTo>
                    <a:lnTo>
                      <a:pt x="480" y="192"/>
                    </a:lnTo>
                    <a:lnTo>
                      <a:pt x="456" y="124"/>
                    </a:lnTo>
                    <a:lnTo>
                      <a:pt x="432" y="0"/>
                    </a:lnTo>
                    <a:lnTo>
                      <a:pt x="240" y="4"/>
                    </a:lnTo>
                    <a:lnTo>
                      <a:pt x="12" y="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F16CD865-EF23-46FB-A1A5-E925F3927A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78217" y="832135"/>
                <a:ext cx="960314" cy="547063"/>
              </a:xfrm>
              <a:custGeom>
                <a:avLst/>
                <a:gdLst>
                  <a:gd name="T0" fmla="*/ 12 w 534"/>
                  <a:gd name="T1" fmla="*/ 8 h 362"/>
                  <a:gd name="T2" fmla="*/ 348 w 534"/>
                  <a:gd name="T3" fmla="*/ 12 h 362"/>
                  <a:gd name="T4" fmla="*/ 505 w 534"/>
                  <a:gd name="T5" fmla="*/ 0 h 362"/>
                  <a:gd name="T6" fmla="*/ 488 w 534"/>
                  <a:gd name="T7" fmla="*/ 36 h 362"/>
                  <a:gd name="T8" fmla="*/ 509 w 534"/>
                  <a:gd name="T9" fmla="*/ 64 h 362"/>
                  <a:gd name="T10" fmla="*/ 533 w 534"/>
                  <a:gd name="T11" fmla="*/ 241 h 362"/>
                  <a:gd name="T12" fmla="*/ 521 w 534"/>
                  <a:gd name="T13" fmla="*/ 265 h 362"/>
                  <a:gd name="T14" fmla="*/ 533 w 534"/>
                  <a:gd name="T15" fmla="*/ 277 h 362"/>
                  <a:gd name="T16" fmla="*/ 533 w 534"/>
                  <a:gd name="T17" fmla="*/ 361 h 362"/>
                  <a:gd name="T18" fmla="*/ 513 w 534"/>
                  <a:gd name="T19" fmla="*/ 333 h 362"/>
                  <a:gd name="T20" fmla="*/ 488 w 534"/>
                  <a:gd name="T21" fmla="*/ 317 h 362"/>
                  <a:gd name="T22" fmla="*/ 452 w 534"/>
                  <a:gd name="T23" fmla="*/ 325 h 362"/>
                  <a:gd name="T24" fmla="*/ 420 w 534"/>
                  <a:gd name="T25" fmla="*/ 321 h 362"/>
                  <a:gd name="T26" fmla="*/ 380 w 534"/>
                  <a:gd name="T27" fmla="*/ 305 h 362"/>
                  <a:gd name="T28" fmla="*/ 140 w 534"/>
                  <a:gd name="T29" fmla="*/ 305 h 362"/>
                  <a:gd name="T30" fmla="*/ 0 w 534"/>
                  <a:gd name="T31" fmla="*/ 297 h 362"/>
                  <a:gd name="T32" fmla="*/ 4 w 534"/>
                  <a:gd name="T33" fmla="*/ 97 h 362"/>
                  <a:gd name="T34" fmla="*/ 12 w 534"/>
                  <a:gd name="T35" fmla="*/ 8 h 3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4"/>
                  <a:gd name="T55" fmla="*/ 0 h 362"/>
                  <a:gd name="T56" fmla="*/ 534 w 534"/>
                  <a:gd name="T57" fmla="*/ 362 h 3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4" h="362">
                    <a:moveTo>
                      <a:pt x="12" y="8"/>
                    </a:moveTo>
                    <a:lnTo>
                      <a:pt x="348" y="12"/>
                    </a:lnTo>
                    <a:lnTo>
                      <a:pt x="505" y="0"/>
                    </a:lnTo>
                    <a:lnTo>
                      <a:pt x="488" y="36"/>
                    </a:lnTo>
                    <a:lnTo>
                      <a:pt x="509" y="64"/>
                    </a:lnTo>
                    <a:lnTo>
                      <a:pt x="533" y="241"/>
                    </a:lnTo>
                    <a:lnTo>
                      <a:pt x="521" y="265"/>
                    </a:lnTo>
                    <a:lnTo>
                      <a:pt x="533" y="277"/>
                    </a:lnTo>
                    <a:lnTo>
                      <a:pt x="533" y="361"/>
                    </a:lnTo>
                    <a:lnTo>
                      <a:pt x="513" y="333"/>
                    </a:lnTo>
                    <a:lnTo>
                      <a:pt x="488" y="317"/>
                    </a:lnTo>
                    <a:lnTo>
                      <a:pt x="452" y="325"/>
                    </a:lnTo>
                    <a:lnTo>
                      <a:pt x="420" y="321"/>
                    </a:lnTo>
                    <a:lnTo>
                      <a:pt x="380" y="305"/>
                    </a:lnTo>
                    <a:lnTo>
                      <a:pt x="140" y="305"/>
                    </a:lnTo>
                    <a:lnTo>
                      <a:pt x="0" y="297"/>
                    </a:lnTo>
                    <a:lnTo>
                      <a:pt x="4" y="97"/>
                    </a:lnTo>
                    <a:lnTo>
                      <a:pt x="12" y="8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9726D9B6-9305-4F2A-86DF-B84F987E50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76679" y="233688"/>
                <a:ext cx="945926" cy="964165"/>
              </a:xfrm>
              <a:custGeom>
                <a:avLst/>
                <a:gdLst>
                  <a:gd name="T0" fmla="*/ 525 w 526"/>
                  <a:gd name="T1" fmla="*/ 140 h 638"/>
                  <a:gd name="T2" fmla="*/ 485 w 526"/>
                  <a:gd name="T3" fmla="*/ 184 h 638"/>
                  <a:gd name="T4" fmla="*/ 433 w 526"/>
                  <a:gd name="T5" fmla="*/ 212 h 638"/>
                  <a:gd name="T6" fmla="*/ 369 w 526"/>
                  <a:gd name="T7" fmla="*/ 292 h 638"/>
                  <a:gd name="T8" fmla="*/ 353 w 526"/>
                  <a:gd name="T9" fmla="*/ 320 h 638"/>
                  <a:gd name="T10" fmla="*/ 345 w 526"/>
                  <a:gd name="T11" fmla="*/ 360 h 638"/>
                  <a:gd name="T12" fmla="*/ 321 w 526"/>
                  <a:gd name="T13" fmla="*/ 372 h 638"/>
                  <a:gd name="T14" fmla="*/ 345 w 526"/>
                  <a:gd name="T15" fmla="*/ 384 h 638"/>
                  <a:gd name="T16" fmla="*/ 313 w 526"/>
                  <a:gd name="T17" fmla="*/ 384 h 638"/>
                  <a:gd name="T18" fmla="*/ 333 w 526"/>
                  <a:gd name="T19" fmla="*/ 396 h 638"/>
                  <a:gd name="T20" fmla="*/ 325 w 526"/>
                  <a:gd name="T21" fmla="*/ 420 h 638"/>
                  <a:gd name="T22" fmla="*/ 337 w 526"/>
                  <a:gd name="T23" fmla="*/ 488 h 638"/>
                  <a:gd name="T24" fmla="*/ 321 w 526"/>
                  <a:gd name="T25" fmla="*/ 513 h 638"/>
                  <a:gd name="T26" fmla="*/ 369 w 526"/>
                  <a:gd name="T27" fmla="*/ 529 h 638"/>
                  <a:gd name="T28" fmla="*/ 409 w 526"/>
                  <a:gd name="T29" fmla="*/ 561 h 638"/>
                  <a:gd name="T30" fmla="*/ 441 w 526"/>
                  <a:gd name="T31" fmla="*/ 577 h 638"/>
                  <a:gd name="T32" fmla="*/ 449 w 526"/>
                  <a:gd name="T33" fmla="*/ 613 h 638"/>
                  <a:gd name="T34" fmla="*/ 89 w 526"/>
                  <a:gd name="T35" fmla="*/ 637 h 638"/>
                  <a:gd name="T36" fmla="*/ 65 w 526"/>
                  <a:gd name="T37" fmla="*/ 460 h 638"/>
                  <a:gd name="T38" fmla="*/ 44 w 526"/>
                  <a:gd name="T39" fmla="*/ 432 h 638"/>
                  <a:gd name="T40" fmla="*/ 61 w 526"/>
                  <a:gd name="T41" fmla="*/ 396 h 638"/>
                  <a:gd name="T42" fmla="*/ 48 w 526"/>
                  <a:gd name="T43" fmla="*/ 260 h 638"/>
                  <a:gd name="T44" fmla="*/ 24 w 526"/>
                  <a:gd name="T45" fmla="*/ 192 h 638"/>
                  <a:gd name="T46" fmla="*/ 0 w 526"/>
                  <a:gd name="T47" fmla="*/ 68 h 638"/>
                  <a:gd name="T48" fmla="*/ 141 w 526"/>
                  <a:gd name="T49" fmla="*/ 52 h 638"/>
                  <a:gd name="T50" fmla="*/ 181 w 526"/>
                  <a:gd name="T51" fmla="*/ 0 h 638"/>
                  <a:gd name="T52" fmla="*/ 205 w 526"/>
                  <a:gd name="T53" fmla="*/ 16 h 638"/>
                  <a:gd name="T54" fmla="*/ 193 w 526"/>
                  <a:gd name="T55" fmla="*/ 40 h 638"/>
                  <a:gd name="T56" fmla="*/ 217 w 526"/>
                  <a:gd name="T57" fmla="*/ 52 h 638"/>
                  <a:gd name="T58" fmla="*/ 205 w 526"/>
                  <a:gd name="T59" fmla="*/ 80 h 638"/>
                  <a:gd name="T60" fmla="*/ 249 w 526"/>
                  <a:gd name="T61" fmla="*/ 100 h 638"/>
                  <a:gd name="T62" fmla="*/ 293 w 526"/>
                  <a:gd name="T63" fmla="*/ 88 h 638"/>
                  <a:gd name="T64" fmla="*/ 429 w 526"/>
                  <a:gd name="T65" fmla="*/ 140 h 638"/>
                  <a:gd name="T66" fmla="*/ 525 w 526"/>
                  <a:gd name="T67" fmla="*/ 140 h 6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6"/>
                  <a:gd name="T103" fmla="*/ 0 h 638"/>
                  <a:gd name="T104" fmla="*/ 526 w 526"/>
                  <a:gd name="T105" fmla="*/ 638 h 6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6" h="638">
                    <a:moveTo>
                      <a:pt x="525" y="140"/>
                    </a:moveTo>
                    <a:lnTo>
                      <a:pt x="485" y="184"/>
                    </a:lnTo>
                    <a:lnTo>
                      <a:pt x="433" y="212"/>
                    </a:lnTo>
                    <a:lnTo>
                      <a:pt x="369" y="292"/>
                    </a:lnTo>
                    <a:lnTo>
                      <a:pt x="353" y="320"/>
                    </a:lnTo>
                    <a:lnTo>
                      <a:pt x="345" y="360"/>
                    </a:lnTo>
                    <a:lnTo>
                      <a:pt x="321" y="372"/>
                    </a:lnTo>
                    <a:lnTo>
                      <a:pt x="345" y="384"/>
                    </a:lnTo>
                    <a:lnTo>
                      <a:pt x="313" y="384"/>
                    </a:lnTo>
                    <a:lnTo>
                      <a:pt x="333" y="396"/>
                    </a:lnTo>
                    <a:lnTo>
                      <a:pt x="325" y="420"/>
                    </a:lnTo>
                    <a:lnTo>
                      <a:pt x="337" y="488"/>
                    </a:lnTo>
                    <a:lnTo>
                      <a:pt x="321" y="513"/>
                    </a:lnTo>
                    <a:lnTo>
                      <a:pt x="369" y="529"/>
                    </a:lnTo>
                    <a:lnTo>
                      <a:pt x="409" y="561"/>
                    </a:lnTo>
                    <a:lnTo>
                      <a:pt x="441" y="577"/>
                    </a:lnTo>
                    <a:lnTo>
                      <a:pt x="449" y="613"/>
                    </a:lnTo>
                    <a:lnTo>
                      <a:pt x="89" y="637"/>
                    </a:lnTo>
                    <a:lnTo>
                      <a:pt x="65" y="460"/>
                    </a:lnTo>
                    <a:lnTo>
                      <a:pt x="44" y="432"/>
                    </a:lnTo>
                    <a:lnTo>
                      <a:pt x="61" y="396"/>
                    </a:lnTo>
                    <a:lnTo>
                      <a:pt x="48" y="260"/>
                    </a:lnTo>
                    <a:lnTo>
                      <a:pt x="24" y="192"/>
                    </a:lnTo>
                    <a:lnTo>
                      <a:pt x="0" y="68"/>
                    </a:lnTo>
                    <a:lnTo>
                      <a:pt x="141" y="52"/>
                    </a:lnTo>
                    <a:lnTo>
                      <a:pt x="181" y="0"/>
                    </a:lnTo>
                    <a:lnTo>
                      <a:pt x="205" y="16"/>
                    </a:lnTo>
                    <a:lnTo>
                      <a:pt x="193" y="40"/>
                    </a:lnTo>
                    <a:lnTo>
                      <a:pt x="217" y="52"/>
                    </a:lnTo>
                    <a:lnTo>
                      <a:pt x="205" y="80"/>
                    </a:lnTo>
                    <a:lnTo>
                      <a:pt x="249" y="100"/>
                    </a:lnTo>
                    <a:lnTo>
                      <a:pt x="293" y="88"/>
                    </a:lnTo>
                    <a:lnTo>
                      <a:pt x="429" y="140"/>
                    </a:lnTo>
                    <a:lnTo>
                      <a:pt x="525" y="1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</p:grpSp>
        <p:grpSp>
          <p:nvGrpSpPr>
            <p:cNvPr id="22" name="Group 133">
              <a:extLst>
                <a:ext uri="{FF2B5EF4-FFF2-40B4-BE49-F238E27FC236}">
                  <a16:creationId xmlns:a16="http://schemas.microsoft.com/office/drawing/2014/main" id="{293BB07E-260B-4025-9256-08BEEA0494A4}"/>
                </a:ext>
              </a:extLst>
            </p:cNvPr>
            <p:cNvGrpSpPr/>
            <p:nvPr/>
          </p:nvGrpSpPr>
          <p:grpSpPr bwMode="gray">
            <a:xfrm>
              <a:off x="6089369" y="1889069"/>
              <a:ext cx="1886645" cy="2210835"/>
              <a:chOff x="4422691" y="537135"/>
              <a:chExt cx="1713821" cy="1624569"/>
            </a:xfrm>
            <a:solidFill>
              <a:schemeClr val="accent2"/>
            </a:solidFill>
            <a:effectLst/>
          </p:grpSpPr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361336FD-BF4B-466A-93F8-A0A236E23F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03232" y="1277636"/>
                <a:ext cx="570073" cy="884068"/>
              </a:xfrm>
              <a:custGeom>
                <a:avLst/>
                <a:gdLst>
                  <a:gd name="T0" fmla="*/ 36 w 317"/>
                  <a:gd name="T1" fmla="*/ 40 h 585"/>
                  <a:gd name="T2" fmla="*/ 236 w 317"/>
                  <a:gd name="T3" fmla="*/ 0 h 585"/>
                  <a:gd name="T4" fmla="*/ 236 w 317"/>
                  <a:gd name="T5" fmla="*/ 24 h 585"/>
                  <a:gd name="T6" fmla="*/ 256 w 317"/>
                  <a:gd name="T7" fmla="*/ 60 h 585"/>
                  <a:gd name="T8" fmla="*/ 264 w 317"/>
                  <a:gd name="T9" fmla="*/ 92 h 585"/>
                  <a:gd name="T10" fmla="*/ 304 w 317"/>
                  <a:gd name="T11" fmla="*/ 324 h 585"/>
                  <a:gd name="T12" fmla="*/ 296 w 317"/>
                  <a:gd name="T13" fmla="*/ 352 h 585"/>
                  <a:gd name="T14" fmla="*/ 316 w 317"/>
                  <a:gd name="T15" fmla="*/ 376 h 585"/>
                  <a:gd name="T16" fmla="*/ 284 w 317"/>
                  <a:gd name="T17" fmla="*/ 484 h 585"/>
                  <a:gd name="T18" fmla="*/ 260 w 317"/>
                  <a:gd name="T19" fmla="*/ 524 h 585"/>
                  <a:gd name="T20" fmla="*/ 272 w 317"/>
                  <a:gd name="T21" fmla="*/ 536 h 585"/>
                  <a:gd name="T22" fmla="*/ 252 w 317"/>
                  <a:gd name="T23" fmla="*/ 548 h 585"/>
                  <a:gd name="T24" fmla="*/ 256 w 317"/>
                  <a:gd name="T25" fmla="*/ 568 h 585"/>
                  <a:gd name="T26" fmla="*/ 204 w 317"/>
                  <a:gd name="T27" fmla="*/ 568 h 585"/>
                  <a:gd name="T28" fmla="*/ 192 w 317"/>
                  <a:gd name="T29" fmla="*/ 584 h 585"/>
                  <a:gd name="T30" fmla="*/ 172 w 317"/>
                  <a:gd name="T31" fmla="*/ 572 h 585"/>
                  <a:gd name="T32" fmla="*/ 152 w 317"/>
                  <a:gd name="T33" fmla="*/ 532 h 585"/>
                  <a:gd name="T34" fmla="*/ 104 w 317"/>
                  <a:gd name="T35" fmla="*/ 484 h 585"/>
                  <a:gd name="T36" fmla="*/ 112 w 317"/>
                  <a:gd name="T37" fmla="*/ 412 h 585"/>
                  <a:gd name="T38" fmla="*/ 64 w 317"/>
                  <a:gd name="T39" fmla="*/ 384 h 585"/>
                  <a:gd name="T40" fmla="*/ 28 w 317"/>
                  <a:gd name="T41" fmla="*/ 340 h 585"/>
                  <a:gd name="T42" fmla="*/ 0 w 317"/>
                  <a:gd name="T43" fmla="*/ 268 h 585"/>
                  <a:gd name="T44" fmla="*/ 0 w 317"/>
                  <a:gd name="T45" fmla="*/ 204 h 585"/>
                  <a:gd name="T46" fmla="*/ 16 w 317"/>
                  <a:gd name="T47" fmla="*/ 172 h 585"/>
                  <a:gd name="T48" fmla="*/ 12 w 317"/>
                  <a:gd name="T49" fmla="*/ 132 h 585"/>
                  <a:gd name="T50" fmla="*/ 44 w 317"/>
                  <a:gd name="T51" fmla="*/ 124 h 585"/>
                  <a:gd name="T52" fmla="*/ 56 w 317"/>
                  <a:gd name="T53" fmla="*/ 100 h 585"/>
                  <a:gd name="T54" fmla="*/ 56 w 317"/>
                  <a:gd name="T55" fmla="*/ 64 h 585"/>
                  <a:gd name="T56" fmla="*/ 36 w 317"/>
                  <a:gd name="T57" fmla="*/ 40 h 5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7"/>
                  <a:gd name="T88" fmla="*/ 0 h 585"/>
                  <a:gd name="T89" fmla="*/ 317 w 317"/>
                  <a:gd name="T90" fmla="*/ 585 h 5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7" h="585">
                    <a:moveTo>
                      <a:pt x="36" y="40"/>
                    </a:moveTo>
                    <a:lnTo>
                      <a:pt x="236" y="0"/>
                    </a:lnTo>
                    <a:lnTo>
                      <a:pt x="236" y="24"/>
                    </a:lnTo>
                    <a:lnTo>
                      <a:pt x="256" y="60"/>
                    </a:lnTo>
                    <a:lnTo>
                      <a:pt x="264" y="92"/>
                    </a:lnTo>
                    <a:lnTo>
                      <a:pt x="304" y="324"/>
                    </a:lnTo>
                    <a:lnTo>
                      <a:pt x="296" y="352"/>
                    </a:lnTo>
                    <a:lnTo>
                      <a:pt x="316" y="376"/>
                    </a:lnTo>
                    <a:lnTo>
                      <a:pt x="284" y="484"/>
                    </a:lnTo>
                    <a:lnTo>
                      <a:pt x="260" y="524"/>
                    </a:lnTo>
                    <a:lnTo>
                      <a:pt x="272" y="536"/>
                    </a:lnTo>
                    <a:lnTo>
                      <a:pt x="252" y="548"/>
                    </a:lnTo>
                    <a:lnTo>
                      <a:pt x="256" y="568"/>
                    </a:lnTo>
                    <a:lnTo>
                      <a:pt x="204" y="568"/>
                    </a:lnTo>
                    <a:lnTo>
                      <a:pt x="192" y="584"/>
                    </a:lnTo>
                    <a:lnTo>
                      <a:pt x="172" y="572"/>
                    </a:lnTo>
                    <a:lnTo>
                      <a:pt x="152" y="532"/>
                    </a:lnTo>
                    <a:lnTo>
                      <a:pt x="104" y="484"/>
                    </a:lnTo>
                    <a:lnTo>
                      <a:pt x="112" y="412"/>
                    </a:lnTo>
                    <a:lnTo>
                      <a:pt x="64" y="384"/>
                    </a:lnTo>
                    <a:lnTo>
                      <a:pt x="28" y="340"/>
                    </a:lnTo>
                    <a:lnTo>
                      <a:pt x="0" y="268"/>
                    </a:lnTo>
                    <a:lnTo>
                      <a:pt x="0" y="204"/>
                    </a:lnTo>
                    <a:lnTo>
                      <a:pt x="16" y="172"/>
                    </a:lnTo>
                    <a:lnTo>
                      <a:pt x="12" y="132"/>
                    </a:lnTo>
                    <a:lnTo>
                      <a:pt x="44" y="124"/>
                    </a:lnTo>
                    <a:lnTo>
                      <a:pt x="56" y="100"/>
                    </a:lnTo>
                    <a:lnTo>
                      <a:pt x="56" y="64"/>
                    </a:lnTo>
                    <a:lnTo>
                      <a:pt x="36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7246EFE-8629-43A7-B812-C6D784A04F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77995" y="1356219"/>
                <a:ext cx="440594" cy="654363"/>
              </a:xfrm>
              <a:custGeom>
                <a:avLst/>
                <a:gdLst>
                  <a:gd name="T0" fmla="*/ 0 w 245"/>
                  <a:gd name="T1" fmla="*/ 40 h 433"/>
                  <a:gd name="T2" fmla="*/ 40 w 245"/>
                  <a:gd name="T3" fmla="*/ 272 h 433"/>
                  <a:gd name="T4" fmla="*/ 32 w 245"/>
                  <a:gd name="T5" fmla="*/ 300 h 433"/>
                  <a:gd name="T6" fmla="*/ 52 w 245"/>
                  <a:gd name="T7" fmla="*/ 324 h 433"/>
                  <a:gd name="T8" fmla="*/ 20 w 245"/>
                  <a:gd name="T9" fmla="*/ 432 h 433"/>
                  <a:gd name="T10" fmla="*/ 44 w 245"/>
                  <a:gd name="T11" fmla="*/ 412 h 433"/>
                  <a:gd name="T12" fmla="*/ 140 w 245"/>
                  <a:gd name="T13" fmla="*/ 400 h 433"/>
                  <a:gd name="T14" fmla="*/ 144 w 245"/>
                  <a:gd name="T15" fmla="*/ 372 h 433"/>
                  <a:gd name="T16" fmla="*/ 172 w 245"/>
                  <a:gd name="T17" fmla="*/ 392 h 433"/>
                  <a:gd name="T18" fmla="*/ 192 w 245"/>
                  <a:gd name="T19" fmla="*/ 348 h 433"/>
                  <a:gd name="T20" fmla="*/ 212 w 245"/>
                  <a:gd name="T21" fmla="*/ 312 h 433"/>
                  <a:gd name="T22" fmla="*/ 244 w 245"/>
                  <a:gd name="T23" fmla="*/ 280 h 433"/>
                  <a:gd name="T24" fmla="*/ 192 w 245"/>
                  <a:gd name="T25" fmla="*/ 0 h 433"/>
                  <a:gd name="T26" fmla="*/ 68 w 245"/>
                  <a:gd name="T27" fmla="*/ 12 h 433"/>
                  <a:gd name="T28" fmla="*/ 52 w 245"/>
                  <a:gd name="T29" fmla="*/ 28 h 433"/>
                  <a:gd name="T30" fmla="*/ 24 w 245"/>
                  <a:gd name="T31" fmla="*/ 40 h 433"/>
                  <a:gd name="T32" fmla="*/ 0 w 245"/>
                  <a:gd name="T33" fmla="*/ 40 h 4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5"/>
                  <a:gd name="T52" fmla="*/ 0 h 433"/>
                  <a:gd name="T53" fmla="*/ 245 w 245"/>
                  <a:gd name="T54" fmla="*/ 433 h 4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5" h="433">
                    <a:moveTo>
                      <a:pt x="0" y="40"/>
                    </a:moveTo>
                    <a:lnTo>
                      <a:pt x="40" y="272"/>
                    </a:lnTo>
                    <a:lnTo>
                      <a:pt x="32" y="300"/>
                    </a:lnTo>
                    <a:lnTo>
                      <a:pt x="52" y="324"/>
                    </a:lnTo>
                    <a:lnTo>
                      <a:pt x="20" y="432"/>
                    </a:lnTo>
                    <a:lnTo>
                      <a:pt x="44" y="412"/>
                    </a:lnTo>
                    <a:lnTo>
                      <a:pt x="140" y="400"/>
                    </a:lnTo>
                    <a:lnTo>
                      <a:pt x="144" y="372"/>
                    </a:lnTo>
                    <a:lnTo>
                      <a:pt x="172" y="392"/>
                    </a:lnTo>
                    <a:lnTo>
                      <a:pt x="192" y="348"/>
                    </a:lnTo>
                    <a:lnTo>
                      <a:pt x="212" y="312"/>
                    </a:lnTo>
                    <a:lnTo>
                      <a:pt x="244" y="280"/>
                    </a:lnTo>
                    <a:lnTo>
                      <a:pt x="192" y="0"/>
                    </a:lnTo>
                    <a:lnTo>
                      <a:pt x="68" y="12"/>
                    </a:lnTo>
                    <a:lnTo>
                      <a:pt x="52" y="28"/>
                    </a:lnTo>
                    <a:lnTo>
                      <a:pt x="24" y="40"/>
                    </a:lnTo>
                    <a:lnTo>
                      <a:pt x="0" y="40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699CF68-3703-47F6-8E2E-C9F8B9451C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2691" y="671633"/>
                <a:ext cx="728330" cy="667963"/>
              </a:xfrm>
              <a:custGeom>
                <a:avLst/>
                <a:gdLst>
                  <a:gd name="T0" fmla="*/ 168 w 405"/>
                  <a:gd name="T1" fmla="*/ 32 h 442"/>
                  <a:gd name="T2" fmla="*/ 132 w 405"/>
                  <a:gd name="T3" fmla="*/ 32 h 442"/>
                  <a:gd name="T4" fmla="*/ 136 w 405"/>
                  <a:gd name="T5" fmla="*/ 0 h 442"/>
                  <a:gd name="T6" fmla="*/ 56 w 405"/>
                  <a:gd name="T7" fmla="*/ 20 h 442"/>
                  <a:gd name="T8" fmla="*/ 40 w 405"/>
                  <a:gd name="T9" fmla="*/ 48 h 442"/>
                  <a:gd name="T10" fmla="*/ 32 w 405"/>
                  <a:gd name="T11" fmla="*/ 88 h 442"/>
                  <a:gd name="T12" fmla="*/ 8 w 405"/>
                  <a:gd name="T13" fmla="*/ 100 h 442"/>
                  <a:gd name="T14" fmla="*/ 32 w 405"/>
                  <a:gd name="T15" fmla="*/ 112 h 442"/>
                  <a:gd name="T16" fmla="*/ 0 w 405"/>
                  <a:gd name="T17" fmla="*/ 112 h 442"/>
                  <a:gd name="T18" fmla="*/ 20 w 405"/>
                  <a:gd name="T19" fmla="*/ 124 h 442"/>
                  <a:gd name="T20" fmla="*/ 12 w 405"/>
                  <a:gd name="T21" fmla="*/ 148 h 442"/>
                  <a:gd name="T22" fmla="*/ 24 w 405"/>
                  <a:gd name="T23" fmla="*/ 216 h 442"/>
                  <a:gd name="T24" fmla="*/ 8 w 405"/>
                  <a:gd name="T25" fmla="*/ 241 h 442"/>
                  <a:gd name="T26" fmla="*/ 56 w 405"/>
                  <a:gd name="T27" fmla="*/ 257 h 442"/>
                  <a:gd name="T28" fmla="*/ 96 w 405"/>
                  <a:gd name="T29" fmla="*/ 289 h 442"/>
                  <a:gd name="T30" fmla="*/ 128 w 405"/>
                  <a:gd name="T31" fmla="*/ 305 h 442"/>
                  <a:gd name="T32" fmla="*/ 136 w 405"/>
                  <a:gd name="T33" fmla="*/ 341 h 442"/>
                  <a:gd name="T34" fmla="*/ 148 w 405"/>
                  <a:gd name="T35" fmla="*/ 349 h 442"/>
                  <a:gd name="T36" fmla="*/ 140 w 405"/>
                  <a:gd name="T37" fmla="*/ 397 h 442"/>
                  <a:gd name="T38" fmla="*/ 156 w 405"/>
                  <a:gd name="T39" fmla="*/ 421 h 442"/>
                  <a:gd name="T40" fmla="*/ 192 w 405"/>
                  <a:gd name="T41" fmla="*/ 441 h 442"/>
                  <a:gd name="T42" fmla="*/ 392 w 405"/>
                  <a:gd name="T43" fmla="*/ 401 h 442"/>
                  <a:gd name="T44" fmla="*/ 380 w 405"/>
                  <a:gd name="T45" fmla="*/ 345 h 442"/>
                  <a:gd name="T46" fmla="*/ 404 w 405"/>
                  <a:gd name="T47" fmla="*/ 136 h 442"/>
                  <a:gd name="T48" fmla="*/ 356 w 405"/>
                  <a:gd name="T49" fmla="*/ 212 h 442"/>
                  <a:gd name="T50" fmla="*/ 352 w 405"/>
                  <a:gd name="T51" fmla="*/ 192 h 442"/>
                  <a:gd name="T52" fmla="*/ 368 w 405"/>
                  <a:gd name="T53" fmla="*/ 148 h 442"/>
                  <a:gd name="T54" fmla="*/ 356 w 405"/>
                  <a:gd name="T55" fmla="*/ 96 h 442"/>
                  <a:gd name="T56" fmla="*/ 340 w 405"/>
                  <a:gd name="T57" fmla="*/ 96 h 442"/>
                  <a:gd name="T58" fmla="*/ 332 w 405"/>
                  <a:gd name="T59" fmla="*/ 80 h 442"/>
                  <a:gd name="T60" fmla="*/ 288 w 405"/>
                  <a:gd name="T61" fmla="*/ 80 h 442"/>
                  <a:gd name="T62" fmla="*/ 252 w 405"/>
                  <a:gd name="T63" fmla="*/ 52 h 442"/>
                  <a:gd name="T64" fmla="*/ 196 w 405"/>
                  <a:gd name="T65" fmla="*/ 52 h 442"/>
                  <a:gd name="T66" fmla="*/ 168 w 405"/>
                  <a:gd name="T67" fmla="*/ 32 h 4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5"/>
                  <a:gd name="T103" fmla="*/ 0 h 442"/>
                  <a:gd name="T104" fmla="*/ 405 w 405"/>
                  <a:gd name="T105" fmla="*/ 442 h 4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5" h="442">
                    <a:moveTo>
                      <a:pt x="168" y="32"/>
                    </a:moveTo>
                    <a:lnTo>
                      <a:pt x="132" y="32"/>
                    </a:lnTo>
                    <a:lnTo>
                      <a:pt x="136" y="0"/>
                    </a:lnTo>
                    <a:lnTo>
                      <a:pt x="56" y="20"/>
                    </a:lnTo>
                    <a:lnTo>
                      <a:pt x="40" y="48"/>
                    </a:lnTo>
                    <a:lnTo>
                      <a:pt x="32" y="88"/>
                    </a:lnTo>
                    <a:lnTo>
                      <a:pt x="8" y="100"/>
                    </a:lnTo>
                    <a:lnTo>
                      <a:pt x="32" y="112"/>
                    </a:lnTo>
                    <a:lnTo>
                      <a:pt x="0" y="112"/>
                    </a:lnTo>
                    <a:lnTo>
                      <a:pt x="20" y="124"/>
                    </a:lnTo>
                    <a:lnTo>
                      <a:pt x="12" y="148"/>
                    </a:lnTo>
                    <a:lnTo>
                      <a:pt x="24" y="216"/>
                    </a:lnTo>
                    <a:lnTo>
                      <a:pt x="8" y="241"/>
                    </a:lnTo>
                    <a:lnTo>
                      <a:pt x="56" y="257"/>
                    </a:lnTo>
                    <a:lnTo>
                      <a:pt x="96" y="289"/>
                    </a:lnTo>
                    <a:lnTo>
                      <a:pt x="128" y="305"/>
                    </a:lnTo>
                    <a:lnTo>
                      <a:pt x="136" y="341"/>
                    </a:lnTo>
                    <a:lnTo>
                      <a:pt x="148" y="349"/>
                    </a:lnTo>
                    <a:lnTo>
                      <a:pt x="140" y="397"/>
                    </a:lnTo>
                    <a:lnTo>
                      <a:pt x="156" y="421"/>
                    </a:lnTo>
                    <a:lnTo>
                      <a:pt x="192" y="441"/>
                    </a:lnTo>
                    <a:lnTo>
                      <a:pt x="392" y="401"/>
                    </a:lnTo>
                    <a:lnTo>
                      <a:pt x="380" y="345"/>
                    </a:lnTo>
                    <a:lnTo>
                      <a:pt x="404" y="136"/>
                    </a:lnTo>
                    <a:lnTo>
                      <a:pt x="356" y="212"/>
                    </a:lnTo>
                    <a:lnTo>
                      <a:pt x="352" y="192"/>
                    </a:lnTo>
                    <a:lnTo>
                      <a:pt x="368" y="148"/>
                    </a:lnTo>
                    <a:lnTo>
                      <a:pt x="356" y="96"/>
                    </a:lnTo>
                    <a:lnTo>
                      <a:pt x="340" y="96"/>
                    </a:lnTo>
                    <a:lnTo>
                      <a:pt x="332" y="80"/>
                    </a:lnTo>
                    <a:lnTo>
                      <a:pt x="288" y="80"/>
                    </a:lnTo>
                    <a:lnTo>
                      <a:pt x="252" y="52"/>
                    </a:lnTo>
                    <a:lnTo>
                      <a:pt x="196" y="52"/>
                    </a:lnTo>
                    <a:lnTo>
                      <a:pt x="168" y="32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45BEB30-01FF-41DE-AC08-3A8DFDA39A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277" y="1205096"/>
                <a:ext cx="613235" cy="593913"/>
              </a:xfrm>
              <a:custGeom>
                <a:avLst/>
                <a:gdLst>
                  <a:gd name="T0" fmla="*/ 112 w 341"/>
                  <a:gd name="T1" fmla="*/ 364 h 393"/>
                  <a:gd name="T2" fmla="*/ 140 w 341"/>
                  <a:gd name="T3" fmla="*/ 384 h 393"/>
                  <a:gd name="T4" fmla="*/ 164 w 341"/>
                  <a:gd name="T5" fmla="*/ 368 h 393"/>
                  <a:gd name="T6" fmla="*/ 184 w 341"/>
                  <a:gd name="T7" fmla="*/ 380 h 393"/>
                  <a:gd name="T8" fmla="*/ 192 w 341"/>
                  <a:gd name="T9" fmla="*/ 364 h 393"/>
                  <a:gd name="T10" fmla="*/ 208 w 341"/>
                  <a:gd name="T11" fmla="*/ 364 h 393"/>
                  <a:gd name="T12" fmla="*/ 236 w 341"/>
                  <a:gd name="T13" fmla="*/ 392 h 393"/>
                  <a:gd name="T14" fmla="*/ 252 w 341"/>
                  <a:gd name="T15" fmla="*/ 380 h 393"/>
                  <a:gd name="T16" fmla="*/ 260 w 341"/>
                  <a:gd name="T17" fmla="*/ 364 h 393"/>
                  <a:gd name="T18" fmla="*/ 260 w 341"/>
                  <a:gd name="T19" fmla="*/ 344 h 393"/>
                  <a:gd name="T20" fmla="*/ 272 w 341"/>
                  <a:gd name="T21" fmla="*/ 320 h 393"/>
                  <a:gd name="T22" fmla="*/ 284 w 341"/>
                  <a:gd name="T23" fmla="*/ 316 h 393"/>
                  <a:gd name="T24" fmla="*/ 288 w 341"/>
                  <a:gd name="T25" fmla="*/ 292 h 393"/>
                  <a:gd name="T26" fmla="*/ 296 w 341"/>
                  <a:gd name="T27" fmla="*/ 272 h 393"/>
                  <a:gd name="T28" fmla="*/ 304 w 341"/>
                  <a:gd name="T29" fmla="*/ 260 h 393"/>
                  <a:gd name="T30" fmla="*/ 304 w 341"/>
                  <a:gd name="T31" fmla="*/ 268 h 393"/>
                  <a:gd name="T32" fmla="*/ 320 w 341"/>
                  <a:gd name="T33" fmla="*/ 248 h 393"/>
                  <a:gd name="T34" fmla="*/ 332 w 341"/>
                  <a:gd name="T35" fmla="*/ 216 h 393"/>
                  <a:gd name="T36" fmla="*/ 332 w 341"/>
                  <a:gd name="T37" fmla="*/ 172 h 393"/>
                  <a:gd name="T38" fmla="*/ 340 w 341"/>
                  <a:gd name="T39" fmla="*/ 148 h 393"/>
                  <a:gd name="T40" fmla="*/ 308 w 341"/>
                  <a:gd name="T41" fmla="*/ 0 h 393"/>
                  <a:gd name="T42" fmla="*/ 252 w 341"/>
                  <a:gd name="T43" fmla="*/ 48 h 393"/>
                  <a:gd name="T44" fmla="*/ 220 w 341"/>
                  <a:gd name="T45" fmla="*/ 80 h 393"/>
                  <a:gd name="T46" fmla="*/ 192 w 341"/>
                  <a:gd name="T47" fmla="*/ 92 h 393"/>
                  <a:gd name="T48" fmla="*/ 168 w 341"/>
                  <a:gd name="T49" fmla="*/ 92 h 393"/>
                  <a:gd name="T50" fmla="*/ 152 w 341"/>
                  <a:gd name="T51" fmla="*/ 80 h 393"/>
                  <a:gd name="T52" fmla="*/ 128 w 341"/>
                  <a:gd name="T53" fmla="*/ 84 h 393"/>
                  <a:gd name="T54" fmla="*/ 112 w 341"/>
                  <a:gd name="T55" fmla="*/ 76 h 393"/>
                  <a:gd name="T56" fmla="*/ 0 w 341"/>
                  <a:gd name="T57" fmla="*/ 100 h 393"/>
                  <a:gd name="T58" fmla="*/ 52 w 341"/>
                  <a:gd name="T59" fmla="*/ 380 h 393"/>
                  <a:gd name="T60" fmla="*/ 112 w 341"/>
                  <a:gd name="T61" fmla="*/ 364 h 3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1"/>
                  <a:gd name="T94" fmla="*/ 0 h 393"/>
                  <a:gd name="T95" fmla="*/ 341 w 341"/>
                  <a:gd name="T96" fmla="*/ 393 h 39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1" h="393">
                    <a:moveTo>
                      <a:pt x="112" y="364"/>
                    </a:moveTo>
                    <a:lnTo>
                      <a:pt x="140" y="384"/>
                    </a:lnTo>
                    <a:lnTo>
                      <a:pt x="164" y="368"/>
                    </a:lnTo>
                    <a:lnTo>
                      <a:pt x="184" y="380"/>
                    </a:lnTo>
                    <a:lnTo>
                      <a:pt x="192" y="364"/>
                    </a:lnTo>
                    <a:lnTo>
                      <a:pt x="208" y="364"/>
                    </a:lnTo>
                    <a:lnTo>
                      <a:pt x="236" y="392"/>
                    </a:lnTo>
                    <a:lnTo>
                      <a:pt x="252" y="380"/>
                    </a:lnTo>
                    <a:lnTo>
                      <a:pt x="260" y="364"/>
                    </a:lnTo>
                    <a:lnTo>
                      <a:pt x="260" y="344"/>
                    </a:lnTo>
                    <a:lnTo>
                      <a:pt x="272" y="320"/>
                    </a:lnTo>
                    <a:lnTo>
                      <a:pt x="284" y="316"/>
                    </a:lnTo>
                    <a:lnTo>
                      <a:pt x="288" y="292"/>
                    </a:lnTo>
                    <a:lnTo>
                      <a:pt x="296" y="272"/>
                    </a:lnTo>
                    <a:lnTo>
                      <a:pt x="304" y="260"/>
                    </a:lnTo>
                    <a:lnTo>
                      <a:pt x="304" y="268"/>
                    </a:lnTo>
                    <a:lnTo>
                      <a:pt x="320" y="248"/>
                    </a:lnTo>
                    <a:lnTo>
                      <a:pt x="332" y="216"/>
                    </a:lnTo>
                    <a:lnTo>
                      <a:pt x="332" y="172"/>
                    </a:lnTo>
                    <a:lnTo>
                      <a:pt x="340" y="148"/>
                    </a:lnTo>
                    <a:lnTo>
                      <a:pt x="308" y="0"/>
                    </a:lnTo>
                    <a:lnTo>
                      <a:pt x="252" y="48"/>
                    </a:lnTo>
                    <a:lnTo>
                      <a:pt x="220" y="80"/>
                    </a:lnTo>
                    <a:lnTo>
                      <a:pt x="192" y="92"/>
                    </a:lnTo>
                    <a:lnTo>
                      <a:pt x="168" y="92"/>
                    </a:lnTo>
                    <a:lnTo>
                      <a:pt x="152" y="80"/>
                    </a:lnTo>
                    <a:lnTo>
                      <a:pt x="128" y="84"/>
                    </a:lnTo>
                    <a:lnTo>
                      <a:pt x="112" y="76"/>
                    </a:lnTo>
                    <a:lnTo>
                      <a:pt x="0" y="100"/>
                    </a:lnTo>
                    <a:lnTo>
                      <a:pt x="52" y="380"/>
                    </a:lnTo>
                    <a:lnTo>
                      <a:pt x="112" y="364"/>
                    </a:lnTo>
                  </a:path>
                </a:pathLst>
              </a:cu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50">
                  <a:solidFill>
                    <a:srgbClr val="616365"/>
                  </a:solidFill>
                </a:endParaRPr>
              </a:p>
            </p:txBody>
          </p:sp>
          <p:grpSp>
            <p:nvGrpSpPr>
              <p:cNvPr id="27" name="Group 138">
                <a:extLst>
                  <a:ext uri="{FF2B5EF4-FFF2-40B4-BE49-F238E27FC236}">
                    <a16:creationId xmlns:a16="http://schemas.microsoft.com/office/drawing/2014/main" id="{130FB530-8235-4084-8FA7-CACEF54B824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708634" y="537135"/>
                <a:ext cx="1068216" cy="838733"/>
                <a:chOff x="4708633" y="537135"/>
                <a:chExt cx="594" cy="555"/>
              </a:xfrm>
              <a:grpFill/>
            </p:grpSpPr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F8387D1-033D-4744-B29A-F6741124F6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934" y="537284"/>
                  <a:ext cx="293" cy="406"/>
                </a:xfrm>
                <a:custGeom>
                  <a:avLst/>
                  <a:gdLst>
                    <a:gd name="T0" fmla="*/ 292 w 293"/>
                    <a:gd name="T1" fmla="*/ 249 h 406"/>
                    <a:gd name="T2" fmla="*/ 292 w 293"/>
                    <a:gd name="T3" fmla="*/ 221 h 406"/>
                    <a:gd name="T4" fmla="*/ 252 w 293"/>
                    <a:gd name="T5" fmla="*/ 132 h 406"/>
                    <a:gd name="T6" fmla="*/ 232 w 293"/>
                    <a:gd name="T7" fmla="*/ 140 h 406"/>
                    <a:gd name="T8" fmla="*/ 224 w 293"/>
                    <a:gd name="T9" fmla="*/ 173 h 406"/>
                    <a:gd name="T10" fmla="*/ 204 w 293"/>
                    <a:gd name="T11" fmla="*/ 181 h 406"/>
                    <a:gd name="T12" fmla="*/ 184 w 293"/>
                    <a:gd name="T13" fmla="*/ 181 h 406"/>
                    <a:gd name="T14" fmla="*/ 184 w 293"/>
                    <a:gd name="T15" fmla="*/ 152 h 406"/>
                    <a:gd name="T16" fmla="*/ 212 w 293"/>
                    <a:gd name="T17" fmla="*/ 132 h 406"/>
                    <a:gd name="T18" fmla="*/ 208 w 293"/>
                    <a:gd name="T19" fmla="*/ 76 h 406"/>
                    <a:gd name="T20" fmla="*/ 184 w 293"/>
                    <a:gd name="T21" fmla="*/ 20 h 406"/>
                    <a:gd name="T22" fmla="*/ 84 w 293"/>
                    <a:gd name="T23" fmla="*/ 0 h 406"/>
                    <a:gd name="T24" fmla="*/ 64 w 293"/>
                    <a:gd name="T25" fmla="*/ 20 h 406"/>
                    <a:gd name="T26" fmla="*/ 72 w 293"/>
                    <a:gd name="T27" fmla="*/ 40 h 406"/>
                    <a:gd name="T28" fmla="*/ 64 w 293"/>
                    <a:gd name="T29" fmla="*/ 68 h 406"/>
                    <a:gd name="T30" fmla="*/ 64 w 293"/>
                    <a:gd name="T31" fmla="*/ 92 h 406"/>
                    <a:gd name="T32" fmla="*/ 48 w 293"/>
                    <a:gd name="T33" fmla="*/ 88 h 406"/>
                    <a:gd name="T34" fmla="*/ 36 w 293"/>
                    <a:gd name="T35" fmla="*/ 56 h 406"/>
                    <a:gd name="T36" fmla="*/ 12 w 293"/>
                    <a:gd name="T37" fmla="*/ 112 h 406"/>
                    <a:gd name="T38" fmla="*/ 0 w 293"/>
                    <a:gd name="T39" fmla="*/ 249 h 406"/>
                    <a:gd name="T40" fmla="*/ 28 w 293"/>
                    <a:gd name="T41" fmla="*/ 289 h 406"/>
                    <a:gd name="T42" fmla="*/ 32 w 293"/>
                    <a:gd name="T43" fmla="*/ 333 h 406"/>
                    <a:gd name="T44" fmla="*/ 40 w 293"/>
                    <a:gd name="T45" fmla="*/ 369 h 406"/>
                    <a:gd name="T46" fmla="*/ 28 w 293"/>
                    <a:gd name="T47" fmla="*/ 405 h 406"/>
                    <a:gd name="T48" fmla="*/ 152 w 293"/>
                    <a:gd name="T49" fmla="*/ 393 h 406"/>
                    <a:gd name="T50" fmla="*/ 264 w 293"/>
                    <a:gd name="T51" fmla="*/ 369 h 406"/>
                    <a:gd name="T52" fmla="*/ 252 w 293"/>
                    <a:gd name="T53" fmla="*/ 349 h 406"/>
                    <a:gd name="T54" fmla="*/ 256 w 293"/>
                    <a:gd name="T55" fmla="*/ 321 h 406"/>
                    <a:gd name="T56" fmla="*/ 268 w 293"/>
                    <a:gd name="T57" fmla="*/ 309 h 406"/>
                    <a:gd name="T58" fmla="*/ 292 w 293"/>
                    <a:gd name="T59" fmla="*/ 249 h 4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93"/>
                    <a:gd name="T91" fmla="*/ 0 h 406"/>
                    <a:gd name="T92" fmla="*/ 293 w 293"/>
                    <a:gd name="T93" fmla="*/ 406 h 4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93" h="406">
                      <a:moveTo>
                        <a:pt x="292" y="249"/>
                      </a:moveTo>
                      <a:lnTo>
                        <a:pt x="292" y="221"/>
                      </a:lnTo>
                      <a:lnTo>
                        <a:pt x="252" y="132"/>
                      </a:lnTo>
                      <a:lnTo>
                        <a:pt x="232" y="140"/>
                      </a:lnTo>
                      <a:lnTo>
                        <a:pt x="224" y="173"/>
                      </a:lnTo>
                      <a:lnTo>
                        <a:pt x="204" y="181"/>
                      </a:lnTo>
                      <a:lnTo>
                        <a:pt x="184" y="181"/>
                      </a:lnTo>
                      <a:lnTo>
                        <a:pt x="184" y="152"/>
                      </a:lnTo>
                      <a:lnTo>
                        <a:pt x="212" y="132"/>
                      </a:lnTo>
                      <a:lnTo>
                        <a:pt x="208" y="76"/>
                      </a:lnTo>
                      <a:lnTo>
                        <a:pt x="184" y="20"/>
                      </a:lnTo>
                      <a:lnTo>
                        <a:pt x="84" y="0"/>
                      </a:lnTo>
                      <a:lnTo>
                        <a:pt x="64" y="20"/>
                      </a:lnTo>
                      <a:lnTo>
                        <a:pt x="72" y="40"/>
                      </a:lnTo>
                      <a:lnTo>
                        <a:pt x="64" y="68"/>
                      </a:lnTo>
                      <a:lnTo>
                        <a:pt x="64" y="92"/>
                      </a:lnTo>
                      <a:lnTo>
                        <a:pt x="48" y="88"/>
                      </a:lnTo>
                      <a:lnTo>
                        <a:pt x="36" y="56"/>
                      </a:lnTo>
                      <a:lnTo>
                        <a:pt x="12" y="112"/>
                      </a:lnTo>
                      <a:lnTo>
                        <a:pt x="0" y="249"/>
                      </a:lnTo>
                      <a:lnTo>
                        <a:pt x="28" y="289"/>
                      </a:lnTo>
                      <a:lnTo>
                        <a:pt x="32" y="333"/>
                      </a:lnTo>
                      <a:lnTo>
                        <a:pt x="40" y="369"/>
                      </a:lnTo>
                      <a:lnTo>
                        <a:pt x="28" y="405"/>
                      </a:lnTo>
                      <a:lnTo>
                        <a:pt x="152" y="393"/>
                      </a:lnTo>
                      <a:lnTo>
                        <a:pt x="264" y="369"/>
                      </a:lnTo>
                      <a:lnTo>
                        <a:pt x="252" y="349"/>
                      </a:lnTo>
                      <a:lnTo>
                        <a:pt x="256" y="321"/>
                      </a:lnTo>
                      <a:lnTo>
                        <a:pt x="268" y="309"/>
                      </a:lnTo>
                      <a:lnTo>
                        <a:pt x="292" y="249"/>
                      </a:lnTo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5970332-3FCF-4C3C-A0BA-D4CB12EDD53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08633" y="537135"/>
                  <a:ext cx="471" cy="242"/>
                </a:xfrm>
                <a:custGeom>
                  <a:avLst/>
                  <a:gdLst>
                    <a:gd name="T0" fmla="*/ 209 w 471"/>
                    <a:gd name="T1" fmla="*/ 242 h 242"/>
                    <a:gd name="T2" fmla="*/ 242 w 471"/>
                    <a:gd name="T3" fmla="*/ 166 h 242"/>
                    <a:gd name="T4" fmla="*/ 260 w 471"/>
                    <a:gd name="T5" fmla="*/ 165 h 242"/>
                    <a:gd name="T6" fmla="*/ 267 w 471"/>
                    <a:gd name="T7" fmla="*/ 153 h 242"/>
                    <a:gd name="T8" fmla="*/ 278 w 471"/>
                    <a:gd name="T9" fmla="*/ 163 h 242"/>
                    <a:gd name="T10" fmla="*/ 288 w 471"/>
                    <a:gd name="T11" fmla="*/ 148 h 242"/>
                    <a:gd name="T12" fmla="*/ 308 w 471"/>
                    <a:gd name="T13" fmla="*/ 130 h 242"/>
                    <a:gd name="T14" fmla="*/ 333 w 471"/>
                    <a:gd name="T15" fmla="*/ 129 h 242"/>
                    <a:gd name="T16" fmla="*/ 350 w 471"/>
                    <a:gd name="T17" fmla="*/ 114 h 242"/>
                    <a:gd name="T18" fmla="*/ 386 w 471"/>
                    <a:gd name="T19" fmla="*/ 135 h 242"/>
                    <a:gd name="T20" fmla="*/ 392 w 471"/>
                    <a:gd name="T21" fmla="*/ 109 h 242"/>
                    <a:gd name="T22" fmla="*/ 420 w 471"/>
                    <a:gd name="T23" fmla="*/ 115 h 242"/>
                    <a:gd name="T24" fmla="*/ 447 w 471"/>
                    <a:gd name="T25" fmla="*/ 111 h 242"/>
                    <a:gd name="T26" fmla="*/ 471 w 471"/>
                    <a:gd name="T27" fmla="*/ 111 h 242"/>
                    <a:gd name="T28" fmla="*/ 464 w 471"/>
                    <a:gd name="T29" fmla="*/ 99 h 242"/>
                    <a:gd name="T30" fmla="*/ 447 w 471"/>
                    <a:gd name="T31" fmla="*/ 96 h 242"/>
                    <a:gd name="T32" fmla="*/ 431 w 471"/>
                    <a:gd name="T33" fmla="*/ 57 h 242"/>
                    <a:gd name="T34" fmla="*/ 420 w 471"/>
                    <a:gd name="T35" fmla="*/ 55 h 242"/>
                    <a:gd name="T36" fmla="*/ 384 w 471"/>
                    <a:gd name="T37" fmla="*/ 67 h 242"/>
                    <a:gd name="T38" fmla="*/ 366 w 471"/>
                    <a:gd name="T39" fmla="*/ 66 h 242"/>
                    <a:gd name="T40" fmla="*/ 359 w 471"/>
                    <a:gd name="T41" fmla="*/ 39 h 242"/>
                    <a:gd name="T42" fmla="*/ 336 w 471"/>
                    <a:gd name="T43" fmla="*/ 57 h 242"/>
                    <a:gd name="T44" fmla="*/ 282 w 471"/>
                    <a:gd name="T45" fmla="*/ 61 h 242"/>
                    <a:gd name="T46" fmla="*/ 252 w 471"/>
                    <a:gd name="T47" fmla="*/ 88 h 242"/>
                    <a:gd name="T48" fmla="*/ 207 w 471"/>
                    <a:gd name="T49" fmla="*/ 88 h 242"/>
                    <a:gd name="T50" fmla="*/ 174 w 471"/>
                    <a:gd name="T51" fmla="*/ 58 h 242"/>
                    <a:gd name="T52" fmla="*/ 135 w 471"/>
                    <a:gd name="T53" fmla="*/ 57 h 242"/>
                    <a:gd name="T54" fmla="*/ 147 w 471"/>
                    <a:gd name="T55" fmla="*/ 28 h 242"/>
                    <a:gd name="T56" fmla="*/ 180 w 471"/>
                    <a:gd name="T57" fmla="*/ 3 h 242"/>
                    <a:gd name="T58" fmla="*/ 155 w 471"/>
                    <a:gd name="T59" fmla="*/ 0 h 242"/>
                    <a:gd name="T60" fmla="*/ 126 w 471"/>
                    <a:gd name="T61" fmla="*/ 22 h 242"/>
                    <a:gd name="T62" fmla="*/ 102 w 471"/>
                    <a:gd name="T63" fmla="*/ 39 h 242"/>
                    <a:gd name="T64" fmla="*/ 95 w 471"/>
                    <a:gd name="T65" fmla="*/ 60 h 242"/>
                    <a:gd name="T66" fmla="*/ 51 w 471"/>
                    <a:gd name="T67" fmla="*/ 85 h 242"/>
                    <a:gd name="T68" fmla="*/ 39 w 471"/>
                    <a:gd name="T69" fmla="*/ 84 h 242"/>
                    <a:gd name="T70" fmla="*/ 0 w 471"/>
                    <a:gd name="T71" fmla="*/ 120 h 242"/>
                    <a:gd name="T72" fmla="*/ 12 w 471"/>
                    <a:gd name="T73" fmla="*/ 123 h 242"/>
                    <a:gd name="T74" fmla="*/ 36 w 471"/>
                    <a:gd name="T75" fmla="*/ 143 h 242"/>
                    <a:gd name="T76" fmla="*/ 90 w 471"/>
                    <a:gd name="T77" fmla="*/ 143 h 242"/>
                    <a:gd name="T78" fmla="*/ 129 w 471"/>
                    <a:gd name="T79" fmla="*/ 168 h 242"/>
                    <a:gd name="T80" fmla="*/ 171 w 471"/>
                    <a:gd name="T81" fmla="*/ 170 h 242"/>
                    <a:gd name="T82" fmla="*/ 180 w 471"/>
                    <a:gd name="T83" fmla="*/ 183 h 242"/>
                    <a:gd name="T84" fmla="*/ 197 w 471"/>
                    <a:gd name="T85" fmla="*/ 185 h 242"/>
                    <a:gd name="T86" fmla="*/ 209 w 471"/>
                    <a:gd name="T87" fmla="*/ 242 h 2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42"/>
                    <a:gd name="T134" fmla="*/ 471 w 471"/>
                    <a:gd name="T135" fmla="*/ 242 h 2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42">
                      <a:moveTo>
                        <a:pt x="209" y="242"/>
                      </a:moveTo>
                      <a:lnTo>
                        <a:pt x="242" y="166"/>
                      </a:lnTo>
                      <a:lnTo>
                        <a:pt x="260" y="165"/>
                      </a:lnTo>
                      <a:lnTo>
                        <a:pt x="267" y="153"/>
                      </a:lnTo>
                      <a:lnTo>
                        <a:pt x="278" y="163"/>
                      </a:lnTo>
                      <a:lnTo>
                        <a:pt x="288" y="148"/>
                      </a:lnTo>
                      <a:lnTo>
                        <a:pt x="308" y="130"/>
                      </a:lnTo>
                      <a:lnTo>
                        <a:pt x="333" y="129"/>
                      </a:lnTo>
                      <a:lnTo>
                        <a:pt x="350" y="114"/>
                      </a:lnTo>
                      <a:lnTo>
                        <a:pt x="386" y="135"/>
                      </a:lnTo>
                      <a:lnTo>
                        <a:pt x="392" y="109"/>
                      </a:lnTo>
                      <a:lnTo>
                        <a:pt x="420" y="115"/>
                      </a:lnTo>
                      <a:lnTo>
                        <a:pt x="447" y="111"/>
                      </a:lnTo>
                      <a:lnTo>
                        <a:pt x="471" y="111"/>
                      </a:lnTo>
                      <a:lnTo>
                        <a:pt x="464" y="99"/>
                      </a:lnTo>
                      <a:lnTo>
                        <a:pt x="447" y="96"/>
                      </a:lnTo>
                      <a:lnTo>
                        <a:pt x="431" y="57"/>
                      </a:lnTo>
                      <a:lnTo>
                        <a:pt x="420" y="55"/>
                      </a:lnTo>
                      <a:lnTo>
                        <a:pt x="384" y="67"/>
                      </a:lnTo>
                      <a:lnTo>
                        <a:pt x="366" y="66"/>
                      </a:lnTo>
                      <a:lnTo>
                        <a:pt x="359" y="39"/>
                      </a:lnTo>
                      <a:lnTo>
                        <a:pt x="336" y="57"/>
                      </a:lnTo>
                      <a:lnTo>
                        <a:pt x="282" y="61"/>
                      </a:lnTo>
                      <a:lnTo>
                        <a:pt x="252" y="88"/>
                      </a:lnTo>
                      <a:lnTo>
                        <a:pt x="207" y="88"/>
                      </a:lnTo>
                      <a:lnTo>
                        <a:pt x="174" y="58"/>
                      </a:lnTo>
                      <a:lnTo>
                        <a:pt x="135" y="57"/>
                      </a:lnTo>
                      <a:lnTo>
                        <a:pt x="147" y="28"/>
                      </a:lnTo>
                      <a:lnTo>
                        <a:pt x="180" y="3"/>
                      </a:lnTo>
                      <a:lnTo>
                        <a:pt x="155" y="0"/>
                      </a:lnTo>
                      <a:lnTo>
                        <a:pt x="126" y="22"/>
                      </a:lnTo>
                      <a:lnTo>
                        <a:pt x="102" y="39"/>
                      </a:lnTo>
                      <a:lnTo>
                        <a:pt x="95" y="60"/>
                      </a:lnTo>
                      <a:lnTo>
                        <a:pt x="51" y="85"/>
                      </a:lnTo>
                      <a:lnTo>
                        <a:pt x="39" y="84"/>
                      </a:lnTo>
                      <a:lnTo>
                        <a:pt x="0" y="120"/>
                      </a:lnTo>
                      <a:lnTo>
                        <a:pt x="12" y="123"/>
                      </a:lnTo>
                      <a:lnTo>
                        <a:pt x="36" y="143"/>
                      </a:lnTo>
                      <a:lnTo>
                        <a:pt x="90" y="143"/>
                      </a:lnTo>
                      <a:lnTo>
                        <a:pt x="129" y="168"/>
                      </a:lnTo>
                      <a:lnTo>
                        <a:pt x="171" y="170"/>
                      </a:lnTo>
                      <a:lnTo>
                        <a:pt x="180" y="183"/>
                      </a:lnTo>
                      <a:lnTo>
                        <a:pt x="197" y="185"/>
                      </a:lnTo>
                      <a:lnTo>
                        <a:pt x="209" y="242"/>
                      </a:ln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450">
                    <a:solidFill>
                      <a:srgbClr val="616365"/>
                    </a:solidFill>
                  </a:endParaRPr>
                </a:p>
              </p:txBody>
            </p:sp>
          </p:grpSp>
        </p:grp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C2887CFA-4EA9-432C-AA66-BA3904D4B203}"/>
              </a:ext>
            </a:extLst>
          </p:cNvPr>
          <p:cNvSpPr txBox="1"/>
          <p:nvPr/>
        </p:nvSpPr>
        <p:spPr bwMode="gray">
          <a:xfrm>
            <a:off x="987426" y="1483445"/>
            <a:ext cx="84582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76" name="TextBox 63">
            <a:extLst>
              <a:ext uri="{FF2B5EF4-FFF2-40B4-BE49-F238E27FC236}">
                <a16:creationId xmlns:a16="http://schemas.microsoft.com/office/drawing/2014/main" id="{BB972721-41A7-40A3-BDFA-FC86253FC384}"/>
              </a:ext>
            </a:extLst>
          </p:cNvPr>
          <p:cNvSpPr txBox="1"/>
          <p:nvPr/>
        </p:nvSpPr>
        <p:spPr bwMode="gray">
          <a:xfrm>
            <a:off x="284269" y="3248440"/>
            <a:ext cx="5931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CALIFORNIA</a:t>
            </a: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98E9B2AF-4A89-47BE-90DA-9E5A320454AB}"/>
              </a:ext>
            </a:extLst>
          </p:cNvPr>
          <p:cNvSpPr txBox="1"/>
          <p:nvPr/>
        </p:nvSpPr>
        <p:spPr bwMode="gray">
          <a:xfrm>
            <a:off x="1935952" y="3992237"/>
            <a:ext cx="84959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 CENTRAL </a:t>
            </a:r>
          </a:p>
        </p:txBody>
      </p:sp>
      <p:sp>
        <p:nvSpPr>
          <p:cNvPr id="78" name="TextBox 65">
            <a:extLst>
              <a:ext uri="{FF2B5EF4-FFF2-40B4-BE49-F238E27FC236}">
                <a16:creationId xmlns:a16="http://schemas.microsoft.com/office/drawing/2014/main" id="{74E716AE-722B-429B-AB5E-9E2EA41DC2E5}"/>
              </a:ext>
            </a:extLst>
          </p:cNvPr>
          <p:cNvSpPr txBox="1"/>
          <p:nvPr/>
        </p:nvSpPr>
        <p:spPr bwMode="gray">
          <a:xfrm>
            <a:off x="3771138" y="3309908"/>
            <a:ext cx="62036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SOUTHEAST </a:t>
            </a:r>
          </a:p>
        </p:txBody>
      </p:sp>
      <p:sp>
        <p:nvSpPr>
          <p:cNvPr id="79" name="TextBox 66">
            <a:extLst>
              <a:ext uri="{FF2B5EF4-FFF2-40B4-BE49-F238E27FC236}">
                <a16:creationId xmlns:a16="http://schemas.microsoft.com/office/drawing/2014/main" id="{102143EC-FEB8-4337-8C71-ABD6E6E0A311}"/>
              </a:ext>
            </a:extLst>
          </p:cNvPr>
          <p:cNvSpPr txBox="1"/>
          <p:nvPr/>
        </p:nvSpPr>
        <p:spPr bwMode="gray">
          <a:xfrm>
            <a:off x="4109522" y="1882706"/>
            <a:ext cx="62517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NORTHEAST </a:t>
            </a:r>
          </a:p>
        </p:txBody>
      </p:sp>
      <p:sp>
        <p:nvSpPr>
          <p:cNvPr id="80" name="TextBox 67">
            <a:extLst>
              <a:ext uri="{FF2B5EF4-FFF2-40B4-BE49-F238E27FC236}">
                <a16:creationId xmlns:a16="http://schemas.microsoft.com/office/drawing/2014/main" id="{302BAF8C-D7DA-416E-AAEE-A715571CE5B2}"/>
              </a:ext>
            </a:extLst>
          </p:cNvPr>
          <p:cNvSpPr txBox="1"/>
          <p:nvPr/>
        </p:nvSpPr>
        <p:spPr bwMode="gray">
          <a:xfrm>
            <a:off x="1894817" y="1550048"/>
            <a:ext cx="931863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indent="0" algn="ctr">
              <a:defRPr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spcAft>
                <a:spcPts val="169"/>
              </a:spcAft>
            </a:pPr>
            <a:r>
              <a:rPr lang="en-US" sz="750">
                <a:latin typeface="+mj-lt"/>
                <a:cs typeface="Arial" panose="020B0604020202020204" pitchFamily="34" charset="0"/>
              </a:rPr>
              <a:t>PLAINS </a:t>
            </a:r>
          </a:p>
        </p:txBody>
      </p:sp>
      <p:sp>
        <p:nvSpPr>
          <p:cNvPr id="81" name="TextBox 68">
            <a:extLst>
              <a:ext uri="{FF2B5EF4-FFF2-40B4-BE49-F238E27FC236}">
                <a16:creationId xmlns:a16="http://schemas.microsoft.com/office/drawing/2014/main" id="{93B8A117-ECF2-4641-824F-4B345D0D3514}"/>
              </a:ext>
            </a:extLst>
          </p:cNvPr>
          <p:cNvSpPr txBox="1"/>
          <p:nvPr/>
        </p:nvSpPr>
        <p:spPr bwMode="gray">
          <a:xfrm>
            <a:off x="2868816" y="1697426"/>
            <a:ext cx="7165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GREAT LAKES 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F1F4A094-36D3-49BD-B407-0A7AA02A45A5}"/>
              </a:ext>
            </a:extLst>
          </p:cNvPr>
          <p:cNvSpPr txBox="1"/>
          <p:nvPr/>
        </p:nvSpPr>
        <p:spPr bwMode="gray">
          <a:xfrm>
            <a:off x="3955913" y="2662364"/>
            <a:ext cx="540212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69"/>
              </a:spcAft>
            </a:pPr>
            <a:r>
              <a:rPr lang="en-US" sz="750" b="1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MID SOUTH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BEAA266-4994-4E1D-BCCB-CAF6E6C449FF}"/>
              </a:ext>
            </a:extLst>
          </p:cNvPr>
          <p:cNvSpPr/>
          <p:nvPr/>
        </p:nvSpPr>
        <p:spPr>
          <a:xfrm>
            <a:off x="7092280" y="4338147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344153-52B9-418A-9952-EE507AD52D13}"/>
              </a:ext>
            </a:extLst>
          </p:cNvPr>
          <p:cNvSpPr txBox="1"/>
          <p:nvPr/>
        </p:nvSpPr>
        <p:spPr>
          <a:xfrm>
            <a:off x="7182134" y="4303937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performance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D31CC2FE-90C3-401F-BF27-E88F91FE7865}"/>
              </a:ext>
            </a:extLst>
          </p:cNvPr>
          <p:cNvSpPr/>
          <p:nvPr/>
        </p:nvSpPr>
        <p:spPr>
          <a:xfrm>
            <a:off x="7092280" y="4126993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accent3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FF7B07-0328-42A8-B6EB-C7474ADEA542}"/>
              </a:ext>
            </a:extLst>
          </p:cNvPr>
          <p:cNvSpPr txBox="1"/>
          <p:nvPr/>
        </p:nvSpPr>
        <p:spPr>
          <a:xfrm>
            <a:off x="7182134" y="4092783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= Above-average share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DF58818-E61F-406C-8C4D-2A6111F58213}"/>
              </a:ext>
            </a:extLst>
          </p:cNvPr>
          <p:cNvSpPr/>
          <p:nvPr/>
        </p:nvSpPr>
        <p:spPr>
          <a:xfrm>
            <a:off x="7020272" y="2283718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954F9B57-15CE-4068-95D6-48CBA497AC02}"/>
              </a:ext>
            </a:extLst>
          </p:cNvPr>
          <p:cNvSpPr/>
          <p:nvPr/>
        </p:nvSpPr>
        <p:spPr>
          <a:xfrm>
            <a:off x="7020272" y="3662536"/>
            <a:ext cx="161522" cy="1524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2BC27C9-1428-4085-B19E-022026CB57AF}"/>
              </a:ext>
            </a:extLst>
          </p:cNvPr>
          <p:cNvSpPr txBox="1"/>
          <p:nvPr/>
        </p:nvSpPr>
        <p:spPr>
          <a:xfrm>
            <a:off x="382266" y="4620127"/>
            <a:ext cx="6421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| Total fresh vegetables and total fresh mushrooms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6C9CB171-A76E-4D97-AA01-D6FA7E0CD8F4}"/>
              </a:ext>
            </a:extLst>
          </p:cNvPr>
          <p:cNvSpPr/>
          <p:nvPr/>
        </p:nvSpPr>
        <p:spPr>
          <a:xfrm>
            <a:off x="8226902" y="3205450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9E377857-AF8D-47DC-A5BF-10D2F4897F48}"/>
              </a:ext>
            </a:extLst>
          </p:cNvPr>
          <p:cNvSpPr/>
          <p:nvPr/>
        </p:nvSpPr>
        <p:spPr>
          <a:xfrm>
            <a:off x="8226902" y="2982714"/>
            <a:ext cx="161522" cy="1524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05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F91D-021B-48D7-92B6-57858BA7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4668"/>
            <a:ext cx="8568952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summary whites, browns and exotics</a:t>
            </a:r>
            <a:br>
              <a:rPr lang="en-US" dirty="0"/>
            </a:br>
            <a:r>
              <a:rPr lang="en-US" sz="2200" dirty="0"/>
              <a:t>In going up against the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A0838-B5EB-4E0C-A7C5-BA7CFEAF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16E00-2588-4AB6-AD76-83429C857A5E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CD6A35-7FA1-4557-8C5F-289A78F95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03991"/>
              </p:ext>
            </p:extLst>
          </p:nvPr>
        </p:nvGraphicFramePr>
        <p:xfrm>
          <a:off x="529313" y="1563638"/>
          <a:ext cx="8147143" cy="1755746"/>
        </p:xfrm>
        <a:graphic>
          <a:graphicData uri="http://schemas.openxmlformats.org/drawingml/2006/table">
            <a:tbl>
              <a:tblPr bandRow="1"/>
              <a:tblGrid>
                <a:gridCol w="2165152">
                  <a:extLst>
                    <a:ext uri="{9D8B030D-6E8A-4147-A177-3AD203B41FA5}">
                      <a16:colId xmlns:a16="http://schemas.microsoft.com/office/drawing/2014/main" val="2427040541"/>
                    </a:ext>
                  </a:extLst>
                </a:gridCol>
                <a:gridCol w="786700">
                  <a:extLst>
                    <a:ext uri="{9D8B030D-6E8A-4147-A177-3AD203B41FA5}">
                      <a16:colId xmlns:a16="http://schemas.microsoft.com/office/drawing/2014/main" val="3793236027"/>
                    </a:ext>
                  </a:extLst>
                </a:gridCol>
                <a:gridCol w="676946">
                  <a:extLst>
                    <a:ext uri="{9D8B030D-6E8A-4147-A177-3AD203B41FA5}">
                      <a16:colId xmlns:a16="http://schemas.microsoft.com/office/drawing/2014/main" val="3310452787"/>
                    </a:ext>
                  </a:extLst>
                </a:gridCol>
                <a:gridCol w="775955">
                  <a:extLst>
                    <a:ext uri="{9D8B030D-6E8A-4147-A177-3AD203B41FA5}">
                      <a16:colId xmlns:a16="http://schemas.microsoft.com/office/drawing/2014/main" val="2516352575"/>
                    </a:ext>
                  </a:extLst>
                </a:gridCol>
                <a:gridCol w="759070">
                  <a:extLst>
                    <a:ext uri="{9D8B030D-6E8A-4147-A177-3AD203B41FA5}">
                      <a16:colId xmlns:a16="http://schemas.microsoft.com/office/drawing/2014/main" val="1382202288"/>
                    </a:ext>
                  </a:extLst>
                </a:gridCol>
                <a:gridCol w="711484">
                  <a:extLst>
                    <a:ext uri="{9D8B030D-6E8A-4147-A177-3AD203B41FA5}">
                      <a16:colId xmlns:a16="http://schemas.microsoft.com/office/drawing/2014/main" val="3122322836"/>
                    </a:ext>
                  </a:extLst>
                </a:gridCol>
                <a:gridCol w="683086">
                  <a:extLst>
                    <a:ext uri="{9D8B030D-6E8A-4147-A177-3AD203B41FA5}">
                      <a16:colId xmlns:a16="http://schemas.microsoft.com/office/drawing/2014/main" val="871041741"/>
                    </a:ext>
                  </a:extLst>
                </a:gridCol>
                <a:gridCol w="828913">
                  <a:extLst>
                    <a:ext uri="{9D8B030D-6E8A-4147-A177-3AD203B41FA5}">
                      <a16:colId xmlns:a16="http://schemas.microsoft.com/office/drawing/2014/main" val="3718238866"/>
                    </a:ext>
                  </a:extLst>
                </a:gridCol>
                <a:gridCol w="759837">
                  <a:extLst>
                    <a:ext uri="{9D8B030D-6E8A-4147-A177-3AD203B41FA5}">
                      <a16:colId xmlns:a16="http://schemas.microsoft.com/office/drawing/2014/main" val="32250814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weeks ending 3/20/2022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Dollar share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2021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sales vs. 2020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Volume (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vs. 2021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Lbs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vs. 2020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68179"/>
                  </a:ext>
                </a:extLst>
              </a:tr>
              <a:tr h="345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fresh mushrooms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$101.9M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-4.7%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-6.9%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22.9M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100.0%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-9.1%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-12.1%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915569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White mushrooms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$52.8M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51.8%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-5.6%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-11.2%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13.4M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58.7%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-10.2%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-15.5%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11411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Brown mushrooms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$41.2M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40.4%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-3.0%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-0.9%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8.6M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37.6%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-7.0%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-5.3%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62120"/>
                  </a:ext>
                </a:extLst>
              </a:tr>
              <a:tr h="302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Specialty mushrooms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$8.0M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-7.2%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-6.0%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0.8M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-11.8%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-20.1%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20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54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Dollars YTD through</a:t>
            </a:r>
            <a:br>
              <a:rPr lang="en-US" dirty="0"/>
            </a:br>
            <a:r>
              <a:rPr lang="en-US" dirty="0"/>
              <a:t> 3/20/2022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$165M</a:t>
            </a:r>
          </a:p>
          <a:p>
            <a:pPr>
              <a:buNone/>
            </a:pPr>
            <a:r>
              <a:rPr lang="en-US" dirty="0"/>
              <a:t>Or 51.8% of total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$2.56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+4.0%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3/20/22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575101"/>
              </p:ext>
            </p:extLst>
          </p:nvPr>
        </p:nvGraphicFramePr>
        <p:xfrm>
          <a:off x="2987827" y="1059582"/>
          <a:ext cx="5688629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46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/>
              <a:t>White button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3/20/2022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41.7M</a:t>
            </a:r>
          </a:p>
          <a:p>
            <a:pPr>
              <a:buNone/>
            </a:pPr>
            <a:r>
              <a:rPr lang="en-US" dirty="0"/>
              <a:t>-11.4%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$3.95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+5.0%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3/20/22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478115"/>
              </p:ext>
            </p:extLst>
          </p:nvPr>
        </p:nvGraphicFramePr>
        <p:xfrm>
          <a:off x="2987824" y="1059582"/>
          <a:ext cx="568863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09FDB-B80C-42C4-8C32-6307BAE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06DA-5432-489C-8B99-34FED879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7416824" cy="3384376"/>
          </a:xfrm>
        </p:spPr>
        <p:txBody>
          <a:bodyPr>
            <a:normAutofit/>
          </a:bodyPr>
          <a:lstStyle/>
          <a:p>
            <a:r>
              <a:rPr lang="en-US" dirty="0"/>
              <a:t>The report covers the </a:t>
            </a:r>
            <a:r>
              <a:rPr lang="en-US" b="1" dirty="0"/>
              <a:t>four weeks ending March 20, 2022 </a:t>
            </a:r>
            <a:r>
              <a:rPr lang="en-US" dirty="0"/>
              <a:t>with week endings:</a:t>
            </a:r>
            <a:endParaRPr lang="en-US" b="1" dirty="0"/>
          </a:p>
          <a:p>
            <a:pPr lvl="1"/>
            <a:r>
              <a:rPr lang="en-US" dirty="0"/>
              <a:t>February 27, 2022</a:t>
            </a:r>
          </a:p>
          <a:p>
            <a:pPr lvl="1"/>
            <a:r>
              <a:rPr lang="en-US" dirty="0"/>
              <a:t>March 6, 2022</a:t>
            </a:r>
          </a:p>
          <a:p>
            <a:pPr lvl="1"/>
            <a:r>
              <a:rPr lang="en-US" dirty="0"/>
              <a:t>March 13, 2022</a:t>
            </a:r>
          </a:p>
          <a:p>
            <a:pPr lvl="1"/>
            <a:r>
              <a:rPr lang="en-US" dirty="0"/>
              <a:t>March 20, 2022</a:t>
            </a:r>
          </a:p>
          <a:p>
            <a:r>
              <a:rPr lang="en-US" dirty="0"/>
              <a:t>Comparisons to year ago (YA) refer to 2021; comparisons </a:t>
            </a:r>
            <a:br>
              <a:rPr lang="en-US" dirty="0"/>
            </a:br>
            <a:r>
              <a:rPr lang="en-US" dirty="0"/>
              <a:t>to two years ago (2YA) refer to 2020 and 3YA to 2019</a:t>
            </a:r>
          </a:p>
          <a:p>
            <a:r>
              <a:rPr lang="en-US" dirty="0"/>
              <a:t>Dollar references are the retail value, volume is reflected in pounds</a:t>
            </a:r>
          </a:p>
          <a:p>
            <a:r>
              <a:rPr lang="en-US" dirty="0"/>
              <a:t>Data is based on the IRI total multi-outlet universe, which </a:t>
            </a:r>
            <a:br>
              <a:rPr lang="en-US" dirty="0"/>
            </a:br>
            <a:r>
              <a:rPr lang="en-US" dirty="0"/>
              <a:t>includes supermarkets, supercenters, club, commissaries, etc. </a:t>
            </a:r>
          </a:p>
          <a:p>
            <a:r>
              <a:rPr lang="en-US" dirty="0"/>
              <a:t>It does not include the specialty stores, such as Whole Foods or Sprouts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55A58-F231-4D0C-8A8C-DE74A56E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E0F01-85B9-43DF-91FC-B3A1DA91D4FC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  <p:pic>
        <p:nvPicPr>
          <p:cNvPr id="1026" name="Picture 2" descr="Mushrooms clipart orange mushroom, Mushrooms orange ...">
            <a:extLst>
              <a:ext uri="{FF2B5EF4-FFF2-40B4-BE49-F238E27FC236}">
                <a16:creationId xmlns:a16="http://schemas.microsoft.com/office/drawing/2014/main" id="{9ADFCF6B-5803-4522-A8FA-247E1B1A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13955"/>
            <a:ext cx="2406333" cy="20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50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/>
          </a:bodyPr>
          <a:lstStyle/>
          <a:p>
            <a:r>
              <a:rPr lang="en-US" dirty="0" err="1"/>
              <a:t>Crimini</a:t>
            </a:r>
            <a:r>
              <a:rPr lang="en-US" dirty="0"/>
              <a:t> mushrooms dollar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Dollars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3/20/2022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$98.4M</a:t>
            </a:r>
          </a:p>
          <a:p>
            <a:pPr>
              <a:buNone/>
            </a:pPr>
            <a:r>
              <a:rPr lang="en-US" dirty="0"/>
              <a:t>-3.7%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price/unit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$3.05</a:t>
            </a:r>
          </a:p>
          <a:p>
            <a:pPr>
              <a:buNone/>
            </a:pPr>
            <a:r>
              <a:rPr lang="en-US" dirty="0"/>
              <a:t>+5.1%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DFA4E-B09B-4712-BE20-DDEC41BC251F}"/>
              </a:ext>
            </a:extLst>
          </p:cNvPr>
          <p:cNvSpPr txBox="1"/>
          <p:nvPr/>
        </p:nvSpPr>
        <p:spPr>
          <a:xfrm>
            <a:off x="382266" y="4620127"/>
            <a:ext cx="3913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3/20/22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539299"/>
              </p:ext>
            </p:extLst>
          </p:nvPr>
        </p:nvGraphicFramePr>
        <p:xfrm>
          <a:off x="2987824" y="1059582"/>
          <a:ext cx="568863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664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/>
          </a:bodyPr>
          <a:lstStyle/>
          <a:p>
            <a:r>
              <a:rPr lang="en-US" dirty="0" err="1"/>
              <a:t>Crimini</a:t>
            </a:r>
            <a:r>
              <a:rPr lang="en-US" dirty="0"/>
              <a:t> mushrooms volume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6"/>
            <a:ext cx="3322712" cy="3607049"/>
          </a:xfrm>
        </p:spPr>
        <p:txBody>
          <a:bodyPr>
            <a:normAutofit/>
          </a:bodyPr>
          <a:lstStyle/>
          <a:p>
            <a:pPr marL="57150" indent="-22225">
              <a:buNone/>
            </a:pPr>
            <a:r>
              <a:rPr lang="en-US" dirty="0"/>
              <a:t>Pounds YTD through</a:t>
            </a:r>
            <a:br>
              <a:rPr lang="en-US" dirty="0"/>
            </a:br>
            <a:r>
              <a:rPr lang="en-US" dirty="0" err="1"/>
              <a:t>w.e</a:t>
            </a:r>
            <a:r>
              <a:rPr lang="en-US" dirty="0"/>
              <a:t>. 2/20/2022</a:t>
            </a:r>
          </a:p>
          <a:p>
            <a:pPr>
              <a:buNone/>
            </a:pPr>
            <a:r>
              <a:rPr lang="en-US" sz="4400" b="1" dirty="0">
                <a:solidFill>
                  <a:schemeClr val="accent2"/>
                </a:solidFill>
              </a:rPr>
              <a:t>21.5M</a:t>
            </a:r>
          </a:p>
          <a:p>
            <a:pPr>
              <a:buNone/>
            </a:pPr>
            <a:r>
              <a:rPr lang="en-US" dirty="0"/>
              <a:t>-8.3% vs. YA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Average price/pound</a:t>
            </a:r>
          </a:p>
          <a:p>
            <a:pPr>
              <a:buNone/>
            </a:pPr>
            <a:r>
              <a:rPr lang="en-US" sz="4000" b="1" dirty="0">
                <a:solidFill>
                  <a:schemeClr val="accent2"/>
                </a:solidFill>
              </a:rPr>
              <a:t>$4.57</a:t>
            </a:r>
            <a:endParaRPr lang="en-US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dirty="0"/>
              <a:t>+5.0% vs. 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9A6F9-3724-47D8-ACF9-A1517B3C2E12}"/>
              </a:ext>
            </a:extLst>
          </p:cNvPr>
          <p:cNvCxnSpPr/>
          <p:nvPr/>
        </p:nvCxnSpPr>
        <p:spPr>
          <a:xfrm>
            <a:off x="2843808" y="1059582"/>
            <a:ext cx="0" cy="324035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9E2291A-45A1-433D-86B4-A9A73976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159995"/>
              </p:ext>
            </p:extLst>
          </p:nvPr>
        </p:nvGraphicFramePr>
        <p:xfrm>
          <a:off x="2987827" y="1059582"/>
          <a:ext cx="5688629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4A0452C-A1C3-4742-858A-0E4F3985ED12}"/>
              </a:ext>
            </a:extLst>
          </p:cNvPr>
          <p:cNvSpPr txBox="1"/>
          <p:nvPr/>
        </p:nvSpPr>
        <p:spPr>
          <a:xfrm>
            <a:off x="382266" y="4620127"/>
            <a:ext cx="3877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2021 plus 4 weeks ending 3/20/22</a:t>
            </a:r>
          </a:p>
        </p:txBody>
      </p:sp>
    </p:spTree>
    <p:extLst>
      <p:ext uri="{BB962C8B-B14F-4D97-AF65-F5344CB8AC3E}">
        <p14:creationId xmlns:p14="http://schemas.microsoft.com/office/powerpoint/2010/main" val="402939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D52D-BDAC-4842-93B4-025FC08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Insights by market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overlap in biggest in volume versus fastest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B1507-45E9-40B2-9FE9-FFF8E892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D36F5-FF20-4D88-97DB-2C529D480DC8}"/>
              </a:ext>
            </a:extLst>
          </p:cNvPr>
          <p:cNvSpPr txBox="1"/>
          <p:nvPr/>
        </p:nvSpPr>
        <p:spPr>
          <a:xfrm>
            <a:off x="382266" y="4620127"/>
            <a:ext cx="634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| Total mushrooms by market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8774D6-625E-42CD-AE97-ABFD5F1B8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77033"/>
              </p:ext>
            </p:extLst>
          </p:nvPr>
        </p:nvGraphicFramePr>
        <p:xfrm>
          <a:off x="467544" y="1203598"/>
          <a:ext cx="4032448" cy="281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6221486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0967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8921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5 in pound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 </a:t>
                      </a:r>
                      <a:r>
                        <a:rPr lang="en-US" dirty="0" err="1"/>
                        <a:t>w.e</a:t>
                      </a:r>
                      <a:r>
                        <a:rPr lang="en-US" dirty="0"/>
                        <a:t>. 2/20/2022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Growth </a:t>
                      </a:r>
                    </a:p>
                    <a:p>
                      <a:pPr algn="r"/>
                      <a:r>
                        <a:rPr lang="en-US" dirty="0"/>
                        <a:t>vs. 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22,880,112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-9.1%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9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New York,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1,133,075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97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Los Angeles, 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1,023,392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98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Baltimore, MD/ Washington 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643,394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6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Chicago, 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616,561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17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Miami/Ft. Lauderdale, 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488,018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8568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F2BB5D-053B-4D16-9243-1F877EEFD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8920"/>
              </p:ext>
            </p:extLst>
          </p:nvPr>
        </p:nvGraphicFramePr>
        <p:xfrm>
          <a:off x="4860032" y="1211178"/>
          <a:ext cx="4032448" cy="2727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62214865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0967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8921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5 in pound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 </a:t>
                      </a:r>
                      <a:r>
                        <a:rPr lang="en-US" dirty="0" err="1"/>
                        <a:t>w.e</a:t>
                      </a:r>
                      <a:r>
                        <a:rPr lang="en-US" dirty="0"/>
                        <a:t>. 2/20/2022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Growth </a:t>
                      </a:r>
                    </a:p>
                    <a:p>
                      <a:pPr algn="r"/>
                      <a:r>
                        <a:rPr lang="en-US" dirty="0"/>
                        <a:t>vs. 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4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22,880,112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-9.1%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19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Chicago, IL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616,561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978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Dallas/Ft. Worth, TX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476,369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98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Louisville, KY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90,647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614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St. Louis, MO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167,585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176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Wichita, KS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85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0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818" y="841102"/>
            <a:ext cx="7475220" cy="1802656"/>
          </a:xfrm>
        </p:spPr>
        <p:txBody>
          <a:bodyPr/>
          <a:lstStyle/>
          <a:p>
            <a:r>
              <a:rPr lang="en-US" dirty="0"/>
              <a:t>other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75656" y="2820518"/>
            <a:ext cx="6829382" cy="11193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Packaged (fixed weight) versus random weight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Package-size analysis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Organic versus conventional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Value-added versus whole/uncut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5F27E-A96E-43BF-AAFC-5DCF781157CD}"/>
              </a:ext>
            </a:extLst>
          </p:cNvPr>
          <p:cNvSpPr/>
          <p:nvPr/>
        </p:nvSpPr>
        <p:spPr>
          <a:xfrm>
            <a:off x="395536" y="4515966"/>
            <a:ext cx="2304256" cy="19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627C9-7742-4D87-AF39-76476D41566D}"/>
              </a:ext>
            </a:extLst>
          </p:cNvPr>
          <p:cNvSpPr txBox="1"/>
          <p:nvPr/>
        </p:nvSpPr>
        <p:spPr>
          <a:xfrm>
            <a:off x="382266" y="4620127"/>
            <a:ext cx="35076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2/20/22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Packaged (fixed weight) versus random weight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both down, fixed weight did better than random weight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8854"/>
              </p:ext>
            </p:extLst>
          </p:nvPr>
        </p:nvGraphicFramePr>
        <p:xfrm>
          <a:off x="395536" y="2287332"/>
          <a:ext cx="6984774" cy="1940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Fixed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</a:rPr>
                        <a:t>Random weight</a:t>
                      </a:r>
                      <a:endParaRPr lang="en-US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Dollar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-3.8%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-16.4%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$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95.4%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4.6%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Volume growth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-8.0%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-30.2%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80593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Share of mushroom </a:t>
                      </a: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lbs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sales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94.7%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5.3%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1922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253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W.E. 3/20/2022 | Share of total mushroom sales and sales growth %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23308" y="2714354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ow to Store Mushrooms | eHow">
            <a:extLst>
              <a:ext uri="{FF2B5EF4-FFF2-40B4-BE49-F238E27FC236}">
                <a16:creationId xmlns:a16="http://schemas.microsoft.com/office/drawing/2014/main" id="{26E8BB1F-1782-436D-A2A3-334F9D79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23" y="1342589"/>
            <a:ext cx="1377026" cy="9835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764B-5CE5-4D45-91F3-865743822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34" b="22808"/>
          <a:stretch/>
        </p:blipFill>
        <p:spPr>
          <a:xfrm>
            <a:off x="5940152" y="1421590"/>
            <a:ext cx="1377027" cy="817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8AD2D4-2590-412E-912D-07D61B6E4CF8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33438F-6C77-4911-96C6-E5C22D6CCDB7}"/>
              </a:ext>
            </a:extLst>
          </p:cNvPr>
          <p:cNvCxnSpPr>
            <a:cxnSpLocks/>
          </p:cNvCxnSpPr>
          <p:nvPr/>
        </p:nvCxnSpPr>
        <p:spPr>
          <a:xfrm>
            <a:off x="520502" y="3517488"/>
            <a:ext cx="72170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3E23-AF41-45B1-8383-F1426F10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30" y="309305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Package size analysis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and 16 ounces drive the bulk of sales; smaller/larger had better growth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note that package size shifts and RW influence affects YOY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4C0DF-1669-484E-9A4E-217D5C5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A1A9C-5E01-4BBC-874B-7868EA707C29}"/>
              </a:ext>
            </a:extLst>
          </p:cNvPr>
          <p:cNvSpPr txBox="1"/>
          <p:nvPr/>
        </p:nvSpPr>
        <p:spPr>
          <a:xfrm>
            <a:off x="395536" y="4587974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2653C-085E-4451-B9D7-4D642E8A8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54646"/>
              </p:ext>
            </p:extLst>
          </p:nvPr>
        </p:nvGraphicFramePr>
        <p:xfrm>
          <a:off x="467544" y="1503042"/>
          <a:ext cx="7956883" cy="2818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6330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1234689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960313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  <a:gridCol w="1028907">
                  <a:extLst>
                    <a:ext uri="{9D8B030D-6E8A-4147-A177-3AD203B41FA5}">
                      <a16:colId xmlns:a16="http://schemas.microsoft.com/office/drawing/2014/main" val="4176042165"/>
                    </a:ext>
                  </a:extLst>
                </a:gridCol>
                <a:gridCol w="823126">
                  <a:extLst>
                    <a:ext uri="{9D8B030D-6E8A-4147-A177-3AD203B41FA5}">
                      <a16:colId xmlns:a16="http://schemas.microsoft.com/office/drawing/2014/main" val="258224821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273779259"/>
                    </a:ext>
                  </a:extLst>
                </a:gridCol>
              </a:tblGrid>
              <a:tr h="419121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</a:rPr>
                        <a:t>Package size </a:t>
                      </a:r>
                      <a:br>
                        <a:rPr lang="en-US" sz="1300" dirty="0">
                          <a:latin typeface="+mn-lt"/>
                        </a:rPr>
                      </a:br>
                      <a:r>
                        <a:rPr lang="en-US" sz="1300" dirty="0">
                          <a:latin typeface="+mn-lt"/>
                        </a:rPr>
                        <a:t>(per UPC)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Dollars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$ vs. 2YA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latin typeface="+mn-lt"/>
                        </a:rPr>
                        <a:t>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err="1">
                          <a:latin typeface="+mn-lt"/>
                        </a:rPr>
                        <a:t>lbs</a:t>
                      </a:r>
                      <a:r>
                        <a:rPr lang="en-US" sz="1300" dirty="0">
                          <a:latin typeface="+mn-lt"/>
                        </a:rPr>
                        <a:t> vs. 2YA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Less than 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$9.2M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   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8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$54.2M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11.5M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4191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More than 8oz; </a:t>
                      </a:r>
                      <a:br>
                        <a:rPr lang="en-US" sz="1400" dirty="0">
                          <a:latin typeface="+mn-lt"/>
                        </a:rPr>
                      </a:br>
                      <a:r>
                        <a:rPr lang="en-US" sz="1400" dirty="0">
                          <a:latin typeface="+mn-lt"/>
                        </a:rPr>
                        <a:t>less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$5.7M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1.3M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$18.9M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5.2M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6375959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More than 16 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$7.2M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2.5M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9481261"/>
                  </a:ext>
                </a:extLst>
              </a:tr>
              <a:tr h="3624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Random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$4.2M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           0.8M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-41.4%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69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2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6151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versus conventional mushrooms sales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organic share of mushroom dollar sales reached 12%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4349" y="1618501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9803" y="3079856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088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$91.5M</a:t>
            </a:r>
          </a:p>
        </p:txBody>
      </p:sp>
      <p:sp>
        <p:nvSpPr>
          <p:cNvPr id="28" name="Oval 27"/>
          <p:cNvSpPr/>
          <p:nvPr/>
        </p:nvSpPr>
        <p:spPr>
          <a:xfrm>
            <a:off x="3556628" y="1629613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-5.2%</a:t>
            </a:r>
          </a:p>
        </p:txBody>
      </p:sp>
      <p:sp>
        <p:nvSpPr>
          <p:cNvPr id="29" name="Oval 28"/>
          <p:cNvSpPr/>
          <p:nvPr/>
        </p:nvSpPr>
        <p:spPr>
          <a:xfrm>
            <a:off x="49282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-8.6%</a:t>
            </a:r>
          </a:p>
        </p:txBody>
      </p:sp>
      <p:sp>
        <p:nvSpPr>
          <p:cNvPr id="30" name="Oval 29"/>
          <p:cNvSpPr/>
          <p:nvPr/>
        </p:nvSpPr>
        <p:spPr>
          <a:xfrm>
            <a:off x="21363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$12.4M</a:t>
            </a:r>
          </a:p>
        </p:txBody>
      </p:sp>
      <p:sp>
        <p:nvSpPr>
          <p:cNvPr id="31" name="Oval 30"/>
          <p:cNvSpPr/>
          <p:nvPr/>
        </p:nvSpPr>
        <p:spPr>
          <a:xfrm>
            <a:off x="3584128" y="303515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+0.9%</a:t>
            </a:r>
          </a:p>
        </p:txBody>
      </p:sp>
      <p:sp>
        <p:nvSpPr>
          <p:cNvPr id="32" name="Oval 31"/>
          <p:cNvSpPr/>
          <p:nvPr/>
        </p:nvSpPr>
        <p:spPr>
          <a:xfrm>
            <a:off x="49557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-2.4%</a:t>
            </a:r>
          </a:p>
        </p:txBody>
      </p:sp>
      <p:sp>
        <p:nvSpPr>
          <p:cNvPr id="33" name="Oval 32"/>
          <p:cNvSpPr/>
          <p:nvPr/>
        </p:nvSpPr>
        <p:spPr>
          <a:xfrm>
            <a:off x="6376028" y="1618501"/>
            <a:ext cx="1219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-9.7%</a:t>
            </a:r>
          </a:p>
        </p:txBody>
      </p:sp>
      <p:sp>
        <p:nvSpPr>
          <p:cNvPr id="34" name="Oval 33"/>
          <p:cNvSpPr/>
          <p:nvPr/>
        </p:nvSpPr>
        <p:spPr>
          <a:xfrm>
            <a:off x="6403528" y="302403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-3.4%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E07853-0B64-4817-8469-74056E94538B}"/>
              </a:ext>
            </a:extLst>
          </p:cNvPr>
          <p:cNvSpPr txBox="1"/>
          <p:nvPr/>
        </p:nvSpPr>
        <p:spPr>
          <a:xfrm>
            <a:off x="382266" y="4620127"/>
            <a:ext cx="4705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compared with year ago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B5934-621C-452E-AA04-31ED5D086622}"/>
              </a:ext>
            </a:extLst>
          </p:cNvPr>
          <p:cNvSpPr txBox="1"/>
          <p:nvPr/>
        </p:nvSpPr>
        <p:spPr>
          <a:xfrm>
            <a:off x="387302" y="1192800"/>
            <a:ext cx="756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WE 3/20/2022 | Share of total mushroom sales and sales growth %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0F618553-321B-43C2-86CE-DF7CFB630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30872" y="1683675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of Fresh White Mushroom on White Background ...">
            <a:extLst>
              <a:ext uri="{FF2B5EF4-FFF2-40B4-BE49-F238E27FC236}">
                <a16:creationId xmlns:a16="http://schemas.microsoft.com/office/drawing/2014/main" id="{EA68464D-5C52-426A-A1DC-7ADF007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7505" y="3160001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B4C1830-D291-48AB-8C7F-342B112AD48F}"/>
              </a:ext>
            </a:extLst>
          </p:cNvPr>
          <p:cNvSpPr txBox="1"/>
          <p:nvPr/>
        </p:nvSpPr>
        <p:spPr>
          <a:xfrm>
            <a:off x="648204" y="34973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95536" y="2028907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317" y="3801318"/>
            <a:ext cx="12923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9.7%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pound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Organic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had the highest organic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94357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$12.6M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+mn-lt"/>
                        </a:rPr>
                        <a:t>+0.9%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$86.8M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+mn-lt"/>
                        </a:rPr>
                        <a:t>-5.2%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$46.8M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-5.5%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9550368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$6.3M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-6.2%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$33.9M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+mn-lt"/>
                        </a:rPr>
                        <a:t>-2.3%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$1.8M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+46.8%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$6.2M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+mn-lt"/>
                        </a:rPr>
                        <a:t>-16.3%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24621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790774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Volume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Conventional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Total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+0.9%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-14.1%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0.9M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12.0M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-16.8%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5818444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1.2M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-6.2%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7.1M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0.1M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+46.8%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0.7M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-26.5%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4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9994"/>
            <a:ext cx="8748464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versus whole mushrooms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preparation (whole) had the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34549" y="1543309"/>
            <a:ext cx="1241414" cy="1241281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02503" y="3077560"/>
            <a:ext cx="1228051" cy="1220086"/>
          </a:xfrm>
          <a:prstGeom prst="ellipse">
            <a:avLst/>
          </a:prstGeom>
          <a:solidFill>
            <a:srgbClr val="A2D2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1490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$45.9M</a:t>
            </a:r>
          </a:p>
        </p:txBody>
      </p:sp>
      <p:sp>
        <p:nvSpPr>
          <p:cNvPr id="28" name="Oval 27"/>
          <p:cNvSpPr/>
          <p:nvPr/>
        </p:nvSpPr>
        <p:spPr>
          <a:xfrm>
            <a:off x="3596828" y="1554421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-2.4%</a:t>
            </a:r>
          </a:p>
        </p:txBody>
      </p:sp>
      <p:sp>
        <p:nvSpPr>
          <p:cNvPr id="29" name="Oval 28"/>
          <p:cNvSpPr/>
          <p:nvPr/>
        </p:nvSpPr>
        <p:spPr>
          <a:xfrm>
            <a:off x="49684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-6.9%</a:t>
            </a:r>
          </a:p>
        </p:txBody>
      </p:sp>
      <p:sp>
        <p:nvSpPr>
          <p:cNvPr id="30" name="Oval 29"/>
          <p:cNvSpPr/>
          <p:nvPr/>
        </p:nvSpPr>
        <p:spPr>
          <a:xfrm>
            <a:off x="21490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Market size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$53.4M</a:t>
            </a:r>
          </a:p>
        </p:txBody>
      </p:sp>
      <p:sp>
        <p:nvSpPr>
          <p:cNvPr id="31" name="Oval 30"/>
          <p:cNvSpPr/>
          <p:nvPr/>
        </p:nvSpPr>
        <p:spPr>
          <a:xfrm>
            <a:off x="3596828" y="3032855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$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-6.1%</a:t>
            </a:r>
          </a:p>
        </p:txBody>
      </p:sp>
      <p:sp>
        <p:nvSpPr>
          <p:cNvPr id="32" name="Oval 31"/>
          <p:cNvSpPr/>
          <p:nvPr/>
        </p:nvSpPr>
        <p:spPr>
          <a:xfrm>
            <a:off x="49684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Unit 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-8.9%</a:t>
            </a:r>
          </a:p>
        </p:txBody>
      </p:sp>
      <p:sp>
        <p:nvSpPr>
          <p:cNvPr id="33" name="Oval 32"/>
          <p:cNvSpPr/>
          <p:nvPr/>
        </p:nvSpPr>
        <p:spPr>
          <a:xfrm>
            <a:off x="6416228" y="1543309"/>
            <a:ext cx="12192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-8.6%</a:t>
            </a:r>
          </a:p>
        </p:txBody>
      </p:sp>
      <p:sp>
        <p:nvSpPr>
          <p:cNvPr id="34" name="Oval 33"/>
          <p:cNvSpPr/>
          <p:nvPr/>
        </p:nvSpPr>
        <p:spPr>
          <a:xfrm>
            <a:off x="6416228" y="3021743"/>
            <a:ext cx="1219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Volume</a:t>
            </a:r>
            <a:b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</a:br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growth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Gadugi" pitchFamily="34" charset="0"/>
                <a:ea typeface="Gadugi" pitchFamily="34" charset="0"/>
              </a:rPr>
              <a:t>-9.7%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51D49-8553-40D9-89B6-9B65D25426A3}"/>
              </a:ext>
            </a:extLst>
          </p:cNvPr>
          <p:cNvSpPr txBox="1"/>
          <p:nvPr/>
        </p:nvSpPr>
        <p:spPr>
          <a:xfrm>
            <a:off x="382266" y="4620127"/>
            <a:ext cx="4705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compared with year ago</a:t>
            </a:r>
          </a:p>
        </p:txBody>
      </p:sp>
      <p:pic>
        <p:nvPicPr>
          <p:cNvPr id="37" name="Picture 2" descr="Image of Fresh White Mushroom on White Background ...">
            <a:extLst>
              <a:ext uri="{FF2B5EF4-FFF2-40B4-BE49-F238E27FC236}">
                <a16:creationId xmlns:a16="http://schemas.microsoft.com/office/drawing/2014/main" id="{D1FF9B68-01FC-49ED-9D4E-14C1D7B46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r="35004"/>
          <a:stretch/>
        </p:blipFill>
        <p:spPr bwMode="auto">
          <a:xfrm>
            <a:off x="771072" y="1716619"/>
            <a:ext cx="751321" cy="1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nterey Mushrooms to Launch 40-Ounce Bag of Sliced Whites ...">
            <a:extLst>
              <a:ext uri="{FF2B5EF4-FFF2-40B4-BE49-F238E27FC236}">
                <a16:creationId xmlns:a16="http://schemas.microsoft.com/office/drawing/2014/main" id="{D0AE400B-BF13-4585-BBE8-A97CBB0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" y="3217221"/>
            <a:ext cx="1107678" cy="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2D6148F-1D4F-4C41-A2AA-B3AC24B7B1B4}"/>
              </a:ext>
            </a:extLst>
          </p:cNvPr>
          <p:cNvSpPr txBox="1"/>
          <p:nvPr/>
        </p:nvSpPr>
        <p:spPr>
          <a:xfrm>
            <a:off x="1040823" y="3775300"/>
            <a:ext cx="1204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51.4%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of </a:t>
            </a:r>
            <a:r>
              <a:rPr lang="en-US" sz="1400" b="1" dirty="0" err="1">
                <a:solidFill>
                  <a:schemeClr val="accent2"/>
                </a:solidFill>
              </a:rPr>
              <a:t>lbs</a:t>
            </a:r>
            <a:r>
              <a:rPr lang="en-US" sz="1400" b="1" dirty="0">
                <a:solidFill>
                  <a:schemeClr val="accent2"/>
                </a:solidFill>
              </a:rPr>
              <a:t> sales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DC1B1-02E8-4A35-A48E-51F2F4AF783A}"/>
              </a:ext>
            </a:extLst>
          </p:cNvPr>
          <p:cNvSpPr txBox="1"/>
          <p:nvPr/>
        </p:nvSpPr>
        <p:spPr>
          <a:xfrm>
            <a:off x="381338" y="198996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preparation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777BD6-DD8E-4424-88D7-D191DCCA7FC0}"/>
              </a:ext>
            </a:extLst>
          </p:cNvPr>
          <p:cNvSpPr txBox="1"/>
          <p:nvPr/>
        </p:nvSpPr>
        <p:spPr>
          <a:xfrm>
            <a:off x="425473" y="3474155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Cut/prepped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6E262-F72D-4AEC-ABF6-2C28E5E856B9}"/>
              </a:ext>
            </a:extLst>
          </p:cNvPr>
          <p:cNvSpPr txBox="1"/>
          <p:nvPr/>
        </p:nvSpPr>
        <p:spPr>
          <a:xfrm>
            <a:off x="387302" y="1119114"/>
            <a:ext cx="735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w.e</a:t>
            </a:r>
            <a:r>
              <a:rPr lang="en-US" b="1" dirty="0"/>
              <a:t>. 3/20/2022 | Share of total mushroom sales and sales growth %</a:t>
            </a:r>
          </a:p>
        </p:txBody>
      </p:sp>
    </p:spTree>
    <p:extLst>
      <p:ext uri="{BB962C8B-B14F-4D97-AF65-F5344CB8AC3E}">
        <p14:creationId xmlns:p14="http://schemas.microsoft.com/office/powerpoint/2010/main" val="401980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5049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Cut/prepared by type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mushrooms represented the largest share, but above-average declines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0595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4642730"/>
            <a:ext cx="2160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56993"/>
              </p:ext>
            </p:extLst>
          </p:nvPr>
        </p:nvGraphicFramePr>
        <p:xfrm>
          <a:off x="467544" y="1243896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Dollars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$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-6.1%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$45.9M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$25.9M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-8.5%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$25.4M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$21.7M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$18.4M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-2.7%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$5.8M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-5.7%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-10.1%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224A71-92C3-410E-9CE5-61744776FE32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773D31-E4DF-498F-8872-33ADF1FC0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55506"/>
              </p:ext>
            </p:extLst>
          </p:nvPr>
        </p:nvGraphicFramePr>
        <p:xfrm>
          <a:off x="467544" y="2866947"/>
          <a:ext cx="799288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6843660"/>
                    </a:ext>
                  </a:extLst>
                </a:gridCol>
                <a:gridCol w="1358726">
                  <a:extLst>
                    <a:ext uri="{9D8B030D-6E8A-4147-A177-3AD203B41FA5}">
                      <a16:colId xmlns:a16="http://schemas.microsoft.com/office/drawing/2014/main" val="1575805585"/>
                    </a:ext>
                  </a:extLst>
                </a:gridCol>
                <a:gridCol w="1881632">
                  <a:extLst>
                    <a:ext uri="{9D8B030D-6E8A-4147-A177-3AD203B41FA5}">
                      <a16:colId xmlns:a16="http://schemas.microsoft.com/office/drawing/2014/main" val="2556982845"/>
                    </a:ext>
                  </a:extLst>
                </a:gridCol>
              </a:tblGrid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Pounds 4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w.e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. 3/20/22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Cut/prepared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change vs.’21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 Whole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lbs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% change vs. 21</a:t>
                      </a:r>
                    </a:p>
                  </a:txBody>
                  <a:tcPr marR="1828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0373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Total mushrooms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-9.7%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-8.6%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White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6.5M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6.4M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-7.9%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Brown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4.1M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4.2M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-8.8%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8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Specialty mushrooms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0.7M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-7.6%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0.2M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-22.8%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57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794F-8043-4F61-B306-6C0B160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66" y="339283"/>
            <a:ext cx="8640960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dollar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Dollar sales fell below YA and 2YA levels as the quad-week period now laps the start of the pandemic in March 2020, but remained well above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1ABA1-D450-4F40-A88E-EC22C409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EDBF8-7F04-40B9-B3A7-E5A137ACD76D}"/>
              </a:ext>
            </a:extLst>
          </p:cNvPr>
          <p:cNvSpPr txBox="1"/>
          <p:nvPr/>
        </p:nvSpPr>
        <p:spPr>
          <a:xfrm>
            <a:off x="382266" y="4620127"/>
            <a:ext cx="7428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and year-to-date through 3/20/2022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94CA64-80B7-4377-9620-8BF37FCCD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878909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019A9C-3343-4888-B821-5728279B8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908338"/>
              </p:ext>
            </p:extLst>
          </p:nvPr>
        </p:nvGraphicFramePr>
        <p:xfrm>
          <a:off x="4716016" y="1419622"/>
          <a:ext cx="43081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31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4A61-ED75-43A4-AA03-1B916B3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7796346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unit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 sales were at its lowest point since 2020 in the quad week and below 2019 levels in the year-to-date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E53F1-73A5-4C9E-A767-BFF53AD0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1EF4A-AC21-4A39-8397-AC57AF4CDF24}"/>
              </a:ext>
            </a:extLst>
          </p:cNvPr>
          <p:cNvSpPr txBox="1"/>
          <p:nvPr/>
        </p:nvSpPr>
        <p:spPr>
          <a:xfrm>
            <a:off x="382266" y="4620127"/>
            <a:ext cx="7428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and year-to-date through 3/20/2022 versus same periods the past four years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3C9F2D-D8A7-480F-AEE8-B9B993EC2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562873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162AE62-B486-473B-8B80-8379392A7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52142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3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9FC7-7CB5-4E8C-9A2A-F291E1F0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6967"/>
            <a:ext cx="8496944" cy="720518"/>
          </a:xfrm>
        </p:spPr>
        <p:txBody>
          <a:bodyPr>
            <a:normAutofit fontScale="90000"/>
          </a:bodyPr>
          <a:lstStyle/>
          <a:p>
            <a:r>
              <a:rPr lang="en-US" dirty="0"/>
              <a:t>Four-year volume (pound) sales trend</a:t>
            </a:r>
            <a:br>
              <a:rPr lang="en-US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Pounds dropped versus year ago, but are up slightly against 2019 levels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being steady, but units down points to buying larger pack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5431-F36A-4419-A071-E6E46B61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6FE10-8BED-4988-B297-17342BB5A989}"/>
              </a:ext>
            </a:extLst>
          </p:cNvPr>
          <p:cNvSpPr txBox="1"/>
          <p:nvPr/>
        </p:nvSpPr>
        <p:spPr>
          <a:xfrm>
            <a:off x="382266" y="4620127"/>
            <a:ext cx="7428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and year-to-date through 3/20/2022 versus same periods the past four years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9C8792-BA7E-4C19-BB60-5C59F38EC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349466"/>
              </p:ext>
            </p:extLst>
          </p:nvPr>
        </p:nvGraphicFramePr>
        <p:xfrm>
          <a:off x="395536" y="1419622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F53654-AF0A-4688-9A8B-C0A9D555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311947"/>
              </p:ext>
            </p:extLst>
          </p:nvPr>
        </p:nvGraphicFramePr>
        <p:xfrm>
          <a:off x="4860032" y="141962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58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76" y="483518"/>
            <a:ext cx="8760700" cy="49356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Mushroom contribution to the department and category</a:t>
            </a:r>
            <a:br>
              <a:rPr lang="en-US" dirty="0"/>
            </a:b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mushroom share of dollars versus total produce and total vegetables was at a four-year low but mushroom’s below-average inflation plays a big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4AC1BA-AD4A-4B33-92C6-CCA146D3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28304"/>
              </p:ext>
            </p:extLst>
          </p:nvPr>
        </p:nvGraphicFramePr>
        <p:xfrm>
          <a:off x="539552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3/20/2022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7E7DCA-745D-4E34-8E7F-20B9DD675E67}"/>
              </a:ext>
            </a:extLst>
          </p:cNvPr>
          <p:cNvSpPr txBox="1"/>
          <p:nvPr/>
        </p:nvSpPr>
        <p:spPr>
          <a:xfrm>
            <a:off x="382266" y="4620127"/>
            <a:ext cx="5718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 and year-to-date sales through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w.e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3/20/22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84FC3F43-B6CC-4C84-8918-B701ED755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019259"/>
              </p:ext>
            </p:extLst>
          </p:nvPr>
        </p:nvGraphicFramePr>
        <p:xfrm>
          <a:off x="4788024" y="1635646"/>
          <a:ext cx="4104456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785310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4734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5935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YTD through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3/20/2022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Mushroom $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Share of total vegetables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2.0%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3.9%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2.0%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3.9%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2.1%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4.0%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1.9%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3.8%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152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1712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Mushrooms price per unit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YTD Inflation for mushrooms, at +4.3%, was much lower than total produce and total vegetables — which automatically deflates the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4724-3830-4123-8226-ED781BA0D810}"/>
              </a:ext>
            </a:extLst>
          </p:cNvPr>
          <p:cNvSpPr txBox="1"/>
          <p:nvPr/>
        </p:nvSpPr>
        <p:spPr>
          <a:xfrm>
            <a:off x="382266" y="4620127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02BCD33-44D5-488D-BA72-73586273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63830"/>
              </p:ext>
            </p:extLst>
          </p:nvPr>
        </p:nvGraphicFramePr>
        <p:xfrm>
          <a:off x="539552" y="1491630"/>
          <a:ext cx="8136904" cy="265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20656">
                <a:tc>
                  <a:txBody>
                    <a:bodyPr/>
                    <a:lstStyle/>
                    <a:p>
                      <a:r>
                        <a:rPr lang="en-US" sz="1600" dirty="0"/>
                        <a:t>YTD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3/20/2022</a:t>
                      </a:r>
                    </a:p>
                    <a:p>
                      <a:r>
                        <a:rPr lang="en-US" sz="1600" dirty="0"/>
                        <a:t>Average price/unit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17908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$2.54 | +9.8%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$2.22 | +6.6%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$2.81 | +4.3%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7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5"/>
            <a:ext cx="8619641" cy="691749"/>
          </a:xfrm>
        </p:spPr>
        <p:txBody>
          <a:bodyPr>
            <a:normAutofit fontScale="90000"/>
          </a:bodyPr>
          <a:lstStyle/>
          <a:p>
            <a:r>
              <a:rPr lang="en-US" dirty="0"/>
              <a:t>Mushroom price per volume (pound)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 pound basis, mushroom inflation was also below average. However, the price per volume is much higher than many other 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DCB627A-75CC-4669-B70E-A8E00384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45479"/>
              </p:ext>
            </p:extLst>
          </p:nvPr>
        </p:nvGraphicFramePr>
        <p:xfrm>
          <a:off x="539552" y="1491630"/>
          <a:ext cx="8136904" cy="27082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4004137534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11348417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1268437313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406347025"/>
                    </a:ext>
                  </a:extLst>
                </a:gridCol>
              </a:tblGrid>
              <a:tr h="535118">
                <a:tc>
                  <a:txBody>
                    <a:bodyPr/>
                    <a:lstStyle/>
                    <a:p>
                      <a:r>
                        <a:rPr lang="en-US" sz="1600" dirty="0"/>
                        <a:t>YTD </a:t>
                      </a:r>
                      <a:r>
                        <a:rPr lang="en-US" sz="1600" dirty="0" err="1"/>
                        <a:t>w.e</a:t>
                      </a:r>
                      <a:r>
                        <a:rPr lang="en-US" sz="1600" dirty="0"/>
                        <a:t>. 3/20/2022</a:t>
                      </a:r>
                    </a:p>
                    <a:p>
                      <a:r>
                        <a:rPr lang="en-US" sz="1600" dirty="0"/>
                        <a:t>Average price/pound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produce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Total vegetables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Mushrooms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88130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10026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87941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44551"/>
                  </a:ext>
                </a:extLst>
              </a:tr>
              <a:tr h="532294">
                <a:tc>
                  <a:txBody>
                    <a:bodyPr/>
                    <a:lstStyle/>
                    <a:p>
                      <a:r>
                        <a:rPr lang="en-US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$1.89 | +10.0%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$1.92 | +5.7%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$4.48 | +5.0%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6246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FDD3A3-7ADF-45A4-B03B-C48AA05542EC}"/>
              </a:ext>
            </a:extLst>
          </p:cNvPr>
          <p:cNvSpPr txBox="1"/>
          <p:nvPr/>
        </p:nvSpPr>
        <p:spPr>
          <a:xfrm>
            <a:off x="382266" y="4620127"/>
            <a:ext cx="3400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4 weeks ending 3/20/22</a:t>
            </a:r>
          </a:p>
        </p:txBody>
      </p:sp>
    </p:spTree>
    <p:extLst>
      <p:ext uri="{BB962C8B-B14F-4D97-AF65-F5344CB8AC3E}">
        <p14:creationId xmlns:p14="http://schemas.microsoft.com/office/powerpoint/2010/main" val="17057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1936"/>
            <a:ext cx="8619641" cy="493564"/>
          </a:xfrm>
        </p:spPr>
        <p:txBody>
          <a:bodyPr>
            <a:normAutofit fontScale="90000"/>
          </a:bodyPr>
          <a:lstStyle/>
          <a:p>
            <a:r>
              <a:rPr lang="en-US" dirty="0"/>
              <a:t>Price per volume by quarter/month</a:t>
            </a:r>
            <a:br>
              <a:rPr lang="en-US" dirty="0"/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Inflation slowed down slightly in the latest quad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68CAF-9A7F-4DE6-B563-4B7FA3F8234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42EA162-8D01-42B8-92C7-3BCCB06C0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144759"/>
              </p:ext>
            </p:extLst>
          </p:nvPr>
        </p:nvGraphicFramePr>
        <p:xfrm>
          <a:off x="467544" y="1059582"/>
          <a:ext cx="8208912" cy="342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15A0A-9550-4524-A1D3-0E688B3BC28D}"/>
              </a:ext>
            </a:extLst>
          </p:cNvPr>
          <p:cNvSpPr txBox="1"/>
          <p:nvPr/>
        </p:nvSpPr>
        <p:spPr>
          <a:xfrm>
            <a:off x="382266" y="4620127"/>
            <a:ext cx="3033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IRI, Integrated Fresh, MULO,  2019-3/20/2022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50853</TotalTime>
  <Words>2929</Words>
  <Application>Microsoft Office PowerPoint</Application>
  <PresentationFormat>On-screen Show (16:9)</PresentationFormat>
  <Paragraphs>740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Corbel</vt:lpstr>
      <vt:lpstr>Gadugi</vt:lpstr>
      <vt:lpstr>Wingdings</vt:lpstr>
      <vt:lpstr>Basis</vt:lpstr>
      <vt:lpstr>PowerPoint Presentation</vt:lpstr>
      <vt:lpstr>Methodology</vt:lpstr>
      <vt:lpstr>Four-year dollar sales trend Dollar sales fell below YA and 2YA levels as the quad-week period now laps the start of the pandemic in March 2020, but remained well above 2019</vt:lpstr>
      <vt:lpstr>Four-year unit sales trend Unit sales were at its lowest point since 2020 in the quad week and below 2019 levels in the year-to-date view</vt:lpstr>
      <vt:lpstr>Four-year volume (pound) sales trend Pounds dropped versus year ago, but are up slightly against 2019 levels Volume being steady, but units down points to buying larger pack sizes</vt:lpstr>
      <vt:lpstr>Mushroom contribution to the department and category The mushroom share of dollars versus total produce and total vegetables was at a four-year low but mushroom’s below-average inflation plays a big role</vt:lpstr>
      <vt:lpstr>Mushrooms price per unit YTD Inflation for mushrooms, at +4.3%, was much lower than total produce and total vegetables — which automatically deflates the share</vt:lpstr>
      <vt:lpstr>Mushroom price per volume (pound) On a pound basis, mushroom inflation was also below average. However, the price per volume is much higher than many other vegetables</vt:lpstr>
      <vt:lpstr>Price per volume by quarter/month Inflation slowed down slightly in the latest quad weeks</vt:lpstr>
      <vt:lpstr>Price per volume and unit by type</vt:lpstr>
      <vt:lpstr>Share of dollars and pounds sold on merchandising In addition to higher prices, less was sold while on promotion</vt:lpstr>
      <vt:lpstr>Mushroom dollar, unit, volume sales Year-on-year, mushrooms couldn’t hold the line, but versus 2020 $ and pounds are up</vt:lpstr>
      <vt:lpstr>Vegetables and mushroom dollar sales vs. YA and 2YA Both mushrooms and vegetables continued to trend above pre-pandemic levels</vt:lpstr>
      <vt:lpstr>Vegetables and mushroom pound sales vs. YA and 2YA Both mushrooms and veg experienced lowest volume gain versus two years ago, but still in the plus</vt:lpstr>
      <vt:lpstr>Base and incremental sales Volume had a higher share of incremental sales Valentine’s Day week</vt:lpstr>
      <vt:lpstr>Over indexing versus under indexing regions Under indexing regions are catching up</vt:lpstr>
      <vt:lpstr>Performance summary whites, browns and exotics In going up against the March 2020</vt:lpstr>
      <vt:lpstr>White button mushrooms dollar performance</vt:lpstr>
      <vt:lpstr>White button mushrooms volume performance</vt:lpstr>
      <vt:lpstr>Crimini mushrooms dollar performance</vt:lpstr>
      <vt:lpstr>Crimini mushrooms volume performance</vt:lpstr>
      <vt:lpstr>Insights by market No overlap in biggest in volume versus fastest growth</vt:lpstr>
      <vt:lpstr>other insights</vt:lpstr>
      <vt:lpstr>Packaged (fixed weight) versus random weight While both down, fixed weight did better than random weight</vt:lpstr>
      <vt:lpstr>Package size analysis 8 and 16 ounces drive the bulk of sales; smaller/larger had better growth Please note that package size shifts and RW influence affects YOY </vt:lpstr>
      <vt:lpstr>Organic versus conventional mushrooms sales The organic share of mushroom dollar sales reached 12%</vt:lpstr>
      <vt:lpstr>Organic by type Brown mushrooms had the highest organic share</vt:lpstr>
      <vt:lpstr>Cut/prepared versus whole mushrooms No preparation (whole) had the better performance</vt:lpstr>
      <vt:lpstr>Cut/prepared by type Brown mushrooms represented the largest share, but above-average declines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Anne-Marie Roerink</cp:lastModifiedBy>
  <cp:revision>261</cp:revision>
  <dcterms:created xsi:type="dcterms:W3CDTF">2018-03-13T20:52:20Z</dcterms:created>
  <dcterms:modified xsi:type="dcterms:W3CDTF">2022-03-29T01:26:42Z</dcterms:modified>
</cp:coreProperties>
</file>