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571" r:id="rId2"/>
    <p:sldId id="596" r:id="rId3"/>
    <p:sldId id="572" r:id="rId4"/>
    <p:sldId id="593" r:id="rId5"/>
    <p:sldId id="594" r:id="rId6"/>
    <p:sldId id="549" r:id="rId7"/>
    <p:sldId id="574" r:id="rId8"/>
    <p:sldId id="573" r:id="rId9"/>
    <p:sldId id="546" r:id="rId10"/>
    <p:sldId id="598" r:id="rId11"/>
    <p:sldId id="599" r:id="rId12"/>
    <p:sldId id="591" r:id="rId13"/>
    <p:sldId id="508" r:id="rId14"/>
    <p:sldId id="566" r:id="rId15"/>
    <p:sldId id="595" r:id="rId16"/>
    <p:sldId id="592" r:id="rId17"/>
    <p:sldId id="583" r:id="rId18"/>
    <p:sldId id="601" r:id="rId19"/>
    <p:sldId id="535" r:id="rId20"/>
    <p:sldId id="575" r:id="rId21"/>
    <p:sldId id="576" r:id="rId22"/>
    <p:sldId id="560" r:id="rId23"/>
    <p:sldId id="577" r:id="rId24"/>
    <p:sldId id="578" r:id="rId25"/>
    <p:sldId id="600" r:id="rId26"/>
    <p:sldId id="529" r:id="rId27"/>
    <p:sldId id="528" r:id="rId28"/>
    <p:sldId id="580" r:id="rId29"/>
    <p:sldId id="559" r:id="rId30"/>
    <p:sldId id="585" r:id="rId31"/>
    <p:sldId id="579" r:id="rId32"/>
    <p:sldId id="586" r:id="rId33"/>
    <p:sldId id="589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1637" autoAdjust="0"/>
  </p:normalViewPr>
  <p:slideViewPr>
    <p:cSldViewPr>
      <p:cViewPr varScale="1">
        <p:scale>
          <a:sx n="120" d="100"/>
          <a:sy n="120" d="100"/>
        </p:scale>
        <p:origin x="1128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Chart%20in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Chart%20in%20Microsoft%20PowerPoint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Dollar sales January 2019-2022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PowerPoint]5_year_performance'!$C$756</c:f>
              <c:strCache>
                <c:ptCount val="1"/>
                <c:pt idx="0">
                  <c:v>Dollars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PowerPoint]5_year_performance'!$B$757:$B$760</c:f>
              <c:strCache>
                <c:ptCount val="4"/>
                <c:pt idx="0">
                  <c:v>January 2019</c:v>
                </c:pt>
                <c:pt idx="1">
                  <c:v>January 2020</c:v>
                </c:pt>
                <c:pt idx="2">
                  <c:v>January 2021</c:v>
                </c:pt>
                <c:pt idx="3">
                  <c:v>January 2022</c:v>
                </c:pt>
              </c:strCache>
            </c:strRef>
          </c:cat>
          <c:val>
            <c:numRef>
              <c:f>'[Chart in Microsoft PowerPoint]5_year_performance'!$C$757:$C$760</c:f>
              <c:numCache>
                <c:formatCode>\$#,##0</c:formatCode>
                <c:ptCount val="4"/>
                <c:pt idx="0">
                  <c:v>100906668</c:v>
                </c:pt>
                <c:pt idx="1">
                  <c:v>102283364</c:v>
                </c:pt>
                <c:pt idx="2">
                  <c:v>118243219</c:v>
                </c:pt>
                <c:pt idx="3">
                  <c:v>110752526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2-4D38-8544-E98B9E4743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082303"/>
        <c:axId val="188081055"/>
      </c:barChart>
      <c:catAx>
        <c:axId val="18808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81055"/>
        <c:crosses val="autoZero"/>
        <c:auto val="1"/>
        <c:lblAlgn val="ctr"/>
        <c:lblOffset val="100"/>
        <c:noMultiLvlLbl val="0"/>
      </c:catAx>
      <c:valAx>
        <c:axId val="18808105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8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</a:t>
            </a:r>
            <a:r>
              <a:rPr lang="en-US" sz="1600" b="1" i="0" baseline="0" dirty="0" err="1">
                <a:effectLst/>
              </a:rPr>
              <a:t>lbs</a:t>
            </a:r>
            <a:r>
              <a:rPr lang="en-US" sz="1600" b="1" i="0" baseline="0" dirty="0">
                <a:effectLst/>
              </a:rPr>
              <a:t>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Jan 22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14364026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5.2613306123880973E-2"/>
                  <c:y val="3.3619946102647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Jan 22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Brown/cremini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Jan 22</c:v>
                </c:pt>
              </c:strCache>
            </c:strRef>
          </c:cat>
          <c:val>
            <c:numRef>
              <c:f>Sheet1!$B$2:$B$6</c:f>
              <c:numCache>
                <c:formatCode>\$#,##0;\-\$#,##0</c:formatCode>
                <c:ptCount val="5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34294216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1.3162280214479263E-2"/>
                  <c:y val="-3.303735083024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Jan 22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Brown/cremini mushroom, </a:t>
            </a:r>
            <a:r>
              <a:rPr lang="en-US" sz="1600" b="1" i="0" baseline="0" dirty="0" err="1">
                <a:effectLst/>
              </a:rPr>
              <a:t>lbs</a:t>
            </a:r>
            <a:r>
              <a:rPr lang="en-US" sz="1600" b="1" i="0" baseline="0" dirty="0">
                <a:effectLst/>
              </a:rPr>
              <a:t>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Jan 22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 formatCode="#,##0_);\(#,##0\)">
                  <c:v>7458310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60375162993E-2"/>
                  <c:y val="2.2510396613832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Jan 22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-9.0999999999999998E-2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Unit sales  January 2019-2022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PowerPoint]5_year_performance'!$D$756</c:f>
              <c:strCache>
                <c:ptCount val="1"/>
                <c:pt idx="0">
                  <c:v>Units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PowerPoint]5_year_performance'!$B$757:$B$760</c:f>
              <c:strCache>
                <c:ptCount val="4"/>
                <c:pt idx="0">
                  <c:v>January 2019</c:v>
                </c:pt>
                <c:pt idx="1">
                  <c:v>January 2020</c:v>
                </c:pt>
                <c:pt idx="2">
                  <c:v>January 2021</c:v>
                </c:pt>
                <c:pt idx="3">
                  <c:v>January 2022</c:v>
                </c:pt>
              </c:strCache>
            </c:strRef>
          </c:cat>
          <c:val>
            <c:numRef>
              <c:f>'[Chart in Microsoft PowerPoint]5_year_performance'!$D$757:$D$760</c:f>
              <c:numCache>
                <c:formatCode>#,##0</c:formatCode>
                <c:ptCount val="4"/>
                <c:pt idx="0">
                  <c:v>40417464</c:v>
                </c:pt>
                <c:pt idx="1">
                  <c:v>40110711</c:v>
                </c:pt>
                <c:pt idx="2">
                  <c:v>43709790</c:v>
                </c:pt>
                <c:pt idx="3">
                  <c:v>39103755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1-42A3-97F9-C73B3AB611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082303"/>
        <c:axId val="188081055"/>
      </c:barChart>
      <c:catAx>
        <c:axId val="1880823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81055"/>
        <c:crosses val="autoZero"/>
        <c:auto val="1"/>
        <c:lblAlgn val="ctr"/>
        <c:lblOffset val="100"/>
        <c:noMultiLvlLbl val="0"/>
      </c:catAx>
      <c:valAx>
        <c:axId val="18808105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8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Volume</a:t>
            </a:r>
            <a:r>
              <a:rPr lang="en-US" baseline="0"/>
              <a:t> </a:t>
            </a:r>
            <a:r>
              <a:rPr lang="en-US"/>
              <a:t>sales January  2019-2022</a:t>
            </a:r>
          </a:p>
        </c:rich>
      </c:tx>
      <c:layout>
        <c:manualLayout>
          <c:xMode val="edge"/>
          <c:yMode val="edge"/>
          <c:x val="0.26249211371942993"/>
          <c:y val="9.07029478458049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PowerPoint]5_year_performance'!$E$756</c:f>
              <c:strCache>
                <c:ptCount val="1"/>
                <c:pt idx="0">
                  <c:v>Volume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PowerPoint]5_year_performance'!$B$757:$B$760</c:f>
              <c:strCache>
                <c:ptCount val="4"/>
                <c:pt idx="0">
                  <c:v>January 2019</c:v>
                </c:pt>
                <c:pt idx="1">
                  <c:v>January 2020</c:v>
                </c:pt>
                <c:pt idx="2">
                  <c:v>January 2021</c:v>
                </c:pt>
                <c:pt idx="3">
                  <c:v>January 2022</c:v>
                </c:pt>
              </c:strCache>
            </c:strRef>
          </c:cat>
          <c:val>
            <c:numRef>
              <c:f>'[Chart in Microsoft PowerPoint]5_year_performance'!$E$757:$E$760</c:f>
              <c:numCache>
                <c:formatCode>#,##0</c:formatCode>
                <c:ptCount val="4"/>
                <c:pt idx="0">
                  <c:v>24763569</c:v>
                </c:pt>
                <c:pt idx="1">
                  <c:v>24447390</c:v>
                </c:pt>
                <c:pt idx="2">
                  <c:v>27530957</c:v>
                </c:pt>
                <c:pt idx="3">
                  <c:v>24498091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8-4E4C-96B0-D774471831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082303"/>
        <c:axId val="188081055"/>
      </c:barChart>
      <c:catAx>
        <c:axId val="1880823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81055"/>
        <c:crosses val="autoZero"/>
        <c:auto val="1"/>
        <c:lblAlgn val="ctr"/>
        <c:lblOffset val="100"/>
        <c:noMultiLvlLbl val="0"/>
      </c:catAx>
      <c:valAx>
        <c:axId val="18808105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8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Jan '22</c:v>
                </c:pt>
              </c:strCache>
            </c:strRef>
          </c:cat>
          <c:val>
            <c:numRef>
              <c:f>Sheet1!$B$2:$B$11</c:f>
              <c:numCache>
                <c:formatCode>\$#,##0.00;\-\$#,##0.00</c:formatCode>
                <c:ptCount val="10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4.5199999999999996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026550450581429E-2"/>
                  <c:y val="-3.6984392964945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4.5928896042177147E-2"/>
                  <c:y val="-3.3431617463989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08E-2"/>
                  <c:y val="-3.978501709587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6.1529459689664112E-2"/>
                  <c:y val="3.0518341553206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2.9406732585268304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Jan '22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5.2999999999999999E-2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Dollar sales versus year ago and two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20913236770942E-2"/>
          <c:y val="0.20010949803149608"/>
          <c:w val="0.90512343500502357"/>
          <c:h val="0.67873745078740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5777872690000696E-2"/>
                  <c:y val="2.282824803149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4.6709573101201843E-2"/>
                  <c:y val="-2.092175196850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3.7103502806165305E-2"/>
                  <c:y val="-2.092175196850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3.53989935775448E-2"/>
                  <c:y val="-3.029675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Jan 2022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3.9E-2</c:v>
                </c:pt>
                <c:pt idx="1">
                  <c:v>8.4000000000000005E-2</c:v>
                </c:pt>
                <c:pt idx="2">
                  <c:v>0.20699999999999999</c:v>
                </c:pt>
                <c:pt idx="3">
                  <c:v>0.151</c:v>
                </c:pt>
                <c:pt idx="4">
                  <c:v>0.14799999999999999</c:v>
                </c:pt>
                <c:pt idx="5">
                  <c:v>4.7E-2</c:v>
                </c:pt>
                <c:pt idx="6">
                  <c:v>-7.0999999999999994E-2</c:v>
                </c:pt>
                <c:pt idx="7">
                  <c:v>-2.4E-2</c:v>
                </c:pt>
                <c:pt idx="8">
                  <c:v>1E-3</c:v>
                </c:pt>
                <c:pt idx="9">
                  <c:v>-7.0000000000000001E-3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2547202568887273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8.003122938690996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5.2789656948408229E-3"/>
                  <c:y val="-1.6578001968503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1.9944997787455429E-4"/>
                  <c:y val="2.17199803149606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6.39934602212851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Jan 2022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5" formatCode="0.0%">
                  <c:v>0.13500000000000001</c:v>
                </c:pt>
                <c:pt idx="6" formatCode="0.0%">
                  <c:v>0.121</c:v>
                </c:pt>
                <c:pt idx="7" formatCode="0.0%">
                  <c:v>0.125</c:v>
                </c:pt>
                <c:pt idx="8" formatCode="0.0%">
                  <c:v>0.151</c:v>
                </c:pt>
                <c:pt idx="9" formatCode="0.0%">
                  <c:v>0.121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8765474557032621E-2"/>
                  <c:y val="-3.2203001968503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2712522069264595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Jan 2022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6.0000000000000001E-3</c:v>
                </c:pt>
                <c:pt idx="1">
                  <c:v>8.2000000000000003E-2</c:v>
                </c:pt>
                <c:pt idx="2">
                  <c:v>0.312</c:v>
                </c:pt>
                <c:pt idx="3">
                  <c:v>0.23100000000000001</c:v>
                </c:pt>
                <c:pt idx="4">
                  <c:v>0.17799999999999999</c:v>
                </c:pt>
                <c:pt idx="5">
                  <c:v>8.5999999999999993E-2</c:v>
                </c:pt>
                <c:pt idx="6">
                  <c:v>-0.126</c:v>
                </c:pt>
                <c:pt idx="7">
                  <c:v>-9.1999999999999998E-2</c:v>
                </c:pt>
                <c:pt idx="8">
                  <c:v>-6.4000000000000001E-2</c:v>
                </c:pt>
                <c:pt idx="9">
                  <c:v>-6.3E-2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3562821291634737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3.4616362767156904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8.7594448393414435E-3"/>
                  <c:y val="8.42199803149606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4.3646718271632618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7.0549356107211568E-3"/>
                  <c:y val="-9.530019685040515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Jan 2022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5" formatCode="0.0%">
                  <c:v>0.17399999999999999</c:v>
                </c:pt>
                <c:pt idx="6" formatCode="0.0%">
                  <c:v>0.14699999999999999</c:v>
                </c:pt>
                <c:pt idx="7" formatCode="0.0%">
                  <c:v>0.11700000000000001</c:v>
                </c:pt>
                <c:pt idx="8" formatCode="0.0%">
                  <c:v>0.10199999999999999</c:v>
                </c:pt>
                <c:pt idx="9" formatCode="0.0%">
                  <c:v>8.3000000000000004E-2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</a:t>
            </a:r>
            <a:r>
              <a:rPr lang="en-US" baseline="0" dirty="0"/>
              <a:t> (pound)</a:t>
            </a:r>
            <a:r>
              <a:rPr lang="en-US" dirty="0"/>
              <a:t> sales versus year ago and two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20913236770942E-2"/>
          <c:y val="0.20010949803149608"/>
          <c:w val="0.90512343500502357"/>
          <c:h val="0.67873745078740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40814101954857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1-4D68-AFA0-0081D5FE7771}"/>
                </c:ext>
              </c:extLst>
            </c:dLbl>
            <c:dLbl>
              <c:idx val="1"/>
              <c:layout>
                <c:manualLayout>
                  <c:x val="-4.0493678395621062E-2"/>
                  <c:y val="-2.881026489288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1-4D68-AFA0-0081D5FE7771}"/>
                </c:ext>
              </c:extLst>
            </c:dLbl>
            <c:dLbl>
              <c:idx val="5"/>
              <c:layout>
                <c:manualLayout>
                  <c:x val="-4.521956444296335E-2"/>
                  <c:y val="1.7577950726218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1-4D68-AFA0-0081D5FE7771}"/>
                </c:ext>
              </c:extLst>
            </c:dLbl>
            <c:dLbl>
              <c:idx val="6"/>
              <c:layout>
                <c:manualLayout>
                  <c:x val="-2.5777872690000696E-2"/>
                  <c:y val="2.282824803149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3.9184276847472083E-2"/>
                  <c:y val="5.1974108174814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4.1618680558403051E-2"/>
                  <c:y val="3.5406888310847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3.53989935775448E-2"/>
                  <c:y val="2.6031668175544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Jan 2022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4.0000000000000001E-3</c:v>
                </c:pt>
                <c:pt idx="1">
                  <c:v>9.5000000000000001E-2</c:v>
                </c:pt>
                <c:pt idx="2">
                  <c:v>0.153</c:v>
                </c:pt>
                <c:pt idx="3">
                  <c:v>9.7000000000000003E-2</c:v>
                </c:pt>
                <c:pt idx="4">
                  <c:v>0.10100000000000001</c:v>
                </c:pt>
                <c:pt idx="5">
                  <c:v>0</c:v>
                </c:pt>
                <c:pt idx="6">
                  <c:v>-0.08</c:v>
                </c:pt>
                <c:pt idx="7">
                  <c:v>-2.5000000000000001E-2</c:v>
                </c:pt>
                <c:pt idx="8">
                  <c:v>-3.5999999999999997E-2</c:v>
                </c:pt>
                <c:pt idx="9">
                  <c:v>-5.2999999999999999E-2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2547202568887273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8.003122938690996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5.2789656948408229E-3"/>
                  <c:y val="6.61619100047738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1.9944997787455429E-4"/>
                  <c:y val="2.17199803149606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6.39934602212851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Jan 2022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5" formatCode="0.0%">
                  <c:v>9.5000000000000001E-2</c:v>
                </c:pt>
                <c:pt idx="6" formatCode="0.0%">
                  <c:v>6.0999999999999999E-2</c:v>
                </c:pt>
                <c:pt idx="7" formatCode="0.0%">
                  <c:v>6.9000000000000006E-2</c:v>
                </c:pt>
                <c:pt idx="8" formatCode="0.0%">
                  <c:v>6.0999999999999999E-2</c:v>
                </c:pt>
                <c:pt idx="9" formatCode="0.0%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263496055915204E-2"/>
                  <c:y val="-7.6373579067384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1-4D68-AFA0-0081D5FE7771}"/>
                </c:ext>
              </c:extLst>
            </c:dLbl>
            <c:dLbl>
              <c:idx val="1"/>
              <c:layout>
                <c:manualLayout>
                  <c:x val="-2.5044185932412647E-2"/>
                  <c:y val="3.8750857712366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1-4D68-AFA0-0081D5FE7771}"/>
                </c:ext>
              </c:extLst>
            </c:dLbl>
            <c:dLbl>
              <c:idx val="5"/>
              <c:layout>
                <c:manualLayout>
                  <c:x val="-4.3816067064492141E-2"/>
                  <c:y val="2.0812080764544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2712522069264595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Jan 2022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-1.6E-2</c:v>
                </c:pt>
                <c:pt idx="1">
                  <c:v>5.5E-2</c:v>
                </c:pt>
                <c:pt idx="2">
                  <c:v>0.27200000000000002</c:v>
                </c:pt>
                <c:pt idx="3">
                  <c:v>0.20499999999999999</c:v>
                </c:pt>
                <c:pt idx="4">
                  <c:v>0.151</c:v>
                </c:pt>
                <c:pt idx="5">
                  <c:v>6.6000000000000003E-2</c:v>
                </c:pt>
                <c:pt idx="6">
                  <c:v>-0.129</c:v>
                </c:pt>
                <c:pt idx="7">
                  <c:v>-0.109</c:v>
                </c:pt>
                <c:pt idx="8">
                  <c:v>-9.6000000000000002E-2</c:v>
                </c:pt>
                <c:pt idx="9">
                  <c:v>-0.11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3562821291634737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3.4616362767156904E-4"/>
                  <c:y val="6.23918891065963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4.2442670871036961E-3"/>
                  <c:y val="-2.1399108240039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4.3646718271632618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7.0549356107211568E-3"/>
                  <c:y val="-9.530019685040515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Jan 2022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5" formatCode="0.0%">
                  <c:v>0.124</c:v>
                </c:pt>
                <c:pt idx="6" formatCode="0.0%">
                  <c:v>0.107</c:v>
                </c:pt>
                <c:pt idx="7" formatCode="0.0%">
                  <c:v>7.3999999999999996E-2</c:v>
                </c:pt>
                <c:pt idx="8" formatCode="0.0%">
                  <c:v>4.1000000000000002E-2</c:v>
                </c:pt>
                <c:pt idx="9" formatCode="0.0%">
                  <c:v>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Fresh mushroom dollars base and incremental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51181102362205"/>
          <c:y val="0.22726851851851851"/>
          <c:w val="0.84461329833770782"/>
          <c:h val="0.637623578302712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Base dollars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PowerPoint]Sheet1'!$A$2:$A$6</c:f>
              <c:strCache>
                <c:ptCount val="5"/>
                <c:pt idx="0">
                  <c:v>w.e. Jan 2 '22</c:v>
                </c:pt>
                <c:pt idx="1">
                  <c:v>w.e. Jan 9 '22</c:v>
                </c:pt>
                <c:pt idx="2">
                  <c:v>w.e. Jan 16 '22</c:v>
                </c:pt>
                <c:pt idx="3">
                  <c:v>w.e. Jan 23 '22</c:v>
                </c:pt>
                <c:pt idx="4">
                  <c:v>4-wk ending Jan 23 '22</c:v>
                </c:pt>
              </c:strCache>
            </c:strRef>
          </c:cat>
          <c:val>
            <c:numRef>
              <c:f>'[Chart in Microsoft PowerPoint]Sheet1'!$B$2:$B$6</c:f>
              <c:numCache>
                <c:formatCode>"$"#,##0</c:formatCode>
                <c:ptCount val="5"/>
                <c:pt idx="0">
                  <c:v>26662809</c:v>
                </c:pt>
                <c:pt idx="1">
                  <c:v>27423749</c:v>
                </c:pt>
                <c:pt idx="2">
                  <c:v>28048078</c:v>
                </c:pt>
                <c:pt idx="3">
                  <c:v>26443767</c:v>
                </c:pt>
                <c:pt idx="4">
                  <c:v>108578403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4-483A-A227-8894602CDFF8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Incremental dollars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PowerPoint]Sheet1'!$A$2:$A$6</c:f>
              <c:strCache>
                <c:ptCount val="5"/>
                <c:pt idx="0">
                  <c:v>w.e. Jan 2 '22</c:v>
                </c:pt>
                <c:pt idx="1">
                  <c:v>w.e. Jan 9 '22</c:v>
                </c:pt>
                <c:pt idx="2">
                  <c:v>w.e. Jan 16 '22</c:v>
                </c:pt>
                <c:pt idx="3">
                  <c:v>w.e. Jan 23 '22</c:v>
                </c:pt>
                <c:pt idx="4">
                  <c:v>4-wk ending Jan 23 '22</c:v>
                </c:pt>
              </c:strCache>
            </c:strRef>
          </c:cat>
          <c:val>
            <c:numRef>
              <c:f>'[Chart in Microsoft PowerPoint]Sheet1'!$C$2:$C$6</c:f>
              <c:numCache>
                <c:formatCode>"$"#,##0</c:formatCode>
                <c:ptCount val="5"/>
                <c:pt idx="0">
                  <c:v>421678</c:v>
                </c:pt>
                <c:pt idx="1">
                  <c:v>511581</c:v>
                </c:pt>
                <c:pt idx="2">
                  <c:v>589017</c:v>
                </c:pt>
                <c:pt idx="3">
                  <c:v>651846</c:v>
                </c:pt>
                <c:pt idx="4">
                  <c:v>2174122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4-483A-A227-8894602CD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7519728"/>
        <c:axId val="1917522224"/>
      </c:barChart>
      <c:catAx>
        <c:axId val="191751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522224"/>
        <c:crosses val="autoZero"/>
        <c:auto val="1"/>
        <c:lblAlgn val="ctr"/>
        <c:lblOffset val="100"/>
        <c:noMultiLvlLbl val="0"/>
      </c:catAx>
      <c:valAx>
        <c:axId val="191752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51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64413823272093"/>
          <c:y val="0.11631889763779524"/>
          <c:w val="0.4480450568678915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Fresh mushroom volume base and incremental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60892388451445"/>
          <c:y val="0.22726851851851851"/>
          <c:w val="0.74813422147689468"/>
          <c:h val="0.637623578302712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PowerPoint]Sheet1'!$F$1</c:f>
              <c:strCache>
                <c:ptCount val="1"/>
                <c:pt idx="0">
                  <c:v>Base volume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PowerPoint]Sheet1'!$A$2:$A$6</c:f>
              <c:strCache>
                <c:ptCount val="5"/>
                <c:pt idx="0">
                  <c:v>w.e. Jan 2 '22</c:v>
                </c:pt>
                <c:pt idx="1">
                  <c:v>w.e. Jan 9 '22</c:v>
                </c:pt>
                <c:pt idx="2">
                  <c:v>w.e. Jan 16 '22</c:v>
                </c:pt>
                <c:pt idx="3">
                  <c:v>w.e. Jan 23 '22</c:v>
                </c:pt>
                <c:pt idx="4">
                  <c:v>4-wk ending Jan 23 '22</c:v>
                </c:pt>
              </c:strCache>
            </c:strRef>
          </c:cat>
          <c:val>
            <c:numRef>
              <c:f>'[Chart in Microsoft PowerPoint]Sheet1'!$F$2:$F$6</c:f>
              <c:numCache>
                <c:formatCode>0</c:formatCode>
                <c:ptCount val="5"/>
                <c:pt idx="0">
                  <c:v>5780565</c:v>
                </c:pt>
                <c:pt idx="1">
                  <c:v>5954695</c:v>
                </c:pt>
                <c:pt idx="2">
                  <c:v>6134893</c:v>
                </c:pt>
                <c:pt idx="3">
                  <c:v>5768587</c:v>
                </c:pt>
                <c:pt idx="4">
                  <c:v>23638739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B-417B-9D58-CAA32EE02664}"/>
            </c:ext>
          </c:extLst>
        </c:ser>
        <c:ser>
          <c:idx val="1"/>
          <c:order val="1"/>
          <c:tx>
            <c:strRef>
              <c:f>'[Chart in Microsoft PowerPoint]Sheet1'!$G$1</c:f>
              <c:strCache>
                <c:ptCount val="1"/>
                <c:pt idx="0">
                  <c:v>Incremental volume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PowerPoint]Sheet1'!$A$2:$A$6</c:f>
              <c:strCache>
                <c:ptCount val="5"/>
                <c:pt idx="0">
                  <c:v>w.e. Jan 2 '22</c:v>
                </c:pt>
                <c:pt idx="1">
                  <c:v>w.e. Jan 9 '22</c:v>
                </c:pt>
                <c:pt idx="2">
                  <c:v>w.e. Jan 16 '22</c:v>
                </c:pt>
                <c:pt idx="3">
                  <c:v>w.e. Jan 23 '22</c:v>
                </c:pt>
                <c:pt idx="4">
                  <c:v>4-wk ending Jan 23 '22</c:v>
                </c:pt>
              </c:strCache>
            </c:strRef>
          </c:cat>
          <c:val>
            <c:numRef>
              <c:f>'[Chart in Microsoft PowerPoint]Sheet1'!$G$2:$G$6</c:f>
              <c:numCache>
                <c:formatCode>0</c:formatCode>
                <c:ptCount val="5"/>
                <c:pt idx="0">
                  <c:v>147925</c:v>
                </c:pt>
                <c:pt idx="1">
                  <c:v>196256</c:v>
                </c:pt>
                <c:pt idx="2">
                  <c:v>240714</c:v>
                </c:pt>
                <c:pt idx="3">
                  <c:v>274457</c:v>
                </c:pt>
                <c:pt idx="4">
                  <c:v>859352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B-417B-9D58-CAA32EE02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7519728"/>
        <c:axId val="1917522224"/>
      </c:barChart>
      <c:catAx>
        <c:axId val="191751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522224"/>
        <c:crosses val="autoZero"/>
        <c:auto val="1"/>
        <c:lblAlgn val="ctr"/>
        <c:lblOffset val="100"/>
        <c:noMultiLvlLbl val="0"/>
      </c:catAx>
      <c:valAx>
        <c:axId val="191752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51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64413823272093"/>
          <c:y val="0.11631889763779524"/>
          <c:w val="0.4660450568678914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Jan 22</c:v>
                </c:pt>
              </c:strCache>
            </c:strRef>
          </c:cat>
          <c:val>
            <c:numRef>
              <c:f>Sheet1!$B$2:$B$6</c:f>
              <c:numCache>
                <c:formatCode>\$#,##0;\-\$#,##0</c:formatCode>
                <c:ptCount val="5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57207677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1.3162280214479093E-2"/>
                  <c:y val="-7.11506868967383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Jan 22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-7.4999999999999997E-2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6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6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27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43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60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00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77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1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6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15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4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C9BED-2794-4E70-899B-5784DED63A57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4290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54864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75438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96012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555526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2791235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2690651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6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7796346" cy="72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04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0ED3D-4F6B-4850-9A94-FB268AEEAAF9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40D038-C066-4984-88CC-4F125A19F9F1}"/>
              </a:ext>
            </a:extLst>
          </p:cNvPr>
          <p:cNvSpPr txBox="1"/>
          <p:nvPr/>
        </p:nvSpPr>
        <p:spPr>
          <a:xfrm>
            <a:off x="539552" y="4227934"/>
            <a:ext cx="234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Prepared January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DFFAC-0DCE-4F82-A2C1-B6A5710A8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518"/>
            <a:ext cx="2762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407381" y="3291830"/>
            <a:ext cx="3084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Four weeks ending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January 23, 2022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per volume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48488"/>
              </p:ext>
            </p:extLst>
          </p:nvPr>
        </p:nvGraphicFramePr>
        <p:xfrm>
          <a:off x="481033" y="790949"/>
          <a:ext cx="7992887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6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January 2022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+8.1%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+7.9%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Cremini/brown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$5.95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+4.7%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+10.2%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Shiitake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$15.57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+13.1%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+15.6%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Other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$5.76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+6.7%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546485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Oyster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$12.30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+17.8%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662133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Enoki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+62.0%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+58.2%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270870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Chanterelle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$30.95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+133.3%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+14.3%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37227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Morel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$33.14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+15.5%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+40.3%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303269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Wood 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$10.84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107115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Porcini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$42.61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911081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Black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$10.35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+82.0%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+172.9%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99214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515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per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12069"/>
              </p:ext>
            </p:extLst>
          </p:nvPr>
        </p:nvGraphicFramePr>
        <p:xfrm>
          <a:off x="481033" y="790949"/>
          <a:ext cx="7992887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6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January 2022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+4.7%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+4.9%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Cremini/brown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+4.8%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+10.2%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+2.0%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+7.7%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Shiitake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+6.7%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+10.9%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Other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546485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Oyster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+6.3%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662133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Enoki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+33.4%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+58.3%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270870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Chanterelle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$10.65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+161.8%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+9.0%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37227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Morel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$20.37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+39.2%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+81.0%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303269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Wood 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+0.3%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+9.5%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107115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Porcini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$17.69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+38.9%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911081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Black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+10.9%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+62.9%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99214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515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  <p:extLst>
      <p:ext uri="{BB962C8B-B14F-4D97-AF65-F5344CB8AC3E}">
        <p14:creationId xmlns:p14="http://schemas.microsoft.com/office/powerpoint/2010/main" val="134456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0861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Share of dollars and pounds sold on merchandising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higher prices, less was sold while on promotion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86C2B4-CC4D-475D-A569-BC1EEA0C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5827"/>
              </p:ext>
            </p:extLst>
          </p:nvPr>
        </p:nvGraphicFramePr>
        <p:xfrm>
          <a:off x="467544" y="1635646"/>
          <a:ext cx="8064896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sold on merchandising*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January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Change vs.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Change vs.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fresh mushroom dollars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-25.7%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-48.5%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fresh mushroom pounds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-25.0%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-27.0%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of Fresh White Mushroom on White Background ...">
            <a:extLst>
              <a:ext uri="{FF2B5EF4-FFF2-40B4-BE49-F238E27FC236}">
                <a16:creationId xmlns:a16="http://schemas.microsoft.com/office/drawing/2014/main" id="{021FCFFC-77E1-43EB-9BF9-9094DDAB9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r="32278"/>
          <a:stretch/>
        </p:blipFill>
        <p:spPr bwMode="auto">
          <a:xfrm>
            <a:off x="6828448" y="1203598"/>
            <a:ext cx="2136040" cy="28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of Fresh White Mushroom on White Background ...">
            <a:extLst>
              <a:ext uri="{FF2B5EF4-FFF2-40B4-BE49-F238E27FC236}">
                <a16:creationId xmlns:a16="http://schemas.microsoft.com/office/drawing/2014/main" id="{A6F983EA-E45B-4698-BA17-869D83993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r="32278"/>
          <a:stretch/>
        </p:blipFill>
        <p:spPr bwMode="auto">
          <a:xfrm>
            <a:off x="4855221" y="1203598"/>
            <a:ext cx="2136040" cy="28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of Fresh White Mushroom on White Background ...">
            <a:extLst>
              <a:ext uri="{FF2B5EF4-FFF2-40B4-BE49-F238E27FC236}">
                <a16:creationId xmlns:a16="http://schemas.microsoft.com/office/drawing/2014/main" id="{57AB9074-6EED-4000-8A98-A5DFC75E7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2843808" y="1203598"/>
            <a:ext cx="2011414" cy="28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 for January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Year-on-year, mushrooms couldn’t hold the line, but versus 2020 $ and pounds are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January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$110.8M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January volume (</a:t>
            </a:r>
            <a:r>
              <a:rPr lang="en-US" dirty="0" err="1"/>
              <a:t>lbs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24.5M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Dollar </a:t>
            </a:r>
            <a:br>
              <a:rPr lang="en-US" sz="1200" b="1" dirty="0"/>
            </a:br>
            <a:r>
              <a:rPr lang="en-US" sz="1200" dirty="0"/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0489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Unit </a:t>
            </a:r>
          </a:p>
          <a:p>
            <a:pPr algn="ctr"/>
            <a:r>
              <a:rPr lang="en-US" sz="1200" dirty="0"/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170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Volume</a:t>
            </a:r>
            <a:br>
              <a:rPr lang="en-US" sz="1200" dirty="0"/>
            </a:br>
            <a:r>
              <a:rPr lang="en-US" sz="1200" dirty="0"/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1707654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-6.3%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71683" y="1707654"/>
            <a:ext cx="1396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-10.5%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04706" y="1698943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-11.0%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63449" y="3518120"/>
            <a:ext cx="1669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+8.3% </a:t>
            </a:r>
            <a:r>
              <a:rPr lang="en-US" dirty="0">
                <a:solidFill>
                  <a:schemeClr val="accent2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+9.8% </a:t>
            </a:r>
            <a:r>
              <a:rPr lang="en-US" dirty="0">
                <a:solidFill>
                  <a:schemeClr val="accent2"/>
                </a:solidFill>
              </a:rPr>
              <a:t>vs. ’19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73352" y="3528253"/>
            <a:ext cx="1592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-2.5% </a:t>
            </a:r>
            <a:r>
              <a:rPr lang="en-US" dirty="0">
                <a:solidFill>
                  <a:schemeClr val="accent2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-3.3% </a:t>
            </a:r>
            <a:r>
              <a:rPr lang="en-US" dirty="0">
                <a:solidFill>
                  <a:schemeClr val="accent2"/>
                </a:solidFill>
              </a:rPr>
              <a:t>vs. ’19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51104" y="3526904"/>
            <a:ext cx="1669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+0.2% </a:t>
            </a:r>
            <a:r>
              <a:rPr lang="en-US" dirty="0">
                <a:solidFill>
                  <a:schemeClr val="accent2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-1.1% </a:t>
            </a:r>
            <a:r>
              <a:rPr lang="en-US" dirty="0">
                <a:solidFill>
                  <a:schemeClr val="accent2"/>
                </a:solidFill>
              </a:rPr>
              <a:t>vs. ’19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768688"/>
              </p:ext>
            </p:extLst>
          </p:nvPr>
        </p:nvGraphicFramePr>
        <p:xfrm>
          <a:off x="382266" y="1131590"/>
          <a:ext cx="8438206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406896"/>
            <a:ext cx="8640960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dollar sales 2019-January 2022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mushrooms and vegetables continued to trend above pre-pandemic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158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2019-January 2022</a:t>
            </a:r>
          </a:p>
        </p:txBody>
      </p:sp>
    </p:spTree>
    <p:extLst>
      <p:ext uri="{BB962C8B-B14F-4D97-AF65-F5344CB8AC3E}">
        <p14:creationId xmlns:p14="http://schemas.microsoft.com/office/powerpoint/2010/main" val="328132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08506"/>
              </p:ext>
            </p:extLst>
          </p:nvPr>
        </p:nvGraphicFramePr>
        <p:xfrm>
          <a:off x="382266" y="1131590"/>
          <a:ext cx="8438206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49994"/>
            <a:ext cx="8779858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pound sales 2019-January 2022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mushrooms and veg experienced lowest volume gain versus two years ago, but still in the 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158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2019-January 2022</a:t>
            </a:r>
          </a:p>
        </p:txBody>
      </p:sp>
    </p:spTree>
    <p:extLst>
      <p:ext uri="{BB962C8B-B14F-4D97-AF65-F5344CB8AC3E}">
        <p14:creationId xmlns:p14="http://schemas.microsoft.com/office/powerpoint/2010/main" val="25692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7152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drove mushroom dollars and volume each of the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B4F78D4-B757-4603-BCEC-BDE3D936B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777720"/>
              </p:ext>
            </p:extLst>
          </p:nvPr>
        </p:nvGraphicFramePr>
        <p:xfrm>
          <a:off x="251520" y="1131590"/>
          <a:ext cx="43204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8710D8F-1D31-4BB9-A3C2-1867468A7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467217"/>
              </p:ext>
            </p:extLst>
          </p:nvPr>
        </p:nvGraphicFramePr>
        <p:xfrm>
          <a:off x="4788024" y="1203598"/>
          <a:ext cx="46082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716016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6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 indexing regions are catching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78655"/>
              </p:ext>
            </p:extLst>
          </p:nvPr>
        </p:nvGraphicFramePr>
        <p:xfrm>
          <a:off x="4804190" y="1352605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 US</a:t>
                      </a:r>
                      <a:endParaRPr lang="en-US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100.0%</a:t>
                      </a:r>
                      <a:endParaRPr lang="en-US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-6.3%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California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11.7%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12.6%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-10.1%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Great Lakes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13.1%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15.0%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-8.5%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13.3%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12.0%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-1.5%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18.2%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18.6%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-4.6%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-6.4%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9.0%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6.8%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-6.5%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Southeast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15.6%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13.6%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12.6%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15.0%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-8.8%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5E68B5C-647B-4990-8235-DC1138D0EE06}"/>
              </a:ext>
            </a:extLst>
          </p:cNvPr>
          <p:cNvSpPr/>
          <p:nvPr/>
        </p:nvSpPr>
        <p:spPr>
          <a:xfrm>
            <a:off x="8226529" y="274548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0B2F46D-FCD9-4B73-B8F1-28CB9EF0581D}"/>
              </a:ext>
            </a:extLst>
          </p:cNvPr>
          <p:cNvSpPr/>
          <p:nvPr/>
        </p:nvSpPr>
        <p:spPr>
          <a:xfrm>
            <a:off x="8214874" y="253161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C683620-1D8E-42D8-81C3-5C7E5437211E}"/>
              </a:ext>
            </a:extLst>
          </p:cNvPr>
          <p:cNvSpPr/>
          <p:nvPr/>
        </p:nvSpPr>
        <p:spPr>
          <a:xfrm>
            <a:off x="8226529" y="344651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79665" y="1198558"/>
            <a:ext cx="596722" cy="28513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AF3D027-FF81-4B0A-844A-4BC4E2C35AC7}"/>
              </a:ext>
            </a:extLst>
          </p:cNvPr>
          <p:cNvSpPr/>
          <p:nvPr/>
        </p:nvSpPr>
        <p:spPr>
          <a:xfrm>
            <a:off x="7015118" y="205931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5911386" y="964072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537416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483445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248440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3992237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309908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882706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550048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697426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662364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4" y="4303937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performance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</a:t>
            </a: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DF58818-E61F-406C-8C4D-2A6111F58213}"/>
              </a:ext>
            </a:extLst>
          </p:cNvPr>
          <p:cNvSpPr/>
          <p:nvPr/>
        </p:nvSpPr>
        <p:spPr>
          <a:xfrm>
            <a:off x="7020272" y="2283718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903C26C9-8E95-43B8-AAE6-5D26E5E52121}"/>
              </a:ext>
            </a:extLst>
          </p:cNvPr>
          <p:cNvSpPr/>
          <p:nvPr/>
        </p:nvSpPr>
        <p:spPr>
          <a:xfrm>
            <a:off x="7024468" y="2745482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954F9B57-15CE-4068-95D6-48CBA497AC02}"/>
              </a:ext>
            </a:extLst>
          </p:cNvPr>
          <p:cNvSpPr/>
          <p:nvPr/>
        </p:nvSpPr>
        <p:spPr>
          <a:xfrm>
            <a:off x="7020272" y="3662536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 | Total fresh vegetables and total fresh mushrooms</a:t>
            </a:r>
          </a:p>
        </p:txBody>
      </p:sp>
    </p:spTree>
    <p:extLst>
      <p:ext uri="{BB962C8B-B14F-4D97-AF65-F5344CB8AC3E}">
        <p14:creationId xmlns:p14="http://schemas.microsoft.com/office/powerpoint/2010/main" val="7405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4668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exotics</a:t>
            </a:r>
            <a:br>
              <a:rPr lang="en-US" dirty="0"/>
            </a:br>
            <a:r>
              <a:rPr lang="en-US" sz="2200" dirty="0"/>
              <a:t>Brown mushrooms were the top performers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A6218B-FC95-4DD4-8986-2872D3A9D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13339"/>
              </p:ext>
            </p:extLst>
          </p:nvPr>
        </p:nvGraphicFramePr>
        <p:xfrm>
          <a:off x="467171" y="1563638"/>
          <a:ext cx="8425185" cy="1799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6472">
                  <a:extLst>
                    <a:ext uri="{9D8B030D-6E8A-4147-A177-3AD203B41FA5}">
                      <a16:colId xmlns:a16="http://schemas.microsoft.com/office/drawing/2014/main" val="26299584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4364810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5075951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6617396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2386554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133294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837411477"/>
                    </a:ext>
                  </a:extLst>
                </a:gridCol>
              </a:tblGrid>
              <a:tr h="359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Dollars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Vs. 2021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Vs. 2020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Volume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Vs. 2021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Vs. 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215550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Fresh mushrooms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$110.8M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-6.3%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+8.3%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24.5M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-11.0%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+0.2%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91162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White mushrooms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$57.2M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-7.5%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+3.3%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14.4M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-12.0%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0337972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Brown mushrooms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$44.8M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+15.4%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9.2M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-9.0%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+9.3%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5747464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Exotic mushrooms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$8.8M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-7.7%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+8.2%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-11.6%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-9.4%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30434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  <p:extLst>
      <p:ext uri="{BB962C8B-B14F-4D97-AF65-F5344CB8AC3E}">
        <p14:creationId xmlns:p14="http://schemas.microsoft.com/office/powerpoint/2010/main" val="2742546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Dollar performance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02515"/>
              </p:ext>
            </p:extLst>
          </p:nvPr>
        </p:nvGraphicFramePr>
        <p:xfrm>
          <a:off x="481033" y="790949"/>
          <a:ext cx="7992887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6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Dollars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January 2022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$110,752,526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+8.3%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$57,207,677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+3.3%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Cremini/brown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$34,294,216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+18.6%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$10,477,922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+6.1%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Shiitake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$5,035,359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+28.3%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Other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$3,133,470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546485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Oyster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$541,452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662133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Enoki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$30,369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-46.1%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37227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Chanterelle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$22,286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-72.8%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8952625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Morel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$5,532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+18.1%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+27.1%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303269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Wood 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-28.4%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-44.9%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107115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Porcini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-73.3%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911081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Black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-38.4%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+29.2%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99214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79A3D5-96DF-4632-8CE9-38578096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74" y="2265415"/>
            <a:ext cx="2538583" cy="25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7416824" cy="3384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references to January 2022 include the </a:t>
            </a:r>
            <a:r>
              <a:rPr lang="en-US" b="1" dirty="0"/>
              <a:t>four weeks ending January 23, 2022</a:t>
            </a:r>
          </a:p>
          <a:p>
            <a:pPr lvl="1"/>
            <a:r>
              <a:rPr lang="en-US" dirty="0"/>
              <a:t>January 2, 2022</a:t>
            </a:r>
          </a:p>
          <a:p>
            <a:pPr lvl="1"/>
            <a:r>
              <a:rPr lang="en-US" dirty="0"/>
              <a:t>January 9, 2022</a:t>
            </a:r>
          </a:p>
          <a:p>
            <a:pPr lvl="1"/>
            <a:r>
              <a:rPr lang="en-US" dirty="0"/>
              <a:t>January 16, 2022</a:t>
            </a:r>
          </a:p>
          <a:p>
            <a:pPr lvl="1"/>
            <a:r>
              <a:rPr lang="en-US" dirty="0"/>
              <a:t>January 23, 2022</a:t>
            </a:r>
          </a:p>
          <a:p>
            <a:r>
              <a:rPr lang="en-US" dirty="0"/>
              <a:t>Comparisons to year ago (YA) refer to 2021</a:t>
            </a:r>
          </a:p>
          <a:p>
            <a:r>
              <a:rPr lang="en-US" dirty="0"/>
              <a:t>Comparisons to two years ago (2YA) refer to 2020 and 3YA to 2019</a:t>
            </a:r>
          </a:p>
          <a:p>
            <a:r>
              <a:rPr lang="en-US" dirty="0"/>
              <a:t>Dollar references are the retail value, volume is reflected in pounds</a:t>
            </a:r>
          </a:p>
          <a:p>
            <a:r>
              <a:rPr lang="en-US" dirty="0"/>
              <a:t>Data is based on the IRI total multi-outlet universe, which </a:t>
            </a:r>
            <a:br>
              <a:rPr lang="en-US" dirty="0"/>
            </a:br>
            <a:r>
              <a:rPr lang="en-US" dirty="0"/>
              <a:t>includes supermarkets, supercenters, club, commissaries, etc. </a:t>
            </a:r>
          </a:p>
          <a:p>
            <a:r>
              <a:rPr lang="en-US" dirty="0"/>
              <a:t>It does not include the specialty stores, such as Whole Foods or Sprouts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Volume performance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78364"/>
              </p:ext>
            </p:extLst>
          </p:nvPr>
        </p:nvGraphicFramePr>
        <p:xfrm>
          <a:off x="481033" y="790949"/>
          <a:ext cx="7992887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6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Pounds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January 2022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24,498,091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+0.2%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14,364,026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Cremini/brown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7,458,310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+12.9%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1,761,003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Shiitake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323,310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+10.9%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Other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544,431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546485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Oyster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662133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Enoki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-38.3%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-65.9%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37227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Chanterelle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-88.4%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8952625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Morel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+2.2%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303269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Wood 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-45.2%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5107115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Porcini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-48.9%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-74.3%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911081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Black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-66.2%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99214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  <p:extLst>
      <p:ext uri="{BB962C8B-B14F-4D97-AF65-F5344CB8AC3E}">
        <p14:creationId xmlns:p14="http://schemas.microsoft.com/office/powerpoint/2010/main" val="709626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Dollars January 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$57.2M</a:t>
            </a:r>
          </a:p>
          <a:p>
            <a:pPr>
              <a:buNone/>
            </a:pPr>
            <a:r>
              <a:rPr lang="en-US" dirty="0"/>
              <a:t>Or 51.7% of total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$2.59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+4.9%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011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1/23/2022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651497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46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Pounds January 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14.4M</a:t>
            </a:r>
          </a:p>
          <a:p>
            <a:pPr>
              <a:buNone/>
            </a:pPr>
            <a:r>
              <a:rPr lang="en-US" dirty="0"/>
              <a:t>Or 58.6% of total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$3.98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+5.4%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038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1/23/2022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235156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Brown/cremini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Dollars January 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$34.3M</a:t>
            </a:r>
          </a:p>
          <a:p>
            <a:pPr>
              <a:buNone/>
            </a:pPr>
            <a:r>
              <a:rPr lang="en-US" dirty="0"/>
              <a:t>31.0% of mushroom $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$3.06</a:t>
            </a:r>
          </a:p>
          <a:p>
            <a:pPr>
              <a:buNone/>
            </a:pPr>
            <a:r>
              <a:rPr lang="en-US" dirty="0"/>
              <a:t>+4.8%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1/23/2022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891433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664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Brown/cremini mushrooms 2021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Pounds January 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7.5M</a:t>
            </a:r>
          </a:p>
          <a:p>
            <a:pPr>
              <a:buNone/>
            </a:pPr>
            <a:r>
              <a:rPr lang="en-US" dirty="0"/>
              <a:t>30.4% of mushroom </a:t>
            </a:r>
            <a:r>
              <a:rPr lang="en-US" dirty="0" err="1"/>
              <a:t>lbs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$4.60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+5.0%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710979"/>
              </p:ext>
            </p:extLst>
          </p:nvPr>
        </p:nvGraphicFramePr>
        <p:xfrm>
          <a:off x="3203848" y="1059582"/>
          <a:ext cx="5472608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1/23/2022</a:t>
            </a:r>
          </a:p>
        </p:txBody>
      </p:sp>
    </p:spTree>
    <p:extLst>
      <p:ext uri="{BB962C8B-B14F-4D97-AF65-F5344CB8AC3E}">
        <p14:creationId xmlns:p14="http://schemas.microsoft.com/office/powerpoint/2010/main" val="402939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D52D-BDAC-4842-93B4-025FC085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Insights by market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overlap in biggest in volume versus fastest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B1507-45E9-40B2-9FE9-FFF8E892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D36F5-FF20-4D88-97DB-2C529D480DC8}"/>
              </a:ext>
            </a:extLst>
          </p:cNvPr>
          <p:cNvSpPr txBox="1"/>
          <p:nvPr/>
        </p:nvSpPr>
        <p:spPr>
          <a:xfrm>
            <a:off x="382266" y="4620127"/>
            <a:ext cx="634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 | Total mushrooms by market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D8774D6-625E-42CD-AE97-ABFD5F1B8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51472"/>
              </p:ext>
            </p:extLst>
          </p:nvPr>
        </p:nvGraphicFramePr>
        <p:xfrm>
          <a:off x="467544" y="1203598"/>
          <a:ext cx="4032448" cy="284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62214865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0967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8921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 5 in pound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January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January growth vs. 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4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Total 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24,498,091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-11.0%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19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New York,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1,242,909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978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Los Angeles, 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1,130,254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980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Baltimore, MD/ Washington 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724,179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6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Chicago, 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621,712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176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Philadelphia, 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542,051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8568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F2BB5D-053B-4D16-9243-1F877EEFD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36715"/>
              </p:ext>
            </p:extLst>
          </p:nvPr>
        </p:nvGraphicFramePr>
        <p:xfrm>
          <a:off x="4860032" y="1211178"/>
          <a:ext cx="4032448" cy="2760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2214865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0967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8921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 5 in pound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January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January growth vs. 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4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Total 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24,498,091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-11.0%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19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St. Louis, MO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188,928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978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Louisville, KY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95,184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980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Dallas/Ft. Worth, TX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506,845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6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Nashville, TN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168,974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176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4300" indent="-114300"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New Orleans, LA/ Mobile, AL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210,923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85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909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5656" y="2820518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made up the bulk of sales and performed better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8-ounce and 16-ounce represented largest share of sales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performed slightly better than conventional and its share continued to grow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performed slightly better than non-cut and its share bounced back 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627C9-7742-4D87-AF39-76476D41566D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 in January 2022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1065"/>
              </p:ext>
            </p:extLst>
          </p:nvPr>
        </p:nvGraphicFramePr>
        <p:xfrm>
          <a:off x="39553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-4.9%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-18.5%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95.5%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4.5%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-9.3%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-30.4%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lbs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96.1%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3.9%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January 2022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23" y="134258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5"/>
            <a:ext cx="7796346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sales; smaller/larger had better growth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note that package size shifts and RW influence affects YOY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395536" y="4587974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85182"/>
              </p:ext>
            </p:extLst>
          </p:nvPr>
        </p:nvGraphicFramePr>
        <p:xfrm>
          <a:off x="467544" y="1503042"/>
          <a:ext cx="7956884" cy="27877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6478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41805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1102934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181715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94537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1142326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419121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Package size </a:t>
                      </a:r>
                      <a:br>
                        <a:rPr lang="en-US" sz="1300" dirty="0">
                          <a:latin typeface="+mn-lt"/>
                        </a:rPr>
                      </a:br>
                      <a:r>
                        <a:rPr lang="en-US" sz="1300" dirty="0">
                          <a:latin typeface="+mn-lt"/>
                        </a:rPr>
                        <a:t>(per UPC)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Dollars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$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err="1">
                          <a:latin typeface="+mn-lt"/>
                        </a:rPr>
                        <a:t>lbs</a:t>
                      </a:r>
                      <a:r>
                        <a:rPr lang="en-US" sz="1300" dirty="0">
                          <a:latin typeface="+mn-lt"/>
                        </a:rPr>
                        <a:t>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err="1">
                          <a:latin typeface="+mn-lt"/>
                        </a:rPr>
                        <a:t>lbs</a:t>
                      </a:r>
                      <a:r>
                        <a:rPr lang="en-US" sz="1300" dirty="0">
                          <a:latin typeface="+mn-lt"/>
                        </a:rPr>
                        <a:t> vs. 2YA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Less than 8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effectLst/>
                          <a:latin typeface="+mn-lt"/>
                        </a:rPr>
                        <a:t>$10,244,566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-5.2%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effectLst/>
                          <a:latin typeface="+mn-lt"/>
                        </a:rPr>
                        <a:t>      865,578 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-4.7%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8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effectLst/>
                          <a:latin typeface="+mn-lt"/>
                        </a:rPr>
                        <a:t>$58,503,248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-5.6%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effectLst/>
                          <a:latin typeface="+mn-lt"/>
                        </a:rPr>
                        <a:t> 12,209,162 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419121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More than 8oz; </a:t>
                      </a:r>
                      <a:br>
                        <a:rPr lang="en-US" sz="1300" dirty="0">
                          <a:latin typeface="+mn-lt"/>
                        </a:rPr>
                      </a:br>
                      <a:r>
                        <a:rPr lang="en-US" sz="1300" dirty="0">
                          <a:latin typeface="+mn-lt"/>
                        </a:rPr>
                        <a:t>less than 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effectLst/>
                          <a:latin typeface="+mn-lt"/>
                        </a:rPr>
                        <a:t>$6,889,361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-5.0%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effectLst/>
                          <a:latin typeface="+mn-lt"/>
                        </a:rPr>
                        <a:t>   1,489,775 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-21.2%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effectLst/>
                          <a:latin typeface="+mn-lt"/>
                        </a:rPr>
                        <a:t>$20,765,503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-3.9%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effectLst/>
                          <a:latin typeface="+mn-lt"/>
                        </a:rPr>
                        <a:t>   5,739,768 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-5.8%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156375959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More than 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effectLst/>
                          <a:latin typeface="+mn-lt"/>
                        </a:rPr>
                        <a:t>$8,006,915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effectLst/>
                          <a:latin typeface="+mn-lt"/>
                        </a:rPr>
                        <a:t>   2,723,335 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-34.7%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2599481261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Random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effectLst/>
                          <a:latin typeface="+mn-lt"/>
                        </a:rPr>
                        <a:t>$4,460,057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effectLst/>
                          <a:latin typeface="+mn-lt"/>
                        </a:rPr>
                        <a:t>      839,187 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35.0%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61269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327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had the slightly better performance, but off a smaller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088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$94.1M</a:t>
            </a:r>
          </a:p>
        </p:txBody>
      </p:sp>
      <p:sp>
        <p:nvSpPr>
          <p:cNvPr id="28" name="Oval 27"/>
          <p:cNvSpPr/>
          <p:nvPr/>
        </p:nvSpPr>
        <p:spPr>
          <a:xfrm>
            <a:off x="35566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-6.7%</a:t>
            </a:r>
          </a:p>
        </p:txBody>
      </p:sp>
      <p:sp>
        <p:nvSpPr>
          <p:cNvPr id="29" name="Oval 28"/>
          <p:cNvSpPr/>
          <p:nvPr/>
        </p:nvSpPr>
        <p:spPr>
          <a:xfrm>
            <a:off x="49282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-10.8%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$14.7M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+2.4%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-2.7%</a:t>
            </a:r>
          </a:p>
        </p:txBody>
      </p:sp>
      <p:sp>
        <p:nvSpPr>
          <p:cNvPr id="33" name="Oval 32"/>
          <p:cNvSpPr/>
          <p:nvPr/>
        </p:nvSpPr>
        <p:spPr>
          <a:xfrm>
            <a:off x="63760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-11.0%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January 2022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48204" y="34973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95536" y="2028907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317" y="3801318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10.8%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pound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January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fell below January 2021 levels, but remained well above 2019-2020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1188EA7-EE01-4A7F-B149-373092E71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080065"/>
              </p:ext>
            </p:extLst>
          </p:nvPr>
        </p:nvGraphicFramePr>
        <p:xfrm>
          <a:off x="323528" y="1131590"/>
          <a:ext cx="74888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by type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Cremini/brown mushrooms had the highest organic share and best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89493"/>
              </p:ext>
            </p:extLst>
          </p:nvPr>
        </p:nvGraphicFramePr>
        <p:xfrm>
          <a:off x="467544" y="1243896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790774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Dollars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Organic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Conventional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$14.7M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+2.4%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$94.1M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-6.7%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Cremini/brown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$27.9M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-5.3%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324955036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-7.7%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$50.8M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-6.0%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$8.7M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-2.9%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515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773D31-E4DF-498F-8872-33ADF1F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85038"/>
              </p:ext>
            </p:extLst>
          </p:nvPr>
        </p:nvGraphicFramePr>
        <p:xfrm>
          <a:off x="467544" y="2866947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790774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Organic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Conventional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-4.3%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21.3M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-11.0%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Cremini/brown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+0.1%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-10.0%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64581844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-11.5%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-10.0%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-7.6%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746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had the better performance in January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$50.9M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-3.2%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-7.9%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$58.0M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-7.5%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-11.6%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-8.3%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-11.3%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382266" y="4620127"/>
            <a:ext cx="35173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592422" y="3777302"/>
            <a:ext cx="12116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50.6%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</a:t>
            </a:r>
            <a:r>
              <a:rPr lang="en-US" sz="1400" b="1" dirty="0" err="1">
                <a:solidFill>
                  <a:schemeClr val="accent2"/>
                </a:solidFill>
              </a:rPr>
              <a:t>lbs</a:t>
            </a:r>
            <a:r>
              <a:rPr lang="en-US" sz="1400" b="1" dirty="0">
                <a:solidFill>
                  <a:schemeClr val="accent2"/>
                </a:solidFill>
              </a:rPr>
              <a:t>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1338" y="198996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862442" y="348608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January 2022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4019809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Cut/prepared by type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 button mushrooms represented nearly half of cut/prepared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35808"/>
              </p:ext>
            </p:extLst>
          </p:nvPr>
        </p:nvGraphicFramePr>
        <p:xfrm>
          <a:off x="467544" y="1243896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358726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Dollars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Cut/prepared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Whole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$58.0M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-7.5%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$50.9M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-3.2%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$28.0M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-9.9%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$28.0M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-3.1%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Cremini/brown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$15.6M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-5.6%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$18.0M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-2.2%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$8.1M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$2.3M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773D31-E4DF-498F-8872-33ADF1F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974"/>
              </p:ext>
            </p:extLst>
          </p:nvPr>
        </p:nvGraphicFramePr>
        <p:xfrm>
          <a:off x="467544" y="2866947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358726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Pounds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Cut/prepared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Whole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20</a:t>
                      </a: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-11.3%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-9.3%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White button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-13.1%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-9.9%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Cremini/brown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-9.8%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-7.5%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/>
                        <a:t>Portabella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-6.2%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-13.2%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576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by type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Sliced is, by far, the biggest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9C74E-5892-4876-9983-111E08791904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2EBFCF7-72E4-4347-866F-6648A69B5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60318"/>
              </p:ext>
            </p:extLst>
          </p:nvPr>
        </p:nvGraphicFramePr>
        <p:xfrm>
          <a:off x="539552" y="1088390"/>
          <a:ext cx="835293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>
                  <a:extLst>
                    <a:ext uri="{9D8B030D-6E8A-4147-A177-3AD203B41FA5}">
                      <a16:colId xmlns:a16="http://schemas.microsoft.com/office/drawing/2014/main" val="2473310208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4107420325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037606564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4247979920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1181144948"/>
                    </a:ext>
                  </a:extLst>
                </a:gridCol>
              </a:tblGrid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Row Labels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Dollars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 vs. YA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Volume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Volume versus 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0882246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Sliced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$47,508,322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-7.8%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10,384,203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-11.7%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182237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Whole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$46,103,183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-1.7%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10,714,957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-6.9%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6190494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Fresh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$4,884,858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-18.6%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921,287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-30.4%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9696226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Baby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$3,144,877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-10.8%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616,697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-17.7%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9454473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Caps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$2,381,183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-8.0%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301,422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-12.1%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7396956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Baby sliced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$2,036,954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20.5%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395,288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23.8%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4035174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Jumbo whole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$831,001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-4.6%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232,742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-6.9%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3572411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Stuffed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$724,351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17.1%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104,829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19.7%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4676237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Assorted form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$316,412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21.7%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42,914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10.1%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8986281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Not stated on package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$281,673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-35.7%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51,657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-46.8%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0543626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Stuffing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$254,329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-9.9%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36,656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-26.2%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0179026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Steak cut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$159,276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63.3%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23,910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55.6%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1376868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Petite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$78,637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-63.4%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14,650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-62.7%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1295068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Stuffer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$72,575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-41.5%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13,188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-34.8%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1844386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Slider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$53,228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-7.6%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  8,901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-7.6%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3197551"/>
                  </a:ext>
                </a:extLst>
              </a:tr>
              <a:tr h="138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Jumbo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$20,449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21.5%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          1,516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7.9%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144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34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796346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January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was at its lowest point since 2019, down about 1 million units versus pre-pandemic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7213B1-1B65-4106-A4EF-597B461B81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716185"/>
              </p:ext>
            </p:extLst>
          </p:nvPr>
        </p:nvGraphicFramePr>
        <p:xfrm>
          <a:off x="467544" y="1171574"/>
          <a:ext cx="7724338" cy="32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796346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January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Volume dropped versus year ago, but sat right around 2019-2020 levels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Volume being steady, but units down points to buying larger pack sizes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0E6086-E05F-4435-BE51-6428EF783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004793"/>
              </p:ext>
            </p:extLst>
          </p:nvPr>
        </p:nvGraphicFramePr>
        <p:xfrm>
          <a:off x="359532" y="1275606"/>
          <a:ext cx="7868354" cy="32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76" y="48351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Mushrooms make up a smaller share of dollars to total produce, vegetables and cooking vegetables but inflation plays a big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845667"/>
              </p:ext>
            </p:extLst>
          </p:nvPr>
        </p:nvGraphicFramePr>
        <p:xfrm>
          <a:off x="507148" y="1635646"/>
          <a:ext cx="7809268" cy="206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2317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746810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952317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  <a:gridCol w="2157824">
                  <a:extLst>
                    <a:ext uri="{9D8B030D-6E8A-4147-A177-3AD203B41FA5}">
                      <a16:colId xmlns:a16="http://schemas.microsoft.com/office/drawing/2014/main" val="453851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January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cooking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3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36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0159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1712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Inflation for mushrooms, at +4.7% in January 2021, trended below total produce and total vegetables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50521"/>
              </p:ext>
            </p:extLst>
          </p:nvPr>
        </p:nvGraphicFramePr>
        <p:xfrm>
          <a:off x="539552" y="1491630"/>
          <a:ext cx="8136904" cy="2883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January 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$2.49 | +9.0%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$2.21 | +5.6%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$2.83 | +4.7%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 inflation tracked above total vegetables in January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73270"/>
              </p:ext>
            </p:extLst>
          </p:nvPr>
        </p:nvGraphicFramePr>
        <p:xfrm>
          <a:off x="539552" y="1491630"/>
          <a:ext cx="8136904" cy="28833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January 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January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$1.86| +8.9%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$1.89 | +4.8%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$4.52 | +5.3%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5734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1/23/2022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Inflation accelerated in January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28818"/>
              </p:ext>
            </p:extLst>
          </p:nvPr>
        </p:nvGraphicFramePr>
        <p:xfrm>
          <a:off x="467544" y="1059582"/>
          <a:ext cx="8208912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183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 2019-January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49540</TotalTime>
  <Words>3282</Words>
  <Application>Microsoft Office PowerPoint</Application>
  <PresentationFormat>On-screen Show (16:9)</PresentationFormat>
  <Paragraphs>967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Corbel</vt:lpstr>
      <vt:lpstr>Gadugi</vt:lpstr>
      <vt:lpstr>Wingdings</vt:lpstr>
      <vt:lpstr>Basis</vt:lpstr>
      <vt:lpstr>PowerPoint Presentation</vt:lpstr>
      <vt:lpstr>Methodology</vt:lpstr>
      <vt:lpstr>Four-year January dollar sales trend Dollar sales fell below January 2021 levels, but remained well above 2019-2020</vt:lpstr>
      <vt:lpstr>Four-year January unit sales trend Unit sales was at its lowest point since 2019, down about 1 million units versus pre-pandemic</vt:lpstr>
      <vt:lpstr>Four-year January volume (pound) sales trend Volume dropped versus year ago, but sat right around 2019-2020 levels Volume being steady, but units down points to buying larger pack sizes</vt:lpstr>
      <vt:lpstr>Mushroom contribution to the department and category Mushrooms make up a smaller share of dollars to total produce, vegetables and cooking vegetables but inflation plays a big role</vt:lpstr>
      <vt:lpstr>Mushrooms price per unit Inflation for mushrooms, at +4.7% in January 2021, trended below total produce and total vegetables</vt:lpstr>
      <vt:lpstr>Mushroom price per volume (pound) On a pound basis, mushroom inflation tracked above total vegetables in January 2022</vt:lpstr>
      <vt:lpstr>Price per volume by quarter/month Inflation accelerated in January </vt:lpstr>
      <vt:lpstr>Price per volume by type</vt:lpstr>
      <vt:lpstr>Price per unit by type</vt:lpstr>
      <vt:lpstr>Share of dollars and pounds sold on merchandising In addition to higher prices, less was sold while on promotion</vt:lpstr>
      <vt:lpstr>Mushroom dollar, unit, volume sales for January Year-on-year, mushrooms couldn’t hold the line, but versus 2020 $ and pounds are up</vt:lpstr>
      <vt:lpstr>Vegetables and mushroom dollar sales 2019-January 2022 Both mushrooms and vegetables continued to trend above pre-pandemic levels</vt:lpstr>
      <vt:lpstr>Vegetables and mushroom pound sales 2019-January 2022 Both mushrooms and veg experienced lowest volume gain versus two years ago, but still in the plus</vt:lpstr>
      <vt:lpstr>Base and incremental sales Base drove mushroom dollars and volume each of the weeks</vt:lpstr>
      <vt:lpstr>Over indexing versus under indexing regions Under indexing regions are catching up</vt:lpstr>
      <vt:lpstr>Performance summary whites, browns and exotics Brown mushrooms were the top performers</vt:lpstr>
      <vt:lpstr>Dollar performance by type</vt:lpstr>
      <vt:lpstr>Volume performance by type</vt:lpstr>
      <vt:lpstr>White button mushrooms dollar performance</vt:lpstr>
      <vt:lpstr>White button mushrooms volume performance</vt:lpstr>
      <vt:lpstr>Brown/cremini mushrooms dollar performance</vt:lpstr>
      <vt:lpstr>Brown/cremini mushrooms 2021 volume performance</vt:lpstr>
      <vt:lpstr>Insights by market No overlap in biggest in volume versus fastest growth</vt:lpstr>
      <vt:lpstr>other insights</vt:lpstr>
      <vt:lpstr>Packaged (fixed weight) versus random weight While both down, fixed weight did better than random weight in January 2022</vt:lpstr>
      <vt:lpstr>Package size analysis 8 and 16 ounces drive the bulk of sales; smaller/larger had better growth Please note that package size shifts and RW influence affects YOY </vt:lpstr>
      <vt:lpstr>Organic versus conventional mushrooms sales Organic had the slightly better performance, but off a smaller base</vt:lpstr>
      <vt:lpstr>Organic by type Cremini/brown mushrooms had the highest organic share and best performance</vt:lpstr>
      <vt:lpstr>Cut/prepared versus whole mushrooms No preparation had the better performance in January 2022</vt:lpstr>
      <vt:lpstr>Cut/prepared by type White button mushrooms represented nearly half of cut/prepared share</vt:lpstr>
      <vt:lpstr>Cut/prepared by type Sliced is, by far, the biggest type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237</cp:revision>
  <dcterms:created xsi:type="dcterms:W3CDTF">2018-03-13T20:52:20Z</dcterms:created>
  <dcterms:modified xsi:type="dcterms:W3CDTF">2022-02-23T21:54:36Z</dcterms:modified>
</cp:coreProperties>
</file>