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571" r:id="rId2"/>
    <p:sldId id="596" r:id="rId3"/>
    <p:sldId id="572" r:id="rId4"/>
    <p:sldId id="593" r:id="rId5"/>
    <p:sldId id="594" r:id="rId6"/>
    <p:sldId id="549" r:id="rId7"/>
    <p:sldId id="574" r:id="rId8"/>
    <p:sldId id="573" r:id="rId9"/>
    <p:sldId id="546" r:id="rId10"/>
    <p:sldId id="598" r:id="rId11"/>
    <p:sldId id="591" r:id="rId12"/>
    <p:sldId id="508" r:id="rId13"/>
    <p:sldId id="566" r:id="rId14"/>
    <p:sldId id="595" r:id="rId15"/>
    <p:sldId id="592" r:id="rId16"/>
    <p:sldId id="583" r:id="rId17"/>
    <p:sldId id="601" r:id="rId18"/>
    <p:sldId id="576" r:id="rId19"/>
    <p:sldId id="560" r:id="rId20"/>
    <p:sldId id="577" r:id="rId21"/>
    <p:sldId id="578" r:id="rId22"/>
    <p:sldId id="600" r:id="rId23"/>
    <p:sldId id="529" r:id="rId24"/>
    <p:sldId id="528" r:id="rId25"/>
    <p:sldId id="580" r:id="rId26"/>
    <p:sldId id="559" r:id="rId27"/>
    <p:sldId id="585" r:id="rId28"/>
    <p:sldId id="579" r:id="rId29"/>
    <p:sldId id="58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1637" autoAdjust="0"/>
  </p:normalViewPr>
  <p:slideViewPr>
    <p:cSldViewPr>
      <p:cViewPr varScale="1">
        <p:scale>
          <a:sx n="120" d="100"/>
          <a:sy n="120" d="100"/>
        </p:scale>
        <p:origin x="43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2/20/2022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1"/>
          <c:h val="0.6398422662032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94953524</c:v>
                </c:pt>
                <c:pt idx="1">
                  <c:v>97366341</c:v>
                </c:pt>
                <c:pt idx="2">
                  <c:v>113466795</c:v>
                </c:pt>
                <c:pt idx="3">
                  <c:v>105806183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four </a:t>
            </a:r>
            <a:r>
              <a:rPr lang="en-US" sz="1600" dirty="0" err="1"/>
              <a:t>w.e</a:t>
            </a:r>
            <a:r>
              <a:rPr lang="en-US" sz="1600" dirty="0"/>
              <a:t>. 2/20/2022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wk 1/31</c:v>
                </c:pt>
                <c:pt idx="1">
                  <c:v>wk 2/6</c:v>
                </c:pt>
                <c:pt idx="2">
                  <c:v>wk 2/13</c:v>
                </c:pt>
                <c:pt idx="3">
                  <c:v>wk 2/20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26735789.092240632</c:v>
                </c:pt>
                <c:pt idx="1">
                  <c:v>26000441.9735769</c:v>
                </c:pt>
                <c:pt idx="2">
                  <c:v>25946870.322984651</c:v>
                </c:pt>
                <c:pt idx="3">
                  <c:v>24781286.111932199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8-4B79-9C8E-92C61F533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wk 1/31</c:v>
                </c:pt>
                <c:pt idx="1">
                  <c:v>wk 2/6</c:v>
                </c:pt>
                <c:pt idx="2">
                  <c:v>wk 2/13</c:v>
                </c:pt>
                <c:pt idx="3">
                  <c:v>wk 2/20</c:v>
                </c:pt>
              </c:strCache>
            </c:strRef>
          </c:cat>
          <c:val>
            <c:numRef>
              <c:f>Sheet1!$C$2:$C$5</c:f>
              <c:numCache>
                <c:formatCode>\$#,##0;\-\$#,##0</c:formatCode>
                <c:ptCount val="4"/>
                <c:pt idx="0">
                  <c:v>615989.59394591628</c:v>
                </c:pt>
                <c:pt idx="1">
                  <c:v>562829.70423539192</c:v>
                </c:pt>
                <c:pt idx="2">
                  <c:v>636189.08340854838</c:v>
                </c:pt>
                <c:pt idx="3">
                  <c:v>526787.44168624363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8-4B79-9C8E-92C61F533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6143347537655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four </a:t>
            </a:r>
            <a:r>
              <a:rPr lang="en-US" sz="1600" dirty="0" err="1"/>
              <a:t>w.e</a:t>
            </a:r>
            <a:r>
              <a:rPr lang="en-US" sz="1600" dirty="0"/>
              <a:t>. 2/20/2022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wk 1/31</c:v>
                </c:pt>
                <c:pt idx="1">
                  <c:v>wk 2/6</c:v>
                </c:pt>
                <c:pt idx="2">
                  <c:v>wk 2/13</c:v>
                </c:pt>
                <c:pt idx="3">
                  <c:v>wk 2/20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5845461.7194858994</c:v>
                </c:pt>
                <c:pt idx="1">
                  <c:v>5663455.7454384137</c:v>
                </c:pt>
                <c:pt idx="2">
                  <c:v>5663699.3672129493</c:v>
                </c:pt>
                <c:pt idx="3">
                  <c:v>5402777.6521322429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wk 1/31</c:v>
                </c:pt>
                <c:pt idx="1">
                  <c:v>wk 2/6</c:v>
                </c:pt>
                <c:pt idx="2">
                  <c:v>wk 2/13</c:v>
                </c:pt>
                <c:pt idx="3">
                  <c:v>wk 2/20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233251.13848827238</c:v>
                </c:pt>
                <c:pt idx="1">
                  <c:v>272707.4595871229</c:v>
                </c:pt>
                <c:pt idx="2">
                  <c:v>291925.88889059023</c:v>
                </c:pt>
                <c:pt idx="3">
                  <c:v>304253.66327980993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</c:strCache>
            </c:strRef>
          </c:cat>
          <c:val>
            <c:numRef>
              <c:f>Sheet1!$B$2:$B$7</c:f>
              <c:numCache>
                <c:formatCode>\$#,##0;\-\$#,##0</c:formatCode>
                <c:ptCount val="6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57207677</c:v>
                </c:pt>
                <c:pt idx="5" formatCode="&quot;$&quot;#,##0_);\(&quot;$&quot;#,##0\)">
                  <c:v>54871809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7972008958069072E-2"/>
                  <c:y val="-5.1553266644933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-7.4999999999999997E-2</c:v>
                </c:pt>
                <c:pt idx="5">
                  <c:v>-7.8E-2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WE2/20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14364026</c:v>
                </c:pt>
                <c:pt idx="5" formatCode="#,##0_);\(#,##0\)">
                  <c:v>13968890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5.2613306123880973E-2"/>
                  <c:y val="3.3619946102647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WE2/20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-0.122</c:v>
                </c:pt>
                <c:pt idx="5">
                  <c:v>-0.11600000000000001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Brown/</a:t>
            </a: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</c:strCache>
            </c:strRef>
          </c:cat>
          <c:val>
            <c:numRef>
              <c:f>Sheet1!$B$2:$B$7</c:f>
              <c:numCache>
                <c:formatCode>\$#,##0;\-\$#,##0</c:formatCode>
                <c:ptCount val="6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34294216</c:v>
                </c:pt>
                <c:pt idx="5" formatCode="&quot;$&quot;#,##0_);\(&quot;$&quot;#,##0\)">
                  <c:v>32670818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5006512434290928E-2"/>
                  <c:y val="-2.497228444412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638847145727E-2"/>
                  <c:y val="-3.2435802258183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-3.303735083024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41265005644E-2"/>
                  <c:y val="-2.9334167667303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-4.4999999999999998E-2</c:v>
                </c:pt>
                <c:pt idx="5">
                  <c:v>-4.3999999999999997E-2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Brown/</a:t>
            </a: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4WE 1/23</c:v>
                </c:pt>
                <c:pt idx="5">
                  <c:v>4WE 2/20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 formatCode="#,##0_);\(#,##0\)">
                  <c:v>7458310</c:v>
                </c:pt>
                <c:pt idx="5" formatCode="#,##0_);\(#,##0\)">
                  <c:v>7159886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2.251039661383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4WE 1/23</c:v>
                </c:pt>
                <c:pt idx="5">
                  <c:v>4WE 2/20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-9.0999999999999998E-2</c:v>
                </c:pt>
                <c:pt idx="5">
                  <c:v>-9.1999999999999998E-2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YTD through 2/20/2022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195860192</c:v>
                </c:pt>
                <c:pt idx="1">
                  <c:v>199649705</c:v>
                </c:pt>
                <c:pt idx="2">
                  <c:v>231694143</c:v>
                </c:pt>
                <c:pt idx="3">
                  <c:v>216554794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2/20/2022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37468977</c:v>
                </c:pt>
                <c:pt idx="1">
                  <c:v>38041826</c:v>
                </c:pt>
                <c:pt idx="2">
                  <c:v>42107213</c:v>
                </c:pt>
                <c:pt idx="3">
                  <c:v>37674867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YTD </a:t>
            </a:r>
            <a:r>
              <a:rPr lang="en-US" sz="1600" dirty="0" err="1"/>
              <a:t>w.e</a:t>
            </a:r>
            <a:r>
              <a:rPr lang="en-US" sz="1600" dirty="0"/>
              <a:t>. 2/20/2022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77886441</c:v>
                </c:pt>
                <c:pt idx="1">
                  <c:v>78152536</c:v>
                </c:pt>
                <c:pt idx="2">
                  <c:v>85809597</c:v>
                </c:pt>
                <c:pt idx="3">
                  <c:v>76777393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2/20/2022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23046221</c:v>
                </c:pt>
                <c:pt idx="1">
                  <c:v>23309542</c:v>
                </c:pt>
                <c:pt idx="2">
                  <c:v>26593052</c:v>
                </c:pt>
                <c:pt idx="3">
                  <c:v>23677533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YTD </a:t>
            </a:r>
            <a:r>
              <a:rPr lang="en-US" sz="1600" dirty="0" err="1"/>
              <a:t>w.e</a:t>
            </a:r>
            <a:r>
              <a:rPr lang="en-US" sz="1600" dirty="0"/>
              <a:t>. 2/20/2022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47809790</c:v>
                </c:pt>
                <c:pt idx="1">
                  <c:v>47756932</c:v>
                </c:pt>
                <c:pt idx="2">
                  <c:v>54120385</c:v>
                </c:pt>
                <c:pt idx="3">
                  <c:v>48174917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4 we 1/23/22</c:v>
                </c:pt>
                <c:pt idx="10">
                  <c:v>4 we 2/20/22</c:v>
                </c:pt>
              </c:strCache>
            </c:strRef>
          </c:cat>
          <c:val>
            <c:numRef>
              <c:f>Sheet1!$B$2:$B$12</c:f>
              <c:numCache>
                <c:formatCode>\$#,##0.00;\-\$#,##0.00</c:formatCode>
                <c:ptCount val="11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4.5199999999999996</c:v>
                </c:pt>
                <c:pt idx="10" formatCode="&quot;$&quot;#,##0.00_);[Red]\(&quot;$&quot;#,##0.00\)">
                  <c:v>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96826083651524E-2"/>
                  <c:y val="8.15175586283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3.5156546933381674E-2"/>
                  <c:y val="4.843267875440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26627840572E-2"/>
                  <c:y val="3.181034336964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4 we 1/23/22</c:v>
                </c:pt>
                <c:pt idx="10">
                  <c:v>4 we 2/20/22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5.2999999999999999E-2</c:v>
                </c:pt>
                <c:pt idx="10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 sales versus year ago and two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13236770942E-2"/>
          <c:y val="0.20010949803149608"/>
          <c:w val="0.90512343500502357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5777872690000696E-2"/>
                  <c:y val="2.282824803149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4.6709573101201843E-2"/>
                  <c:y val="-2.092175196850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7103502806165305E-2"/>
                  <c:y val="-2.092175196850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3.53989935775448E-2"/>
                  <c:y val="-3.029675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3.9E-2</c:v>
                </c:pt>
                <c:pt idx="1">
                  <c:v>8.4000000000000005E-2</c:v>
                </c:pt>
                <c:pt idx="2">
                  <c:v>0.20699999999999999</c:v>
                </c:pt>
                <c:pt idx="3">
                  <c:v>0.151</c:v>
                </c:pt>
                <c:pt idx="4">
                  <c:v>0.14799999999999999</c:v>
                </c:pt>
                <c:pt idx="5">
                  <c:v>4.7E-2</c:v>
                </c:pt>
                <c:pt idx="6">
                  <c:v>-7.0999999999999994E-2</c:v>
                </c:pt>
                <c:pt idx="7">
                  <c:v>-2.4E-2</c:v>
                </c:pt>
                <c:pt idx="8">
                  <c:v>1E-3</c:v>
                </c:pt>
                <c:pt idx="9">
                  <c:v>-0.01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547202568887273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8.003122938690996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5.2789656948408229E-3"/>
                  <c:y val="-1.6578001968503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9944997787455429E-4"/>
                  <c:y val="2.17199803149606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6.39934602212851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5">
                  <c:v>0.13500000000000001</c:v>
                </c:pt>
                <c:pt idx="6">
                  <c:v>0.121</c:v>
                </c:pt>
                <c:pt idx="7">
                  <c:v>0.125</c:v>
                </c:pt>
                <c:pt idx="8">
                  <c:v>0.151</c:v>
                </c:pt>
                <c:pt idx="9">
                  <c:v>0.121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8765474557032621E-2"/>
                  <c:y val="-3.2203001968503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6.0000000000000001E-3</c:v>
                </c:pt>
                <c:pt idx="1">
                  <c:v>8.2000000000000003E-2</c:v>
                </c:pt>
                <c:pt idx="2">
                  <c:v>0.312</c:v>
                </c:pt>
                <c:pt idx="3">
                  <c:v>0.23100000000000001</c:v>
                </c:pt>
                <c:pt idx="4">
                  <c:v>0.17799999999999999</c:v>
                </c:pt>
                <c:pt idx="5">
                  <c:v>8.5999999999999993E-2</c:v>
                </c:pt>
                <c:pt idx="6">
                  <c:v>-0.126</c:v>
                </c:pt>
                <c:pt idx="7">
                  <c:v>-9.1999999999999998E-2</c:v>
                </c:pt>
                <c:pt idx="8">
                  <c:v>-6.4000000000000001E-2</c:v>
                </c:pt>
                <c:pt idx="9">
                  <c:v>-6.5000000000000002E-2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3562821291634737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3.4616362767156904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8.7594448393414435E-3"/>
                  <c:y val="8.42199803149606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4.3646718271632618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7.0549356107211568E-3"/>
                  <c:y val="-9.530019685040515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5">
                  <c:v>0.17399999999999999</c:v>
                </c:pt>
                <c:pt idx="6">
                  <c:v>0.14699999999999999</c:v>
                </c:pt>
                <c:pt idx="7">
                  <c:v>0.11700000000000001</c:v>
                </c:pt>
                <c:pt idx="8">
                  <c:v>0.10199999999999999</c:v>
                </c:pt>
                <c:pt idx="9">
                  <c:v>8.5000000000000006E-2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</a:t>
            </a:r>
            <a:r>
              <a:rPr lang="en-US" baseline="0" dirty="0"/>
              <a:t> (pound)</a:t>
            </a:r>
            <a:r>
              <a:rPr lang="en-US" dirty="0"/>
              <a:t> sales versus year ago and two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13236770942E-2"/>
          <c:y val="0.20010949803149608"/>
          <c:w val="0.90512343500502357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40814101954857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D68-AFA0-0081D5FE7771}"/>
                </c:ext>
              </c:extLst>
            </c:dLbl>
            <c:dLbl>
              <c:idx val="1"/>
              <c:layout>
                <c:manualLayout>
                  <c:x val="-4.0493678395621062E-2"/>
                  <c:y val="-2.881026489288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D68-AFA0-0081D5FE7771}"/>
                </c:ext>
              </c:extLst>
            </c:dLbl>
            <c:dLbl>
              <c:idx val="5"/>
              <c:layout>
                <c:manualLayout>
                  <c:x val="-4.521956444296335E-2"/>
                  <c:y val="1.7577950726218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D68-AFA0-0081D5FE7771}"/>
                </c:ext>
              </c:extLst>
            </c:dLbl>
            <c:dLbl>
              <c:idx val="6"/>
              <c:layout>
                <c:manualLayout>
                  <c:x val="-2.5777872690000696E-2"/>
                  <c:y val="2.282824803149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3.9184276847472083E-2"/>
                  <c:y val="5.197410817481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4.1618680558403051E-2"/>
                  <c:y val="3.540688831084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3.53989935775448E-2"/>
                  <c:y val="2.6031668175544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4.0000000000000001E-3</c:v>
                </c:pt>
                <c:pt idx="1">
                  <c:v>9.5000000000000001E-2</c:v>
                </c:pt>
                <c:pt idx="2">
                  <c:v>0.153</c:v>
                </c:pt>
                <c:pt idx="3">
                  <c:v>9.7000000000000003E-2</c:v>
                </c:pt>
                <c:pt idx="4">
                  <c:v>0.10100000000000001</c:v>
                </c:pt>
                <c:pt idx="5">
                  <c:v>0</c:v>
                </c:pt>
                <c:pt idx="6">
                  <c:v>-0.08</c:v>
                </c:pt>
                <c:pt idx="7">
                  <c:v>-2.5000000000000001E-2</c:v>
                </c:pt>
                <c:pt idx="8">
                  <c:v>-3.5999999999999997E-2</c:v>
                </c:pt>
                <c:pt idx="9">
                  <c:v>-6.0999999999999999E-2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547202568887273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8.003122938690996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5.2789656948408229E-3"/>
                  <c:y val="6.61619100047738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9944997787455429E-4"/>
                  <c:y val="2.17199803149606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6.39934602212851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5">
                  <c:v>9.5000000000000001E-2</c:v>
                </c:pt>
                <c:pt idx="6">
                  <c:v>6.0999999999999999E-2</c:v>
                </c:pt>
                <c:pt idx="7">
                  <c:v>6.9000000000000006E-2</c:v>
                </c:pt>
                <c:pt idx="8">
                  <c:v>6.0999999999999999E-2</c:v>
                </c:pt>
                <c:pt idx="9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63496055915204E-2"/>
                  <c:y val="-7.6373579067384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D68-AFA0-0081D5FE7771}"/>
                </c:ext>
              </c:extLst>
            </c:dLbl>
            <c:dLbl>
              <c:idx val="1"/>
              <c:layout>
                <c:manualLayout>
                  <c:x val="-2.5044185932412647E-2"/>
                  <c:y val="3.8750857712366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D68-AFA0-0081D5FE7771}"/>
                </c:ext>
              </c:extLst>
            </c:dLbl>
            <c:dLbl>
              <c:idx val="5"/>
              <c:layout>
                <c:manualLayout>
                  <c:x val="-4.3816067064492141E-2"/>
                  <c:y val="2.081208076454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-1.6E-2</c:v>
                </c:pt>
                <c:pt idx="1">
                  <c:v>5.5E-2</c:v>
                </c:pt>
                <c:pt idx="2">
                  <c:v>0.27200000000000002</c:v>
                </c:pt>
                <c:pt idx="3">
                  <c:v>0.20499999999999999</c:v>
                </c:pt>
                <c:pt idx="4">
                  <c:v>0.151</c:v>
                </c:pt>
                <c:pt idx="5">
                  <c:v>6.6000000000000003E-2</c:v>
                </c:pt>
                <c:pt idx="6">
                  <c:v>-0.129</c:v>
                </c:pt>
                <c:pt idx="7">
                  <c:v>-0.109</c:v>
                </c:pt>
                <c:pt idx="8">
                  <c:v>-9.6000000000000002E-2</c:v>
                </c:pt>
                <c:pt idx="9">
                  <c:v>-0.11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3562821291634737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3.4616362767156904E-4"/>
                  <c:y val="6.2391889106596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4.2442670871036961E-3"/>
                  <c:y val="-2.1399108240039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4.3646718271632618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7.0549356107211568E-3"/>
                  <c:y val="-9.530019685040515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5">
                  <c:v>0.124</c:v>
                </c:pt>
                <c:pt idx="6">
                  <c:v>0.107</c:v>
                </c:pt>
                <c:pt idx="7">
                  <c:v>7.3999999999999996E-2</c:v>
                </c:pt>
                <c:pt idx="8">
                  <c:v>4.1000000000000002E-2</c:v>
                </c:pt>
                <c:pt idx="9">
                  <c:v>8.9999999999999993E-3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2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4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6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00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7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1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4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6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C9BED-2794-4E70-899B-5784DED63A57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4290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54864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5438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96012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55526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2791235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2690651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7796346" cy="72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4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0ED3D-4F6B-4850-9A94-FB268AEEAAF9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E1F22-1BB8-4A08-849D-5BD27DE29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" y="0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486"/>
            <a:ext cx="2762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07381" y="3291830"/>
            <a:ext cx="3084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Four weeks ending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February 20, 2022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07860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2/20/2022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+7.0%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mushrooms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+6.0%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Brown mushrooms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+6.1%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Specialty mushrooms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+17.7%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15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6734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crimini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62727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2/20/2022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$2.81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+4.2%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+9.7%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$2.55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+3.4%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$3.05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$3.75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+16.0%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0861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Share of dollars and pounds sold on merchandising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higher prices, less was sold while on promotion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86C2B4-CC4D-475D-A569-BC1EEA0C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17170"/>
              </p:ext>
            </p:extLst>
          </p:nvPr>
        </p:nvGraphicFramePr>
        <p:xfrm>
          <a:off x="467544" y="1635646"/>
          <a:ext cx="604867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sold on merchandising*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2/20/2022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Change vs.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pounds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-12.1%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 for January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Year-on-year, mushrooms couldn’t hold the line, but versus 2020 $ and pounds are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2/20/2022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$105.8M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23.7M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707654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-6.8%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5704" y="1707654"/>
            <a:ext cx="1396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-10.5%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21310" y="1698943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-11.0%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2994681" y="3518120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+8.7%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+11.4%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44658" y="3528253"/>
            <a:ext cx="1649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-1.0%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+0.5%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51104" y="3526904"/>
            <a:ext cx="1669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+1.6%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+2.7%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382554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406896"/>
            <a:ext cx="8640960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 and 2YA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vegetables continued to trend above pre-pandemic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80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2-20-2022</a:t>
            </a:r>
          </a:p>
        </p:txBody>
      </p:sp>
    </p:spTree>
    <p:extLst>
      <p:ext uri="{BB962C8B-B14F-4D97-AF65-F5344CB8AC3E}">
        <p14:creationId xmlns:p14="http://schemas.microsoft.com/office/powerpoint/2010/main" val="328132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592732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49994"/>
            <a:ext cx="8779858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and 2YA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 experienced lowest volume gain versus two years ago, but still in the 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54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2-20-2022</a:t>
            </a:r>
          </a:p>
        </p:txBody>
      </p:sp>
    </p:spTree>
    <p:extLst>
      <p:ext uri="{BB962C8B-B14F-4D97-AF65-F5344CB8AC3E}">
        <p14:creationId xmlns:p14="http://schemas.microsoft.com/office/powerpoint/2010/main" val="25692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7152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drove mushroom dollars and volume each of the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716016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AB1D14-9986-46C0-8278-BC08F1C11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740838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461456"/>
              </p:ext>
            </p:extLst>
          </p:nvPr>
        </p:nvGraphicFramePr>
        <p:xfrm>
          <a:off x="4788024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46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 indexing regions are catching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52003"/>
              </p:ext>
            </p:extLst>
          </p:nvPr>
        </p:nvGraphicFramePr>
        <p:xfrm>
          <a:off x="4804190" y="1352605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US</a:t>
                      </a:r>
                      <a:endParaRPr lang="en-US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-6.8%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California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11.4%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12.2%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-9.6%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Great Lakes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-8.4%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11.7%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-5.8%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18.4%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18.5%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-7.9%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-5.6%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9.1%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-2.8%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Southeast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15.6%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13.8%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-3.0%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12.8%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-7.6%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0B2F46D-FCD9-4B73-B8F1-28CB9EF0581D}"/>
              </a:ext>
            </a:extLst>
          </p:cNvPr>
          <p:cNvSpPr/>
          <p:nvPr/>
        </p:nvSpPr>
        <p:spPr>
          <a:xfrm>
            <a:off x="8214874" y="253161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C683620-1D8E-42D8-81C3-5C7E5437211E}"/>
              </a:ext>
            </a:extLst>
          </p:cNvPr>
          <p:cNvSpPr/>
          <p:nvPr/>
        </p:nvSpPr>
        <p:spPr>
          <a:xfrm>
            <a:off x="8226529" y="344651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79665" y="1198558"/>
            <a:ext cx="596722" cy="28513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AF3D027-FF81-4B0A-844A-4BC4E2C35AC7}"/>
              </a:ext>
            </a:extLst>
          </p:cNvPr>
          <p:cNvSpPr/>
          <p:nvPr/>
        </p:nvSpPr>
        <p:spPr>
          <a:xfrm>
            <a:off x="7015118" y="205931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5911386" y="964072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performance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DF58818-E61F-406C-8C4D-2A6111F58213}"/>
              </a:ext>
            </a:extLst>
          </p:cNvPr>
          <p:cNvSpPr/>
          <p:nvPr/>
        </p:nvSpPr>
        <p:spPr>
          <a:xfrm>
            <a:off x="7020272" y="2283718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954F9B57-15CE-4068-95D6-48CBA497AC02}"/>
              </a:ext>
            </a:extLst>
          </p:cNvPr>
          <p:cNvSpPr/>
          <p:nvPr/>
        </p:nvSpPr>
        <p:spPr>
          <a:xfrm>
            <a:off x="7020272" y="3662536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 | Total fresh vegetables and total fresh mushrooms</a:t>
            </a: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6C9CB171-A76E-4D97-AA01-D6FA7E0CD8F4}"/>
              </a:ext>
            </a:extLst>
          </p:cNvPr>
          <p:cNvSpPr/>
          <p:nvPr/>
        </p:nvSpPr>
        <p:spPr>
          <a:xfrm>
            <a:off x="8226902" y="320545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9E377857-AF8D-47DC-A5BF-10D2F4897F48}"/>
              </a:ext>
            </a:extLst>
          </p:cNvPr>
          <p:cNvSpPr/>
          <p:nvPr/>
        </p:nvSpPr>
        <p:spPr>
          <a:xfrm>
            <a:off x="8226902" y="298271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05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4668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exotics</a:t>
            </a:r>
            <a:br>
              <a:rPr lang="en-US" dirty="0"/>
            </a:br>
            <a:r>
              <a:rPr lang="en-US" sz="2200" dirty="0"/>
              <a:t>Brown mushrooms were the top performers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A6218B-FC95-4DD4-8986-2872D3A9D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03281"/>
              </p:ext>
            </p:extLst>
          </p:nvPr>
        </p:nvGraphicFramePr>
        <p:xfrm>
          <a:off x="467171" y="1347614"/>
          <a:ext cx="8425185" cy="19442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6472">
                  <a:extLst>
                    <a:ext uri="{9D8B030D-6E8A-4147-A177-3AD203B41FA5}">
                      <a16:colId xmlns:a16="http://schemas.microsoft.com/office/drawing/2014/main" val="26299584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436481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507595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6617396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2386554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133294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837411477"/>
                    </a:ext>
                  </a:extLst>
                </a:gridCol>
              </a:tblGrid>
              <a:tr h="3888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w.e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2/20/2022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Dollars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Vs. 2021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Vs. 2020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Volume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Vs. 2021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Vs. 2020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15550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Fresh mushrooms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$105.8M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-6.8%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+8.7%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23.7M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-11.0%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+1.6%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91162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White mushrooms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$54.9M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-7.8%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+4.1%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-11.6%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337972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Brown mushrooms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$42.6M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-5.1%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+15.4%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8.8M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-9.7%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+8.7%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5747464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Exotic mushrooms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$8.4M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-8.3%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+7.7%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878K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-12.9%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-8.5%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0434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</p:spTree>
    <p:extLst>
      <p:ext uri="{BB962C8B-B14F-4D97-AF65-F5344CB8AC3E}">
        <p14:creationId xmlns:p14="http://schemas.microsoft.com/office/powerpoint/2010/main" val="274254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Dollars YTD through</a:t>
            </a:r>
            <a:br>
              <a:rPr lang="en-US" dirty="0"/>
            </a:br>
            <a:r>
              <a:rPr lang="en-US" dirty="0"/>
              <a:t> 2/20/2022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$112.1M</a:t>
            </a:r>
          </a:p>
          <a:p>
            <a:pPr>
              <a:buNone/>
            </a:pPr>
            <a:r>
              <a:rPr lang="en-US" dirty="0"/>
              <a:t>Or 51.8%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$2.55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+3.2%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011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2/20/22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838462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46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2/20/2022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28.3M</a:t>
            </a:r>
          </a:p>
          <a:p>
            <a:pPr>
              <a:buNone/>
            </a:pPr>
            <a:r>
              <a:rPr lang="en-US" dirty="0"/>
              <a:t>Or 58.8%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$2.57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+4.0%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038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2/20/22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902480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7416824" cy="3384376"/>
          </a:xfrm>
        </p:spPr>
        <p:txBody>
          <a:bodyPr>
            <a:normAutofit/>
          </a:bodyPr>
          <a:lstStyle/>
          <a:p>
            <a:r>
              <a:rPr lang="en-US" dirty="0"/>
              <a:t>The report covers the </a:t>
            </a:r>
            <a:r>
              <a:rPr lang="en-US" b="1" dirty="0"/>
              <a:t>four weeks ending February 20, 2022 </a:t>
            </a:r>
            <a:r>
              <a:rPr lang="en-US" dirty="0"/>
              <a:t>with week endings:</a:t>
            </a:r>
            <a:endParaRPr lang="en-US" b="1" dirty="0"/>
          </a:p>
          <a:p>
            <a:pPr lvl="1"/>
            <a:r>
              <a:rPr lang="en-US" dirty="0"/>
              <a:t>January 30, 2022</a:t>
            </a:r>
          </a:p>
          <a:p>
            <a:pPr lvl="1"/>
            <a:r>
              <a:rPr lang="en-US" dirty="0"/>
              <a:t>February 6, 2022</a:t>
            </a:r>
          </a:p>
          <a:p>
            <a:pPr lvl="1"/>
            <a:r>
              <a:rPr lang="en-US" dirty="0"/>
              <a:t>February 13, 2022</a:t>
            </a:r>
          </a:p>
          <a:p>
            <a:pPr lvl="1"/>
            <a:r>
              <a:rPr lang="en-US" dirty="0"/>
              <a:t>February 20, 2022</a:t>
            </a:r>
          </a:p>
          <a:p>
            <a:r>
              <a:rPr lang="en-US" dirty="0"/>
              <a:t>Comparisons to year ago (YA) refer to 2021; comparisons </a:t>
            </a:r>
            <a:br>
              <a:rPr lang="en-US" dirty="0"/>
            </a:br>
            <a:r>
              <a:rPr lang="en-US" dirty="0"/>
              <a:t>to two years ago (2YA) refer to 2020 and 3YA to 2019</a:t>
            </a:r>
          </a:p>
          <a:p>
            <a:r>
              <a:rPr lang="en-US" dirty="0"/>
              <a:t>Dollar references are the retail value, volume is reflected in pounds</a:t>
            </a:r>
          </a:p>
          <a:p>
            <a:r>
              <a:rPr lang="en-US" dirty="0"/>
              <a:t>Data is based on the IRI total multi-outlet universe, which </a:t>
            </a:r>
            <a:br>
              <a:rPr lang="en-US" dirty="0"/>
            </a:br>
            <a:r>
              <a:rPr lang="en-US" dirty="0"/>
              <a:t>includes supermarkets, supercenters, club, commissaries, etc. </a:t>
            </a:r>
          </a:p>
          <a:p>
            <a:r>
              <a:rPr lang="en-US" dirty="0"/>
              <a:t>It does not include the specialty stores, such as Whole Foods or Sprouts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pic>
        <p:nvPicPr>
          <p:cNvPr id="1026" name="Picture 2" descr="Mushrooms clipart orange mushroom, Mushrooms orange ...">
            <a:extLst>
              <a:ext uri="{FF2B5EF4-FFF2-40B4-BE49-F238E27FC236}">
                <a16:creationId xmlns:a16="http://schemas.microsoft.com/office/drawing/2014/main" id="{9ADFCF6B-5803-4522-A8FA-247E1B1A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13955"/>
            <a:ext cx="2406333" cy="20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 err="1"/>
              <a:t>Crimini</a:t>
            </a:r>
            <a:r>
              <a:rPr lang="en-US" dirty="0"/>
              <a:t>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2/20/2022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$67.0M</a:t>
            </a:r>
          </a:p>
          <a:p>
            <a:pPr>
              <a:buNone/>
            </a:pPr>
            <a:r>
              <a:rPr lang="en-US" dirty="0"/>
              <a:t>30.9% of mushroom $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$3.06</a:t>
            </a:r>
          </a:p>
          <a:p>
            <a:pPr>
              <a:buNone/>
            </a:pPr>
            <a:r>
              <a:rPr lang="en-US" dirty="0"/>
              <a:t>+5.2%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2/20/22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410493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664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 err="1"/>
              <a:t>Crimini</a:t>
            </a:r>
            <a:r>
              <a:rPr lang="en-US" dirty="0"/>
              <a:t> mushrooms 2021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2/20/2022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18.0M</a:t>
            </a:r>
          </a:p>
          <a:p>
            <a:pPr>
              <a:buNone/>
            </a:pPr>
            <a:r>
              <a:rPr lang="en-US" dirty="0"/>
              <a:t>37.5% of mushroom </a:t>
            </a:r>
            <a:r>
              <a:rPr lang="en-US" dirty="0" err="1"/>
              <a:t>lbs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$4.84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+5.0%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408152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2/20/22</a:t>
            </a:r>
          </a:p>
        </p:txBody>
      </p:sp>
    </p:spTree>
    <p:extLst>
      <p:ext uri="{BB962C8B-B14F-4D97-AF65-F5344CB8AC3E}">
        <p14:creationId xmlns:p14="http://schemas.microsoft.com/office/powerpoint/2010/main" val="402939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D52D-BDAC-4842-93B4-025FC085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Insights by market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overlap in biggest in volume versus fastest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B1507-45E9-40B2-9FE9-FFF8E892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D36F5-FF20-4D88-97DB-2C529D480DC8}"/>
              </a:ext>
            </a:extLst>
          </p:cNvPr>
          <p:cNvSpPr txBox="1"/>
          <p:nvPr/>
        </p:nvSpPr>
        <p:spPr>
          <a:xfrm>
            <a:off x="382266" y="4620127"/>
            <a:ext cx="634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 | Total mushrooms by market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D8774D6-625E-42CD-AE97-ABFD5F1B8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80943"/>
              </p:ext>
            </p:extLst>
          </p:nvPr>
        </p:nvGraphicFramePr>
        <p:xfrm>
          <a:off x="467544" y="1203598"/>
          <a:ext cx="4032448" cy="281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221486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0967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8921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5 in pound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 </a:t>
                      </a:r>
                      <a:r>
                        <a:rPr lang="en-US" dirty="0" err="1"/>
                        <a:t>w.e</a:t>
                      </a:r>
                      <a:r>
                        <a:rPr lang="en-US" dirty="0"/>
                        <a:t>. 2/20/2022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Growth </a:t>
                      </a:r>
                    </a:p>
                    <a:p>
                      <a:pPr algn="r"/>
                      <a:r>
                        <a:rPr lang="en-US" dirty="0"/>
                        <a:t>vs. 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4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23,677,533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-11.0%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19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New York,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1,180,187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-17.5%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60978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Los Angeles, 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1,048,195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-12.5%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37498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Baltimore, MD/ Washington 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662,237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-14.6%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426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Chicago, 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579,173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-13.3%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81176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Philadelphia, 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517,105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-14.3%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688568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F2BB5D-053B-4D16-9243-1F877EEFD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85809"/>
              </p:ext>
            </p:extLst>
          </p:nvPr>
        </p:nvGraphicFramePr>
        <p:xfrm>
          <a:off x="4860032" y="1211178"/>
          <a:ext cx="4032448" cy="2727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21486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0967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8921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5 in pound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 </a:t>
                      </a:r>
                      <a:r>
                        <a:rPr lang="en-US" dirty="0" err="1"/>
                        <a:t>w.e</a:t>
                      </a:r>
                      <a:r>
                        <a:rPr lang="en-US" dirty="0"/>
                        <a:t>. 2/20/2022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Growth </a:t>
                      </a:r>
                    </a:p>
                    <a:p>
                      <a:pPr algn="r"/>
                      <a:r>
                        <a:rPr lang="en-US" dirty="0"/>
                        <a:t>vs. 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4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23,677,533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-11.0%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19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Wichita, KS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56,524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+0.6%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60978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Houston, TX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241,784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-0.7%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37498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Dallas/Ft. Worth, TX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506,475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426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Louisville, KY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94,665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81176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St. Louis, MO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186,882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6885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90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5656" y="2820518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627C9-7742-4D87-AF39-76476D41566D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10098"/>
              </p:ext>
            </p:extLst>
          </p:nvPr>
        </p:nvGraphicFramePr>
        <p:xfrm>
          <a:off x="39553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-5.8%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-16.9%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-9.7%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-30.8%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lbs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96.2%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3.8%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2/20/2022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23" y="134258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5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sales; smaller/larger had better growth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note that package size shifts and RW influence affects YOY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395536" y="4587974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7819"/>
              </p:ext>
            </p:extLst>
          </p:nvPr>
        </p:nvGraphicFramePr>
        <p:xfrm>
          <a:off x="467544" y="1503042"/>
          <a:ext cx="7956883" cy="28181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23126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419121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Package size </a:t>
                      </a:r>
                      <a:br>
                        <a:rPr lang="en-US" sz="1300" dirty="0">
                          <a:latin typeface="+mn-lt"/>
                        </a:rPr>
                      </a:br>
                      <a:r>
                        <a:rPr lang="en-US" sz="1300" dirty="0">
                          <a:latin typeface="+mn-lt"/>
                        </a:rPr>
                        <a:t>(per UPC)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$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$ vs. 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err="1">
                          <a:latin typeface="+mn-lt"/>
                        </a:rPr>
                        <a:t>lbs</a:t>
                      </a:r>
                      <a:r>
                        <a:rPr lang="en-US" sz="1300" dirty="0">
                          <a:latin typeface="+mn-lt"/>
                        </a:rPr>
                        <a:t>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err="1">
                          <a:latin typeface="+mn-lt"/>
                        </a:rPr>
                        <a:t>lbs</a:t>
                      </a:r>
                      <a:r>
                        <a:rPr lang="en-US" sz="1300" dirty="0">
                          <a:latin typeface="+mn-lt"/>
                        </a:rPr>
                        <a:t> vs. 2YA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Less than 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$9.6M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-5.9%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+18.6%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   0.8M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-12.2%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+6.5%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$56.0M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+4.0%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11.8M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4191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More than 8oz; </a:t>
                      </a:r>
                      <a:br>
                        <a:rPr lang="en-US" sz="1400" dirty="0">
                          <a:latin typeface="+mn-lt"/>
                        </a:rPr>
                      </a:br>
                      <a:r>
                        <a:rPr lang="en-US" sz="1400" dirty="0">
                          <a:latin typeface="+mn-lt"/>
                        </a:rPr>
                        <a:t>less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$6.1M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+13.3%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1.3M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$20M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+14.6%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5.6M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-9.6%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+6.6%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156375959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More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$7.6M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+35.8%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2.6M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+22.1%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599481261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Random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$4.2M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-27.1%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   0.8M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-37.1%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61269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2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had the slightly better performance, but off a smaller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088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$97.0M</a:t>
            </a:r>
          </a:p>
        </p:txBody>
      </p:sp>
      <p:sp>
        <p:nvSpPr>
          <p:cNvPr id="28" name="Oval 27"/>
          <p:cNvSpPr/>
          <p:nvPr/>
        </p:nvSpPr>
        <p:spPr>
          <a:xfrm>
            <a:off x="35566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-7.3%</a:t>
            </a:r>
          </a:p>
        </p:txBody>
      </p:sp>
      <p:sp>
        <p:nvSpPr>
          <p:cNvPr id="29" name="Oval 28"/>
          <p:cNvSpPr/>
          <p:nvPr/>
        </p:nvSpPr>
        <p:spPr>
          <a:xfrm>
            <a:off x="49282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-10.6%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$13.5M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+0.3%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-5.9%</a:t>
            </a:r>
          </a:p>
        </p:txBody>
      </p:sp>
      <p:sp>
        <p:nvSpPr>
          <p:cNvPr id="33" name="Oval 32"/>
          <p:cNvSpPr/>
          <p:nvPr/>
        </p:nvSpPr>
        <p:spPr>
          <a:xfrm>
            <a:off x="63760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-11.3%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82266" y="4620127"/>
            <a:ext cx="4705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WE 2/20/2022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4973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95536" y="2028907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317" y="3801318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10.5%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pound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had the highest organic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5168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-7.3%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$5.2M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-6.0%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$52M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-7.1%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955036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$7.0M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-4.3%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$37M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-5.1%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$1.3M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49.4%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-18.1%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15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28916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-6.1%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-11.3%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0.9M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-9.4%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13M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581844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1.3M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0.1M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0.7M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-18.4%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46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$48M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-4.0%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-8.4%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$55M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-8.2%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-11.6%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-9.9%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-11.6%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382266" y="4620127"/>
            <a:ext cx="4705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134599" y="3775300"/>
            <a:ext cx="1016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51%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</a:t>
            </a:r>
            <a:r>
              <a:rPr lang="en-US" sz="1400" b="1" dirty="0" err="1">
                <a:solidFill>
                  <a:schemeClr val="accent2"/>
                </a:solidFill>
              </a:rPr>
              <a:t>lbs</a:t>
            </a:r>
            <a:r>
              <a:rPr lang="en-US" sz="1400" b="1" dirty="0">
                <a:solidFill>
                  <a:schemeClr val="accent2"/>
                </a:solidFill>
              </a:rPr>
              <a:t>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1338" y="19899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862442" y="348608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2/20/2022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401980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represented the largest share, but above-average declines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58486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-8.2%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-10.5%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$6M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-7.9%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-9.6%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205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Pounds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-11.6%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-9.9%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-12.7%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-9.2%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-9.8%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-10.3%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0.7M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-11.0%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0.2M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-19.1%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7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fell below YA levels in the quad-week view and year-to-date views, but remained well above 2019-2020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7428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 and year-to-date through 2/20/2022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275566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8242"/>
              </p:ext>
            </p:extLst>
          </p:nvPr>
        </p:nvGraphicFramePr>
        <p:xfrm>
          <a:off x="4716016" y="1419622"/>
          <a:ext cx="43081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were at its lowest point since 2020 in the quad week and below 2019 levels in the year-to-date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7428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 and year-to-date through 2/20/2022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586622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794588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Pounds dropped versus year ago, but are up slightly from 2019-2020 levels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 being steady, but units down points to buying larger pack sizes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7428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 and year-to-date through 2/20/2022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756948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057548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76" y="48351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dollars versus total produce and total vegetables was at a four-year low but mushroom’s below-average inflation plays a big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09435"/>
              </p:ext>
            </p:extLst>
          </p:nvPr>
        </p:nvGraphicFramePr>
        <p:xfrm>
          <a:off x="539552" y="1635646"/>
          <a:ext cx="5288988" cy="206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7105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733691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w.e.2/20/2022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1712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Inflation for mushrooms, at +4.2%, was much lower than total produce and total vegetables — which automatically deflates the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74280"/>
              </p:ext>
            </p:extLst>
          </p:nvPr>
        </p:nvGraphicFramePr>
        <p:xfrm>
          <a:off x="539552" y="1491630"/>
          <a:ext cx="8136904" cy="2650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20656">
                <a:tc>
                  <a:txBody>
                    <a:bodyPr/>
                    <a:lstStyle/>
                    <a:p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2/20/2022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$2.56 | +9.8%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$2.22 | +5.9%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$2.81 | +4.2%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691749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 inflation was also below average. However, the price per volume is much higher than many other vegetables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55169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2/20/2022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$1.91 | +10.6%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$1.92 | +6.0%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$4.47 | +4.7%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400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Inflation slowed down slightly in the latest quad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802965"/>
              </p:ext>
            </p:extLst>
          </p:nvPr>
        </p:nvGraphicFramePr>
        <p:xfrm>
          <a:off x="467544" y="1059582"/>
          <a:ext cx="820891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183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 2019-January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50575</TotalTime>
  <Words>2798</Words>
  <Application>Microsoft Office PowerPoint</Application>
  <PresentationFormat>On-screen Show (16:9)</PresentationFormat>
  <Paragraphs>706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Gadugi</vt:lpstr>
      <vt:lpstr>Wingdings</vt:lpstr>
      <vt:lpstr>Basis</vt:lpstr>
      <vt:lpstr>PowerPoint Presentation</vt:lpstr>
      <vt:lpstr>Methodology</vt:lpstr>
      <vt:lpstr>Four-year dollar sales trend Dollar sales fell below YA levels in the quad-week view and year-to-date views, but remained well above 2019-2020</vt:lpstr>
      <vt:lpstr>Four-year unit sales trend Unit sales were at its lowest point since 2020 in the quad week and below 2019 levels in the year-to-date view</vt:lpstr>
      <vt:lpstr>Four-year volume (pound) sales trend Pounds dropped versus year ago, but are up slightly from 2019-2020 levels Volume being steady, but units down points to buying larger pack sizes</vt:lpstr>
      <vt:lpstr>Mushroom contribution to the department and category The mushroom share of dollars versus total produce and total vegetables was at a four-year low but mushroom’s below-average inflation plays a big role</vt:lpstr>
      <vt:lpstr>Mushrooms price per unit Inflation for mushrooms, at +4.2%, was much lower than total produce and total vegetables — which automatically deflates the share</vt:lpstr>
      <vt:lpstr>Mushroom price per volume (pound) On a pound basis, mushroom inflation was also below average. However, the price per volume is much higher than many other vegetables</vt:lpstr>
      <vt:lpstr>Price per volume by quarter/month Inflation slowed down slightly in the latest quad weeks</vt:lpstr>
      <vt:lpstr>Price per volume and unit by type</vt:lpstr>
      <vt:lpstr>Share of dollars and pounds sold on merchandising In addition to higher prices, less was sold while on promotion</vt:lpstr>
      <vt:lpstr>Mushroom dollar, unit, volume sales for January Year-on-year, mushrooms couldn’t hold the line, but versus 2020 $ and pounds are up</vt:lpstr>
      <vt:lpstr>Vegetables and mushroom dollar sales vs. YA and 2YA Both mushrooms and vegetables continued to trend above pre-pandemic levels</vt:lpstr>
      <vt:lpstr>Vegetables and mushroom pound sales vs. YA and 2YA Both mushrooms and veg experienced lowest volume gain versus two years ago, but still in the plus</vt:lpstr>
      <vt:lpstr>Base and incremental sales Base drove mushroom dollars and volume each of the weeks</vt:lpstr>
      <vt:lpstr>Over indexing versus under indexing regions Under indexing regions are catching up</vt:lpstr>
      <vt:lpstr>Performance summary whites, browns and exotics Brown mushrooms were the top performers</vt:lpstr>
      <vt:lpstr>White button mushrooms dollar performance</vt:lpstr>
      <vt:lpstr>White button mushrooms volume performance</vt:lpstr>
      <vt:lpstr>Crimini mushrooms dollar performance</vt:lpstr>
      <vt:lpstr>Crimini mushrooms 2021 volume performance</vt:lpstr>
      <vt:lpstr>Insights by market No overlap in biggest in volume versus fastest growth</vt:lpstr>
      <vt:lpstr>other insights</vt:lpstr>
      <vt:lpstr>Packaged (fixed weight) versus random weight While both down, fixed weight did better than random weight</vt:lpstr>
      <vt:lpstr>Package size analysis 8 and 16 ounces drive the bulk of sales; smaller/larger had better growth Please note that package size shifts and RW influence affects YOY </vt:lpstr>
      <vt:lpstr>Organic versus conventional mushrooms sales Organic had the slightly better performance, but off a smaller base</vt:lpstr>
      <vt:lpstr>Organic by type Brown mushrooms had the highest organic share</vt:lpstr>
      <vt:lpstr>Cut/prepared versus whole mushrooms No preparation (whole) had the better performance</vt:lpstr>
      <vt:lpstr>Cut/prepared by type Brown mushrooms represented the largest share, but above-average declines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250</cp:revision>
  <dcterms:created xsi:type="dcterms:W3CDTF">2018-03-13T20:52:20Z</dcterms:created>
  <dcterms:modified xsi:type="dcterms:W3CDTF">2022-02-28T17:03:39Z</dcterms:modified>
</cp:coreProperties>
</file>