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571" r:id="rId2"/>
    <p:sldId id="572" r:id="rId3"/>
    <p:sldId id="549" r:id="rId4"/>
    <p:sldId id="508" r:id="rId5"/>
    <p:sldId id="566" r:id="rId6"/>
    <p:sldId id="564" r:id="rId7"/>
    <p:sldId id="516" r:id="rId8"/>
    <p:sldId id="567" r:id="rId9"/>
    <p:sldId id="592" r:id="rId10"/>
    <p:sldId id="583" r:id="rId11"/>
    <p:sldId id="573" r:id="rId12"/>
    <p:sldId id="574" r:id="rId13"/>
    <p:sldId id="546" r:id="rId14"/>
    <p:sldId id="591" r:id="rId15"/>
    <p:sldId id="535" r:id="rId16"/>
    <p:sldId id="575" r:id="rId17"/>
    <p:sldId id="576" r:id="rId18"/>
    <p:sldId id="560" r:id="rId19"/>
    <p:sldId id="577" r:id="rId20"/>
    <p:sldId id="578" r:id="rId21"/>
    <p:sldId id="582" r:id="rId22"/>
    <p:sldId id="581" r:id="rId23"/>
    <p:sldId id="529" r:id="rId24"/>
    <p:sldId id="528" r:id="rId25"/>
    <p:sldId id="580" r:id="rId26"/>
    <p:sldId id="559" r:id="rId27"/>
    <p:sldId id="585" r:id="rId28"/>
    <p:sldId id="587" r:id="rId29"/>
    <p:sldId id="588" r:id="rId30"/>
    <p:sldId id="579" r:id="rId31"/>
    <p:sldId id="586" r:id="rId32"/>
    <p:sldId id="589" r:id="rId33"/>
    <p:sldId id="590" r:id="rId34"/>
    <p:sldId id="593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826957-2B90-CE04-0525-A41D9F091A43}" name="Cristie Mather" initials="CM" userId="S::cmather@flmharvest.com::e901dd85-3e15-4ae6-b713-0e84f40df4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81634" autoAdjust="0"/>
  </p:normalViewPr>
  <p:slideViewPr>
    <p:cSldViewPr>
      <p:cViewPr varScale="1">
        <p:scale>
          <a:sx n="115" d="100"/>
          <a:sy n="115" d="100"/>
        </p:scale>
        <p:origin x="216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-Marie\Documents\210%20Analytics\Clients\Mushroom\retail%20tracker\December%2021\Line_graph_mushroom_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e-Marie\Documents\210%20Analytics\Clients\Mushroom\retail%20tracker\December%2021\2021%20week-by-week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Dollar sales 2016-2021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'5_year_performance'!$C$756</c:f>
              <c:strCache>
                <c:ptCount val="1"/>
                <c:pt idx="0">
                  <c:v>Dollars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6682324150675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16-41E9-B490-6FAF5141E5E7}"/>
                </c:ext>
              </c:extLst>
            </c:dLbl>
            <c:dLbl>
              <c:idx val="2"/>
              <c:layout>
                <c:manualLayout>
                  <c:x val="8.9439097139310426E-3"/>
                  <c:y val="-7.66823241506756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16-41E9-B490-6FAF5141E5E7}"/>
                </c:ext>
              </c:extLst>
            </c:dLbl>
            <c:dLbl>
              <c:idx val="3"/>
              <c:layout>
                <c:manualLayout>
                  <c:x val="3.8756942093701188E-2"/>
                  <c:y val="-3.8341162075337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16-41E9-B490-6FAF5141E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'5_year_performance'!$B$757:$B$762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'5_year_performance'!$C$757:$C$762</c:f>
              <c:numCache>
                <c:formatCode>\$#,##0</c:formatCode>
                <c:ptCount val="6"/>
                <c:pt idx="0">
                  <c:v>1102974554.3203003</c:v>
                </c:pt>
                <c:pt idx="1">
                  <c:v>1127326062.0924122</c:v>
                </c:pt>
                <c:pt idx="2">
                  <c:v>1153125467.6399562</c:v>
                </c:pt>
                <c:pt idx="3">
                  <c:v>1160107964.1821218</c:v>
                </c:pt>
                <c:pt idx="4">
                  <c:v>1388860188.3746915</c:v>
                </c:pt>
                <c:pt idx="5">
                  <c:v>1317758183.3551278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6-41E9-B490-6FAF5141E5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082303"/>
        <c:axId val="188081055"/>
      </c:barChart>
      <c:catAx>
        <c:axId val="18808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1055"/>
        <c:crosses val="autoZero"/>
        <c:auto val="1"/>
        <c:lblAlgn val="ctr"/>
        <c:lblOffset val="100"/>
        <c:noMultiLvlLbl val="0"/>
      </c:catAx>
      <c:valAx>
        <c:axId val="1880810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none"/>
        <c:minorTickMark val="none"/>
        <c:tickLblPos val="nextTo"/>
        <c:crossAx val="18808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</a:t>
            </a: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2.9406732585268304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Organic mushroom dollars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111269958</c:v>
                </c:pt>
                <c:pt idx="1">
                  <c:v>123421078</c:v>
                </c:pt>
                <c:pt idx="2">
                  <c:v>132555397</c:v>
                </c:pt>
                <c:pt idx="3">
                  <c:v>167903428</c:v>
                </c:pt>
                <c:pt idx="4">
                  <c:v>158860221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D-4FF5-B666-D461D516D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7007135"/>
        <c:axId val="1947005055"/>
      </c:barChart>
      <c:catAx>
        <c:axId val="194700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5055"/>
        <c:crosses val="autoZero"/>
        <c:auto val="1"/>
        <c:lblAlgn val="ctr"/>
        <c:lblOffset val="100"/>
        <c:noMultiLvlLbl val="0"/>
      </c:catAx>
      <c:valAx>
        <c:axId val="194700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Organic mushroom volume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21815676</c:v>
                </c:pt>
                <c:pt idx="1">
                  <c:v>23686521</c:v>
                </c:pt>
                <c:pt idx="2">
                  <c:v>24693722</c:v>
                </c:pt>
                <c:pt idx="3">
                  <c:v>31905885</c:v>
                </c:pt>
                <c:pt idx="4">
                  <c:v>29360054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3-4164-86C0-A313E1B1CF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7007135"/>
        <c:axId val="1947005055"/>
      </c:barChart>
      <c:catAx>
        <c:axId val="194700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5055"/>
        <c:crosses val="autoZero"/>
        <c:auto val="1"/>
        <c:lblAlgn val="ctr"/>
        <c:lblOffset val="100"/>
        <c:noMultiLvlLbl val="0"/>
      </c:catAx>
      <c:valAx>
        <c:axId val="194700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Cut/prepared mushroom dollars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612061954</c:v>
                </c:pt>
                <c:pt idx="1">
                  <c:v>633940524</c:v>
                </c:pt>
                <c:pt idx="2">
                  <c:v>631680799</c:v>
                </c:pt>
                <c:pt idx="3">
                  <c:v>737635566</c:v>
                </c:pt>
                <c:pt idx="4">
                  <c:v>695474494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D-4FF5-B666-D461D516D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7007135"/>
        <c:axId val="1947005055"/>
      </c:barChart>
      <c:catAx>
        <c:axId val="194700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5055"/>
        <c:crosses val="autoZero"/>
        <c:auto val="1"/>
        <c:lblAlgn val="ctr"/>
        <c:lblOffset val="100"/>
        <c:noMultiLvlLbl val="0"/>
      </c:catAx>
      <c:valAx>
        <c:axId val="194700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Cut/prepared mushroom volume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145821335</c:v>
                </c:pt>
                <c:pt idx="1">
                  <c:v>148929167</c:v>
                </c:pt>
                <c:pt idx="2">
                  <c:v>145228954</c:v>
                </c:pt>
                <c:pt idx="3">
                  <c:v>163333808</c:v>
                </c:pt>
                <c:pt idx="4">
                  <c:v>150652526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C-4A8F-86CA-687E95BD9E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7007135"/>
        <c:axId val="1947005055"/>
      </c:barChart>
      <c:catAx>
        <c:axId val="194700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5055"/>
        <c:crosses val="autoZero"/>
        <c:auto val="1"/>
        <c:lblAlgn val="ctr"/>
        <c:lblOffset val="100"/>
        <c:noMultiLvlLbl val="0"/>
      </c:catAx>
      <c:valAx>
        <c:axId val="194700505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0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Volume</a:t>
            </a:r>
            <a:r>
              <a:rPr lang="en-US" baseline="0"/>
              <a:t> </a:t>
            </a:r>
            <a:r>
              <a:rPr lang="en-US"/>
              <a:t>sales 2016-2021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'5_year_performance'!$E$756</c:f>
              <c:strCache>
                <c:ptCount val="1"/>
                <c:pt idx="0">
                  <c:v>Volume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307484308176093E-17"/>
                  <c:y val="2.3004697245202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E-4417-8E14-900328C57200}"/>
                </c:ext>
              </c:extLst>
            </c:dLbl>
            <c:dLbl>
              <c:idx val="1"/>
              <c:layout>
                <c:manualLayout>
                  <c:x val="6.176249742250995E-3"/>
                  <c:y val="1.15023486226012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AE-4417-8E14-900328C57200}"/>
                </c:ext>
              </c:extLst>
            </c:dLbl>
            <c:dLbl>
              <c:idx val="2"/>
              <c:layout>
                <c:manualLayout>
                  <c:x val="6.1762497422509386E-3"/>
                  <c:y val="-3.8341162075338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AE-4417-8E14-900328C57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'5_year_performance'!$B$757:$B$762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'5_year_performance'!$E$757:$E$762</c:f>
              <c:numCache>
                <c:formatCode>#,##0</c:formatCode>
                <c:ptCount val="6"/>
                <c:pt idx="0">
                  <c:v>277247422.84172475</c:v>
                </c:pt>
                <c:pt idx="1">
                  <c:v>283181114.9261592</c:v>
                </c:pt>
                <c:pt idx="2">
                  <c:v>285746424.91943771</c:v>
                </c:pt>
                <c:pt idx="3">
                  <c:v>281089833.72229546</c:v>
                </c:pt>
                <c:pt idx="4">
                  <c:v>328126678.47119433</c:v>
                </c:pt>
                <c:pt idx="5">
                  <c:v>305650559.2215746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8-414F-9435-E3DF0A1193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082303"/>
        <c:axId val="188081055"/>
      </c:barChart>
      <c:catAx>
        <c:axId val="18808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1055"/>
        <c:crosses val="autoZero"/>
        <c:auto val="1"/>
        <c:lblAlgn val="ctr"/>
        <c:lblOffset val="100"/>
        <c:noMultiLvlLbl val="0"/>
      </c:catAx>
      <c:valAx>
        <c:axId val="18808105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8808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/>
            </a:pPr>
            <a:r>
              <a:rPr lang="en-US" sz="1400" dirty="0"/>
              <a:t>% Dollar growth versus YA and 2YA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86700145995603E-2"/>
          <c:y val="0.19991808034186306"/>
          <c:w val="0.97226599708008798"/>
          <c:h val="0.769083521019125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Fresh vegetables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073042185404743E-2"/>
                  <c:y val="-1.0999996535434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C-4B34-8928-F73581AB9336}"/>
                </c:ext>
              </c:extLst>
            </c:dLbl>
            <c:dLbl>
              <c:idx val="1"/>
              <c:layout>
                <c:manualLayout>
                  <c:x val="-3.2262228751839012E-2"/>
                  <c:y val="-1.89999940157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C-4B34-8928-F73581AB9336}"/>
                </c:ext>
              </c:extLst>
            </c:dLbl>
            <c:dLbl>
              <c:idx val="2"/>
              <c:layout>
                <c:manualLayout>
                  <c:x val="-2.6063709193593663E-2"/>
                  <c:y val="-2.7790963476176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C-4B34-8928-F73581AB9336}"/>
                </c:ext>
              </c:extLst>
            </c:dLbl>
            <c:dLbl>
              <c:idx val="4"/>
              <c:layout>
                <c:manualLayout>
                  <c:x val="-4.403008120651062E-2"/>
                  <c:y val="3.8784067085953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70C-4B34-8928-F73581AB9336}"/>
                </c:ext>
              </c:extLst>
            </c:dLbl>
            <c:dLbl>
              <c:idx val="5"/>
              <c:layout>
                <c:manualLayout>
                  <c:x val="-3.7948403706502855E-2"/>
                  <c:y val="3.9507420063058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0C-4B34-8928-F73581AB9336}"/>
                </c:ext>
              </c:extLst>
            </c:dLbl>
            <c:dLbl>
              <c:idx val="6"/>
              <c:layout>
                <c:manualLayout>
                  <c:x val="-3.6881075840587842E-2"/>
                  <c:y val="-2.0086386256564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0C-4B34-8928-F73581AB9336}"/>
                </c:ext>
              </c:extLst>
            </c:dLbl>
            <c:dLbl>
              <c:idx val="7"/>
              <c:layout>
                <c:manualLayout>
                  <c:x val="-1.7440512703191361E-2"/>
                  <c:y val="2.3974073919125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C-4B34-8928-F73581AB9336}"/>
                </c:ext>
              </c:extLst>
            </c:dLbl>
            <c:dLbl>
              <c:idx val="8"/>
              <c:layout>
                <c:manualLayout>
                  <c:x val="-3.6636438996139171E-2"/>
                  <c:y val="-3.246834711698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0C-4B34-8928-F73581AB9336}"/>
                </c:ext>
              </c:extLst>
            </c:dLbl>
            <c:dLbl>
              <c:idx val="9"/>
              <c:layout>
                <c:manualLayout>
                  <c:x val="-2.0064306649689198E-3"/>
                  <c:y val="6.47947943760065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0C-4B34-8928-F73581AB9336}"/>
                </c:ext>
              </c:extLst>
            </c:dLbl>
            <c:dLbl>
              <c:idx val="11"/>
              <c:layout>
                <c:manualLayout>
                  <c:x val="-2.4693211455823771E-2"/>
                  <c:y val="2.8111932055596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0C-4B34-8928-F73581AB9336}"/>
                </c:ext>
              </c:extLst>
            </c:dLbl>
            <c:dLbl>
              <c:idx val="12"/>
              <c:layout>
                <c:manualLayout>
                  <c:x val="-2.3484444590904287E-2"/>
                  <c:y val="-1.7942411916633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0C-4B34-8928-F73581AB9336}"/>
                </c:ext>
              </c:extLst>
            </c:dLbl>
            <c:dLbl>
              <c:idx val="13"/>
              <c:layout>
                <c:manualLayout>
                  <c:x val="-1.8576973326594252E-2"/>
                  <c:y val="3.0859951008545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0C-4B34-8928-F73581AB9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Sheet1!$B$15:$J$15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Sheet1!$B$16:$J$16</c:f>
              <c:numCache>
                <c:formatCode>0.0%</c:formatCode>
                <c:ptCount val="9"/>
                <c:pt idx="0">
                  <c:v>3.9E-2</c:v>
                </c:pt>
                <c:pt idx="1">
                  <c:v>8.4000000000000005E-2</c:v>
                </c:pt>
                <c:pt idx="2">
                  <c:v>0.20699999999999999</c:v>
                </c:pt>
                <c:pt idx="3">
                  <c:v>0.151</c:v>
                </c:pt>
                <c:pt idx="4">
                  <c:v>0.14799999999999999</c:v>
                </c:pt>
                <c:pt idx="5">
                  <c:v>4.7E-2</c:v>
                </c:pt>
                <c:pt idx="6">
                  <c:v>-7.0999999999999994E-2</c:v>
                </c:pt>
                <c:pt idx="7">
                  <c:v>-2.4E-2</c:v>
                </c:pt>
                <c:pt idx="8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70C-4B34-8928-F73581AB9336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Fresh mushrooms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4151356812203172E-2"/>
                  <c:y val="-4.99999842519737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0C-4B34-8928-F73581AB9336}"/>
                </c:ext>
              </c:extLst>
            </c:dLbl>
            <c:dLbl>
              <c:idx val="2"/>
              <c:layout>
                <c:manualLayout>
                  <c:x val="-2.8584982186312988E-2"/>
                  <c:y val="-2.6365785862013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0C-4B34-8928-F73581AB9336}"/>
                </c:ext>
              </c:extLst>
            </c:dLbl>
            <c:dLbl>
              <c:idx val="3"/>
              <c:layout>
                <c:manualLayout>
                  <c:x val="-2.6063709193593663E-2"/>
                  <c:y val="-3.4916851546991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0C-4B34-8928-F73581AB9336}"/>
                </c:ext>
              </c:extLst>
            </c:dLbl>
            <c:dLbl>
              <c:idx val="4"/>
              <c:layout>
                <c:manualLayout>
                  <c:x val="-3.3740691444291454E-2"/>
                  <c:y val="-4.2976939203354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70C-4B34-8928-F73581AB9336}"/>
                </c:ext>
              </c:extLst>
            </c:dLbl>
            <c:dLbl>
              <c:idx val="5"/>
              <c:layout>
                <c:manualLayout>
                  <c:x val="-1.5649729727977971E-2"/>
                  <c:y val="-2.4278710444213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0C-4B34-8928-F73581AB9336}"/>
                </c:ext>
              </c:extLst>
            </c:dLbl>
            <c:dLbl>
              <c:idx val="7"/>
              <c:layout>
                <c:manualLayout>
                  <c:x val="-2.0012859709561771E-2"/>
                  <c:y val="1.7494594481524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0C-4B34-8928-F73581AB9336}"/>
                </c:ext>
              </c:extLst>
            </c:dLbl>
            <c:dLbl>
              <c:idx val="8"/>
              <c:layout>
                <c:manualLayout>
                  <c:x val="-3.03353355333543E-2"/>
                  <c:y val="4.2455306294260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0C-4B34-8928-F73581AB9336}"/>
                </c:ext>
              </c:extLst>
            </c:dLbl>
            <c:dLbl>
              <c:idx val="9"/>
              <c:layout>
                <c:manualLayout>
                  <c:x val="1.3499758108235263E-4"/>
                  <c:y val="-5.83153149384134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0C-4B34-8928-F73581AB9336}"/>
                </c:ext>
              </c:extLst>
            </c:dLbl>
            <c:dLbl>
              <c:idx val="11"/>
              <c:layout>
                <c:manualLayout>
                  <c:x val="-1.6288929183536787E-2"/>
                  <c:y val="-2.81119320555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0C-4B34-8928-F73581AB9336}"/>
                </c:ext>
              </c:extLst>
            </c:dLbl>
            <c:dLbl>
              <c:idx val="12"/>
              <c:layout>
                <c:manualLayout>
                  <c:x val="-2.6024411456978667E-2"/>
                  <c:y val="-1.6760997091597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0C-4B34-8928-F73581AB9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Sheet1!$B$15:$J$15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Sheet1!$B$17:$J$17</c:f>
              <c:numCache>
                <c:formatCode>0.0%</c:formatCode>
                <c:ptCount val="9"/>
                <c:pt idx="0">
                  <c:v>6.0000000000000001E-3</c:v>
                </c:pt>
                <c:pt idx="1">
                  <c:v>8.2000000000000003E-2</c:v>
                </c:pt>
                <c:pt idx="2">
                  <c:v>0.312</c:v>
                </c:pt>
                <c:pt idx="3">
                  <c:v>0.23100000000000001</c:v>
                </c:pt>
                <c:pt idx="4">
                  <c:v>0.17799999999999999</c:v>
                </c:pt>
                <c:pt idx="5">
                  <c:v>8.5999999999999993E-2</c:v>
                </c:pt>
                <c:pt idx="6">
                  <c:v>-0.126</c:v>
                </c:pt>
                <c:pt idx="7">
                  <c:v>-9.1999999999999998E-2</c:v>
                </c:pt>
                <c:pt idx="8">
                  <c:v>-6.4000000000000001E-2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70C-4B34-8928-F73581AB9336}"/>
            </c:ext>
          </c:extLst>
        </c:ser>
        <c:ser>
          <c:idx val="2"/>
          <c:order val="2"/>
          <c:tx>
            <c:strRef>
              <c:f>Sheet1!$A$18</c:f>
              <c:strCache>
                <c:ptCount val="1"/>
                <c:pt idx="0">
                  <c:v>Fresh veg vs. 2019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5.6586555146759317E-2"/>
                  <c:y val="-2.6999991496065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0C-4B34-8928-F73581AB9336}"/>
                </c:ext>
              </c:extLst>
            </c:dLbl>
            <c:dLbl>
              <c:idx val="5"/>
              <c:layout>
                <c:manualLayout>
                  <c:x val="-3.8461387849635015E-2"/>
                  <c:y val="-2.6035754964591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0C-4B34-8928-F73581AB9336}"/>
                </c:ext>
              </c:extLst>
            </c:dLbl>
            <c:dLbl>
              <c:idx val="6"/>
              <c:layout>
                <c:manualLayout>
                  <c:x val="-3.7170488031697799E-2"/>
                  <c:y val="4.7169811320754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70C-4B34-8928-F73581AB9336}"/>
                </c:ext>
              </c:extLst>
            </c:dLbl>
            <c:dLbl>
              <c:idx val="7"/>
              <c:layout>
                <c:manualLayout>
                  <c:x val="-3.7307679895194061E-2"/>
                  <c:y val="-4.1130424734644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70C-4B34-8928-F73581AB9336}"/>
                </c:ext>
              </c:extLst>
            </c:dLbl>
            <c:dLbl>
              <c:idx val="8"/>
              <c:layout>
                <c:manualLayout>
                  <c:x val="-3.6406615618510475E-2"/>
                  <c:y val="-2.995394443619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70C-4B34-8928-F73581AB9336}"/>
                </c:ext>
              </c:extLst>
            </c:dLbl>
            <c:dLbl>
              <c:idx val="9"/>
              <c:layout>
                <c:manualLayout>
                  <c:x val="-4.648572264647292E-3"/>
                  <c:y val="-1.2536963005403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70C-4B34-8928-F73581AB9336}"/>
                </c:ext>
              </c:extLst>
            </c:dLbl>
            <c:dLbl>
              <c:idx val="10"/>
              <c:layout>
                <c:manualLayout>
                  <c:x val="-2.0859923341428201E-2"/>
                  <c:y val="2.5373737495915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70C-4B34-8928-F73581AB9336}"/>
                </c:ext>
              </c:extLst>
            </c:dLbl>
            <c:dLbl>
              <c:idx val="11"/>
              <c:layout>
                <c:manualLayout>
                  <c:x val="-2.2165180456543882E-2"/>
                  <c:y val="3.6336780868286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70C-4B34-8928-F73581AB9336}"/>
                </c:ext>
              </c:extLst>
            </c:dLbl>
            <c:dLbl>
              <c:idx val="12"/>
              <c:layout>
                <c:manualLayout>
                  <c:x val="-2.4583776145535061E-2"/>
                  <c:y val="2.83001698427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70C-4B34-8928-F73581AB9336}"/>
                </c:ext>
              </c:extLst>
            </c:dLbl>
            <c:dLbl>
              <c:idx val="13"/>
              <c:layout>
                <c:manualLayout>
                  <c:x val="-2.1939062981788597E-2"/>
                  <c:y val="5.006169830275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70C-4B34-8928-F73581AB9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Sheet1!$B$15:$J$15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Sheet1!$B$18:$J$18</c:f>
              <c:numCache>
                <c:formatCode>General</c:formatCode>
                <c:ptCount val="9"/>
                <c:pt idx="5" formatCode="0.0%">
                  <c:v>0.13500000000000001</c:v>
                </c:pt>
                <c:pt idx="6" formatCode="0.0%">
                  <c:v>0.121</c:v>
                </c:pt>
                <c:pt idx="7" formatCode="0.0%">
                  <c:v>0.125</c:v>
                </c:pt>
                <c:pt idx="8" formatCode="0.0%">
                  <c:v>0.151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70C-4B34-8928-F73581AB9336}"/>
            </c:ext>
          </c:extLst>
        </c:ser>
        <c:ser>
          <c:idx val="3"/>
          <c:order val="3"/>
          <c:tx>
            <c:strRef>
              <c:f>Sheet1!$A$19</c:f>
              <c:strCache>
                <c:ptCount val="1"/>
                <c:pt idx="0">
                  <c:v>Fresh mushrooms vs. 2019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7030A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3.9442660755173692E-2"/>
                  <c:y val="-4.192872117400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70C-4B34-8928-F73581AB9336}"/>
                </c:ext>
              </c:extLst>
            </c:dLbl>
            <c:dLbl>
              <c:idx val="6"/>
              <c:layout>
                <c:manualLayout>
                  <c:x val="-3.6012864167767285E-2"/>
                  <c:y val="-4.192872117400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70C-4B34-8928-F73581AB9336}"/>
                </c:ext>
              </c:extLst>
            </c:dLbl>
            <c:dLbl>
              <c:idx val="7"/>
              <c:layout>
                <c:manualLayout>
                  <c:x val="-3.9064978036473859E-2"/>
                  <c:y val="4.66950593439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70C-4B34-8928-F73581AB9336}"/>
                </c:ext>
              </c:extLst>
            </c:dLbl>
            <c:dLbl>
              <c:idx val="8"/>
              <c:layout>
                <c:manualLayout>
                  <c:x val="-3.601286416776741E-2"/>
                  <c:y val="4.612159329140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70C-4B34-8928-F73581AB9336}"/>
                </c:ext>
              </c:extLst>
            </c:dLbl>
            <c:dLbl>
              <c:idx val="11"/>
              <c:layout>
                <c:manualLayout>
                  <c:x val="0"/>
                  <c:y val="-1.3715533781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70C-4B34-8928-F73581AB9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Sheet1!$B$15:$J$15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Sheet1!$B$19:$J$19</c:f>
              <c:numCache>
                <c:formatCode>General</c:formatCode>
                <c:ptCount val="9"/>
                <c:pt idx="5" formatCode="0.0%">
                  <c:v>0.17399999999999999</c:v>
                </c:pt>
                <c:pt idx="6" formatCode="0.0%">
                  <c:v>0.14699999999999999</c:v>
                </c:pt>
                <c:pt idx="7" formatCode="0.0%">
                  <c:v>0.11700000000000001</c:v>
                </c:pt>
                <c:pt idx="8" formatCode="0.0%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170C-4B34-8928-F73581AB93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7893248"/>
        <c:axId val="147837696"/>
      </c:lineChart>
      <c:catAx>
        <c:axId val="14789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7837696"/>
        <c:crosses val="autoZero"/>
        <c:auto val="1"/>
        <c:lblAlgn val="ctr"/>
        <c:lblOffset val="100"/>
        <c:noMultiLvlLbl val="0"/>
      </c:catAx>
      <c:valAx>
        <c:axId val="1478376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%" sourceLinked="1"/>
        <c:majorTickMark val="none"/>
        <c:minorTickMark val="none"/>
        <c:tickLblPos val="none"/>
        <c:crossAx val="147893248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4.8713872069891723E-2"/>
          <c:y val="0.11871712429478265"/>
          <c:w val="0.89999990885384662"/>
          <c:h val="4.422433488398681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/>
            </a:pPr>
            <a:r>
              <a:rPr lang="en-US" sz="1400"/>
              <a:t>% Volume growth versus YA and 2YA</a:t>
            </a:r>
          </a:p>
        </c:rich>
      </c:tx>
      <c:layout>
        <c:manualLayout>
          <c:xMode val="edge"/>
          <c:yMode val="edge"/>
          <c:x val="4.3242761932808741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86700145995603E-2"/>
          <c:y val="0.19991808034186306"/>
          <c:w val="0.97226599708008798"/>
          <c:h val="0.769083521019125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Fresh vegetables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073042185404743E-2"/>
                  <c:y val="-1.0999996535434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25-43F4-AEA9-F0FA2ACAB672}"/>
                </c:ext>
              </c:extLst>
            </c:dLbl>
            <c:dLbl>
              <c:idx val="1"/>
              <c:layout>
                <c:manualLayout>
                  <c:x val="-3.2262228751839012E-2"/>
                  <c:y val="-1.89999940157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25-43F4-AEA9-F0FA2ACAB672}"/>
                </c:ext>
              </c:extLst>
            </c:dLbl>
            <c:dLbl>
              <c:idx val="2"/>
              <c:layout>
                <c:manualLayout>
                  <c:x val="-2.6063709193593663E-2"/>
                  <c:y val="-2.7790963476176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25-43F4-AEA9-F0FA2ACAB672}"/>
                </c:ext>
              </c:extLst>
            </c:dLbl>
            <c:dLbl>
              <c:idx val="4"/>
              <c:layout>
                <c:manualLayout>
                  <c:x val="-4.7271479645072188E-2"/>
                  <c:y val="-2.0318366050006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C25-43F4-AEA9-F0FA2ACAB672}"/>
                </c:ext>
              </c:extLst>
            </c:dLbl>
            <c:dLbl>
              <c:idx val="5"/>
              <c:layout>
                <c:manualLayout>
                  <c:x val="-2.4229214437575215E-2"/>
                  <c:y val="-1.4999995275592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25-43F4-AEA9-F0FA2ACAB672}"/>
                </c:ext>
              </c:extLst>
            </c:dLbl>
            <c:dLbl>
              <c:idx val="6"/>
              <c:layout>
                <c:manualLayout>
                  <c:x val="-3.6881075840587842E-2"/>
                  <c:y val="-2.0086386256564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25-43F4-AEA9-F0FA2ACAB672}"/>
                </c:ext>
              </c:extLst>
            </c:dLbl>
            <c:dLbl>
              <c:idx val="7"/>
              <c:layout>
                <c:manualLayout>
                  <c:x val="-1.7440512703191361E-2"/>
                  <c:y val="2.3974073919125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25-43F4-AEA9-F0FA2ACAB672}"/>
                </c:ext>
              </c:extLst>
            </c:dLbl>
            <c:dLbl>
              <c:idx val="8"/>
              <c:layout>
                <c:manualLayout>
                  <c:x val="-2.338389984697617E-3"/>
                  <c:y val="1.887755381865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25-43F4-AEA9-F0FA2ACAB672}"/>
                </c:ext>
              </c:extLst>
            </c:dLbl>
            <c:dLbl>
              <c:idx val="9"/>
              <c:layout>
                <c:manualLayout>
                  <c:x val="-2.0064306649689198E-3"/>
                  <c:y val="6.47947943760065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25-43F4-AEA9-F0FA2ACAB672}"/>
                </c:ext>
              </c:extLst>
            </c:dLbl>
            <c:dLbl>
              <c:idx val="11"/>
              <c:layout>
                <c:manualLayout>
                  <c:x val="-2.4693211455823771E-2"/>
                  <c:y val="2.8111932055596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25-43F4-AEA9-F0FA2ACAB672}"/>
                </c:ext>
              </c:extLst>
            </c:dLbl>
            <c:dLbl>
              <c:idx val="12"/>
              <c:layout>
                <c:manualLayout>
                  <c:x val="-2.3484444590904287E-2"/>
                  <c:y val="-1.7942411916633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25-43F4-AEA9-F0FA2ACAB672}"/>
                </c:ext>
              </c:extLst>
            </c:dLbl>
            <c:dLbl>
              <c:idx val="13"/>
              <c:layout>
                <c:manualLayout>
                  <c:x val="-1.8576973326594252E-2"/>
                  <c:y val="3.0859951008545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25-43F4-AEA9-F0FA2ACAB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Sheet1!$B$31:$J$31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Sheet1!$B$32:$J$32</c:f>
              <c:numCache>
                <c:formatCode>0.0%</c:formatCode>
                <c:ptCount val="9"/>
                <c:pt idx="0">
                  <c:v>4.0000000000000001E-3</c:v>
                </c:pt>
                <c:pt idx="1">
                  <c:v>9.5000000000000001E-2</c:v>
                </c:pt>
                <c:pt idx="2">
                  <c:v>0.153</c:v>
                </c:pt>
                <c:pt idx="3">
                  <c:v>9.7000000000000003E-2</c:v>
                </c:pt>
                <c:pt idx="4">
                  <c:v>0.10100000000000001</c:v>
                </c:pt>
                <c:pt idx="5">
                  <c:v>0</c:v>
                </c:pt>
                <c:pt idx="6">
                  <c:v>-0.08</c:v>
                </c:pt>
                <c:pt idx="7">
                  <c:v>-2.5000000000000001E-2</c:v>
                </c:pt>
                <c:pt idx="8">
                  <c:v>-3.5999999999999997E-2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C25-43F4-AEA9-F0FA2ACAB672}"/>
            </c:ext>
          </c:extLst>
        </c:ser>
        <c:ser>
          <c:idx val="1"/>
          <c:order val="1"/>
          <c:tx>
            <c:strRef>
              <c:f>Sheet1!$A$33</c:f>
              <c:strCache>
                <c:ptCount val="1"/>
                <c:pt idx="0">
                  <c:v>Fresh mushrooms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4151356812203172E-2"/>
                  <c:y val="-4.99999842519737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25-43F4-AEA9-F0FA2ACAB672}"/>
                </c:ext>
              </c:extLst>
            </c:dLbl>
            <c:dLbl>
              <c:idx val="2"/>
              <c:layout>
                <c:manualLayout>
                  <c:x val="-2.8584982186312988E-2"/>
                  <c:y val="-2.6365785862013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25-43F4-AEA9-F0FA2ACAB672}"/>
                </c:ext>
              </c:extLst>
            </c:dLbl>
            <c:dLbl>
              <c:idx val="3"/>
              <c:layout>
                <c:manualLayout>
                  <c:x val="-2.6063709193593663E-2"/>
                  <c:y val="-3.4916851546991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25-43F4-AEA9-F0FA2ACAB672}"/>
                </c:ext>
              </c:extLst>
            </c:dLbl>
            <c:dLbl>
              <c:idx val="4"/>
              <c:layout>
                <c:manualLayout>
                  <c:x val="-3.3606753387466812E-2"/>
                  <c:y val="-2.208518048913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C25-43F4-AEA9-F0FA2ACAB672}"/>
                </c:ext>
              </c:extLst>
            </c:dLbl>
            <c:dLbl>
              <c:idx val="5"/>
              <c:layout>
                <c:manualLayout>
                  <c:x val="-2.5939110462519059E-2"/>
                  <c:y val="4.6999985196855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25-43F4-AEA9-F0FA2ACAB672}"/>
                </c:ext>
              </c:extLst>
            </c:dLbl>
            <c:dLbl>
              <c:idx val="7"/>
              <c:layout>
                <c:manualLayout>
                  <c:x val="-2.0012859709561771E-2"/>
                  <c:y val="1.7494594481524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25-43F4-AEA9-F0FA2ACAB672}"/>
                </c:ext>
              </c:extLst>
            </c:dLbl>
            <c:dLbl>
              <c:idx val="8"/>
              <c:layout>
                <c:manualLayout>
                  <c:x val="-2.8969823737209502E-3"/>
                  <c:y val="5.265873795420587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25-43F4-AEA9-F0FA2ACAB672}"/>
                </c:ext>
              </c:extLst>
            </c:dLbl>
            <c:dLbl>
              <c:idx val="9"/>
              <c:layout>
                <c:manualLayout>
                  <c:x val="1.3499758108235263E-4"/>
                  <c:y val="-5.83153149384134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C25-43F4-AEA9-F0FA2ACAB672}"/>
                </c:ext>
              </c:extLst>
            </c:dLbl>
            <c:dLbl>
              <c:idx val="11"/>
              <c:layout>
                <c:manualLayout>
                  <c:x val="-1.6288929183536787E-2"/>
                  <c:y val="-2.81119320555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C25-43F4-AEA9-F0FA2ACAB672}"/>
                </c:ext>
              </c:extLst>
            </c:dLbl>
            <c:dLbl>
              <c:idx val="12"/>
              <c:layout>
                <c:manualLayout>
                  <c:x val="-2.6024411456978667E-2"/>
                  <c:y val="-1.6760997091597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C25-43F4-AEA9-F0FA2ACAB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Sheet1!$B$31:$J$31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Sheet1!$B$33:$J$33</c:f>
              <c:numCache>
                <c:formatCode>0.0%</c:formatCode>
                <c:ptCount val="9"/>
                <c:pt idx="0">
                  <c:v>-1.6E-2</c:v>
                </c:pt>
                <c:pt idx="1">
                  <c:v>5.5E-2</c:v>
                </c:pt>
                <c:pt idx="2">
                  <c:v>0.27200000000000002</c:v>
                </c:pt>
                <c:pt idx="3">
                  <c:v>0.20499999999999999</c:v>
                </c:pt>
                <c:pt idx="4">
                  <c:v>0.151</c:v>
                </c:pt>
                <c:pt idx="5">
                  <c:v>6.6000000000000003E-2</c:v>
                </c:pt>
                <c:pt idx="6">
                  <c:v>-0.129</c:v>
                </c:pt>
                <c:pt idx="7">
                  <c:v>-0.109</c:v>
                </c:pt>
                <c:pt idx="8">
                  <c:v>-9.6000000000000002E-2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C25-43F4-AEA9-F0FA2ACAB672}"/>
            </c:ext>
          </c:extLst>
        </c:ser>
        <c:ser>
          <c:idx val="2"/>
          <c:order val="2"/>
          <c:tx>
            <c:strRef>
              <c:f>Sheet1!$A$34</c:f>
              <c:strCache>
                <c:ptCount val="1"/>
                <c:pt idx="0">
                  <c:v>Fresh veg vs. 2019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5.6586555146759317E-2"/>
                  <c:y val="-2.6999991496065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C25-43F4-AEA9-F0FA2ACAB672}"/>
                </c:ext>
              </c:extLst>
            </c:dLbl>
            <c:dLbl>
              <c:idx val="5"/>
              <c:layout>
                <c:manualLayout>
                  <c:x val="-2.6477424554168131E-2"/>
                  <c:y val="2.3672531099411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C25-43F4-AEA9-F0FA2ACAB672}"/>
                </c:ext>
              </c:extLst>
            </c:dLbl>
            <c:dLbl>
              <c:idx val="6"/>
              <c:layout>
                <c:manualLayout>
                  <c:x val="-3.5690624141751753E-2"/>
                  <c:y val="2.9152438245661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C25-43F4-AEA9-F0FA2ACAB672}"/>
                </c:ext>
              </c:extLst>
            </c:dLbl>
            <c:dLbl>
              <c:idx val="7"/>
              <c:layout>
                <c:manualLayout>
                  <c:x val="-2.8712737058118932E-2"/>
                  <c:y val="4.1408565683343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C25-43F4-AEA9-F0FA2ACAB672}"/>
                </c:ext>
              </c:extLst>
            </c:dLbl>
            <c:dLbl>
              <c:idx val="8"/>
              <c:layout>
                <c:manualLayout>
                  <c:x val="1.2666770855721203E-3"/>
                  <c:y val="-8.09312308519746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C25-43F4-AEA9-F0FA2ACAB672}"/>
                </c:ext>
              </c:extLst>
            </c:dLbl>
            <c:dLbl>
              <c:idx val="9"/>
              <c:layout>
                <c:manualLayout>
                  <c:x val="-4.648572264647292E-3"/>
                  <c:y val="-1.2536963005403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C25-43F4-AEA9-F0FA2ACAB672}"/>
                </c:ext>
              </c:extLst>
            </c:dLbl>
            <c:dLbl>
              <c:idx val="10"/>
              <c:layout>
                <c:manualLayout>
                  <c:x val="-2.0859923341428201E-2"/>
                  <c:y val="2.5373737495915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C25-43F4-AEA9-F0FA2ACAB672}"/>
                </c:ext>
              </c:extLst>
            </c:dLbl>
            <c:dLbl>
              <c:idx val="11"/>
              <c:layout>
                <c:manualLayout>
                  <c:x val="-2.2165180456543882E-2"/>
                  <c:y val="3.6336780868286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C25-43F4-AEA9-F0FA2ACAB672}"/>
                </c:ext>
              </c:extLst>
            </c:dLbl>
            <c:dLbl>
              <c:idx val="12"/>
              <c:layout>
                <c:manualLayout>
                  <c:x val="-2.4583776145535061E-2"/>
                  <c:y val="2.83001698427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C25-43F4-AEA9-F0FA2ACAB672}"/>
                </c:ext>
              </c:extLst>
            </c:dLbl>
            <c:dLbl>
              <c:idx val="13"/>
              <c:layout>
                <c:manualLayout>
                  <c:x val="-2.1939062981788597E-2"/>
                  <c:y val="5.006169830275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C25-43F4-AEA9-F0FA2ACAB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Sheet1!$B$31:$J$31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Sheet1!$B$34:$J$34</c:f>
              <c:numCache>
                <c:formatCode>General</c:formatCode>
                <c:ptCount val="9"/>
                <c:pt idx="5" formatCode="0.0%">
                  <c:v>9.5000000000000001E-2</c:v>
                </c:pt>
                <c:pt idx="6" formatCode="0.0%">
                  <c:v>6.0999999999999999E-2</c:v>
                </c:pt>
                <c:pt idx="7" formatCode="0.0%">
                  <c:v>6.9000000000000006E-2</c:v>
                </c:pt>
                <c:pt idx="8" formatCode="0.0%">
                  <c:v>6.0999999999999999E-2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8C25-43F4-AEA9-F0FA2ACAB672}"/>
            </c:ext>
          </c:extLst>
        </c:ser>
        <c:ser>
          <c:idx val="3"/>
          <c:order val="3"/>
          <c:tx>
            <c:strRef>
              <c:f>Sheet1!$A$35</c:f>
              <c:strCache>
                <c:ptCount val="1"/>
                <c:pt idx="0">
                  <c:v>Fresh mushrooms vs. 2019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7030A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4.4410360337217597E-2"/>
                  <c:y val="-3.8869917660882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C25-43F4-AEA9-F0FA2ACAB672}"/>
                </c:ext>
              </c:extLst>
            </c:dLbl>
            <c:dLbl>
              <c:idx val="6"/>
              <c:layout>
                <c:manualLayout>
                  <c:x val="-3.5869906426214238E-2"/>
                  <c:y val="-3.53362887826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C25-43F4-AEA9-F0FA2ACAB672}"/>
                </c:ext>
              </c:extLst>
            </c:dLbl>
            <c:dLbl>
              <c:idx val="7"/>
              <c:layout>
                <c:manualLayout>
                  <c:x val="-3.7166306981303264E-2"/>
                  <c:y val="-3.188863559911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C25-43F4-AEA9-F0FA2ACAB672}"/>
                </c:ext>
              </c:extLst>
            </c:dLbl>
            <c:dLbl>
              <c:idx val="11"/>
              <c:layout>
                <c:manualLayout>
                  <c:x val="0"/>
                  <c:y val="-1.3715533781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C25-43F4-AEA9-F0FA2ACAB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Sheet1!$B$31:$J$31</c:f>
              <c:strCache>
                <c:ptCount val="9"/>
                <c:pt idx="0">
                  <c:v>2019</c:v>
                </c:pt>
                <c:pt idx="1">
                  <c:v>Q1 '20</c:v>
                </c:pt>
                <c:pt idx="2">
                  <c:v>Q2 '20</c:v>
                </c:pt>
                <c:pt idx="3">
                  <c:v>Q3 '20</c:v>
                </c:pt>
                <c:pt idx="4">
                  <c:v>Q4 '20</c:v>
                </c:pt>
                <c:pt idx="5">
                  <c:v>Q1 '21</c:v>
                </c:pt>
                <c:pt idx="6">
                  <c:v>Q2 '21</c:v>
                </c:pt>
                <c:pt idx="7">
                  <c:v>Q3 '21</c:v>
                </c:pt>
                <c:pt idx="8">
                  <c:v>Q4 '21</c:v>
                </c:pt>
              </c:strCache>
            </c:strRef>
          </c:cat>
          <c:val>
            <c:numRef>
              <c:f>Sheet1!$B$35:$J$35</c:f>
              <c:numCache>
                <c:formatCode>General</c:formatCode>
                <c:ptCount val="9"/>
                <c:pt idx="5" formatCode="0.0%">
                  <c:v>0.124</c:v>
                </c:pt>
                <c:pt idx="6" formatCode="0.0%">
                  <c:v>0.107</c:v>
                </c:pt>
                <c:pt idx="7" formatCode="0.0%">
                  <c:v>7.3999999999999996E-2</c:v>
                </c:pt>
                <c:pt idx="8" formatCode="0.0%">
                  <c:v>4.1000000000000002E-2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8C25-43F4-AEA9-F0FA2ACAB6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7893248"/>
        <c:axId val="147837696"/>
      </c:lineChart>
      <c:catAx>
        <c:axId val="14789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7837696"/>
        <c:crosses val="autoZero"/>
        <c:auto val="1"/>
        <c:lblAlgn val="ctr"/>
        <c:lblOffset val="100"/>
        <c:noMultiLvlLbl val="0"/>
      </c:catAx>
      <c:valAx>
        <c:axId val="1478376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%" sourceLinked="1"/>
        <c:majorTickMark val="none"/>
        <c:minorTickMark val="none"/>
        <c:tickLblPos val="none"/>
        <c:crossAx val="147893248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4.8713872069891723E-2"/>
          <c:y val="0.11871712429478265"/>
          <c:w val="0.89999990885384662"/>
          <c:h val="4.422433488398681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2021 Week-by-week</a:t>
            </a:r>
            <a:r>
              <a:rPr lang="en-US" baseline="0" dirty="0"/>
              <a:t> fresh m</a:t>
            </a:r>
            <a:r>
              <a:rPr lang="en-US" dirty="0"/>
              <a:t>ushroom dollar sales base and incremental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357370474045427E-2"/>
          <c:y val="0.13919389564897736"/>
          <c:w val="0.90106138928241808"/>
          <c:h val="0.79251039721897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graph!$B$11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graph!$C$10:$BB$10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graph!$C$11:$BB$11</c:f>
              <c:numCache>
                <c:formatCode>\$#,##0</c:formatCode>
                <c:ptCount val="52"/>
                <c:pt idx="0">
                  <c:v>28594820.15479036</c:v>
                </c:pt>
                <c:pt idx="1">
                  <c:v>28920363.207173433</c:v>
                </c:pt>
                <c:pt idx="2">
                  <c:v>28997962.048811816</c:v>
                </c:pt>
                <c:pt idx="3">
                  <c:v>28425636.900497183</c:v>
                </c:pt>
                <c:pt idx="4">
                  <c:v>28085258.730283596</c:v>
                </c:pt>
                <c:pt idx="5">
                  <c:v>27882540.923524871</c:v>
                </c:pt>
                <c:pt idx="6">
                  <c:v>27910798.494692769</c:v>
                </c:pt>
                <c:pt idx="7">
                  <c:v>26308949.256806988</c:v>
                </c:pt>
                <c:pt idx="8">
                  <c:v>26385293.539112046</c:v>
                </c:pt>
                <c:pt idx="9">
                  <c:v>26523324.683800511</c:v>
                </c:pt>
                <c:pt idx="10">
                  <c:v>26044127.051892351</c:v>
                </c:pt>
                <c:pt idx="11">
                  <c:v>24971152.791892249</c:v>
                </c:pt>
                <c:pt idx="12">
                  <c:v>25283917.794983286</c:v>
                </c:pt>
                <c:pt idx="13">
                  <c:v>26449736.101719648</c:v>
                </c:pt>
                <c:pt idx="14">
                  <c:v>24258552.972314764</c:v>
                </c:pt>
                <c:pt idx="15">
                  <c:v>25351892.20257666</c:v>
                </c:pt>
                <c:pt idx="16">
                  <c:v>24867929.218059659</c:v>
                </c:pt>
                <c:pt idx="17">
                  <c:v>24504631.437218454</c:v>
                </c:pt>
                <c:pt idx="18">
                  <c:v>24950096.139984969</c:v>
                </c:pt>
                <c:pt idx="19">
                  <c:v>24045860.357601747</c:v>
                </c:pt>
                <c:pt idx="20">
                  <c:v>23786720.482117478</c:v>
                </c:pt>
                <c:pt idx="21">
                  <c:v>24380364.251207482</c:v>
                </c:pt>
                <c:pt idx="22">
                  <c:v>23746111.575333204</c:v>
                </c:pt>
                <c:pt idx="23">
                  <c:v>22835267.166546464</c:v>
                </c:pt>
                <c:pt idx="24">
                  <c:v>23546508.755931716</c:v>
                </c:pt>
                <c:pt idx="25">
                  <c:v>22284189.914047621</c:v>
                </c:pt>
                <c:pt idx="26">
                  <c:v>23363259.554911092</c:v>
                </c:pt>
                <c:pt idx="27">
                  <c:v>22031266.975668665</c:v>
                </c:pt>
                <c:pt idx="28">
                  <c:v>22124784.408736244</c:v>
                </c:pt>
                <c:pt idx="29">
                  <c:v>22065250.029115919</c:v>
                </c:pt>
                <c:pt idx="30">
                  <c:v>21862193.989179876</c:v>
                </c:pt>
                <c:pt idx="31">
                  <c:v>22156751.265416015</c:v>
                </c:pt>
                <c:pt idx="32">
                  <c:v>22174991.427100107</c:v>
                </c:pt>
                <c:pt idx="33">
                  <c:v>22309135.210052222</c:v>
                </c:pt>
                <c:pt idx="34">
                  <c:v>22189494.186221812</c:v>
                </c:pt>
                <c:pt idx="35">
                  <c:v>23084178.782568224</c:v>
                </c:pt>
                <c:pt idx="36">
                  <c:v>23044473.317851778</c:v>
                </c:pt>
                <c:pt idx="37">
                  <c:v>22742077.624906994</c:v>
                </c:pt>
                <c:pt idx="38">
                  <c:v>22709901.561508704</c:v>
                </c:pt>
                <c:pt idx="39">
                  <c:v>23083805.418015815</c:v>
                </c:pt>
                <c:pt idx="40">
                  <c:v>23440672.950906251</c:v>
                </c:pt>
                <c:pt idx="41">
                  <c:v>23188226.914262459</c:v>
                </c:pt>
                <c:pt idx="42">
                  <c:v>23336415.231442403</c:v>
                </c:pt>
                <c:pt idx="43">
                  <c:v>23012107.656279419</c:v>
                </c:pt>
                <c:pt idx="44">
                  <c:v>23528766.039449487</c:v>
                </c:pt>
                <c:pt idx="45">
                  <c:v>23753429.589291047</c:v>
                </c:pt>
                <c:pt idx="46">
                  <c:v>25936700.808791876</c:v>
                </c:pt>
                <c:pt idx="47">
                  <c:v>26424604.452466048</c:v>
                </c:pt>
                <c:pt idx="48">
                  <c:v>22980761.474066138</c:v>
                </c:pt>
                <c:pt idx="49">
                  <c:v>23549138.173474256</c:v>
                </c:pt>
                <c:pt idx="50">
                  <c:v>24278730.899847716</c:v>
                </c:pt>
                <c:pt idx="51">
                  <c:v>31008294.569160085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8-4DDF-AD5A-F9C2652E1A88}"/>
            </c:ext>
          </c:extLst>
        </c:ser>
        <c:ser>
          <c:idx val="1"/>
          <c:order val="1"/>
          <c:tx>
            <c:strRef>
              <c:f>graph!$B$12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graph!$C$10:$BB$10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graph!$C$12:$BB$12</c:f>
              <c:numCache>
                <c:formatCode>\$#,##0;\-\$#,##0</c:formatCode>
                <c:ptCount val="52"/>
                <c:pt idx="0">
                  <c:v>741873.40497513034</c:v>
                </c:pt>
                <c:pt idx="1">
                  <c:v>846507.85331617063</c:v>
                </c:pt>
                <c:pt idx="2">
                  <c:v>877721.52550208324</c:v>
                </c:pt>
                <c:pt idx="3">
                  <c:v>837711.81703238911</c:v>
                </c:pt>
                <c:pt idx="4">
                  <c:v>865256.65245514514</c:v>
                </c:pt>
                <c:pt idx="5">
                  <c:v>762907.04883171758</c:v>
                </c:pt>
                <c:pt idx="6">
                  <c:v>807923.90184103278</c:v>
                </c:pt>
                <c:pt idx="7">
                  <c:v>861262.958213693</c:v>
                </c:pt>
                <c:pt idx="8">
                  <c:v>801102.92251811211</c:v>
                </c:pt>
                <c:pt idx="9">
                  <c:v>723248.70693078474</c:v>
                </c:pt>
                <c:pt idx="10">
                  <c:v>733570.95212486049</c:v>
                </c:pt>
                <c:pt idx="11">
                  <c:v>779250.61567152967</c:v>
                </c:pt>
                <c:pt idx="12">
                  <c:v>665284.55119499273</c:v>
                </c:pt>
                <c:pt idx="13">
                  <c:v>739039.57755426806</c:v>
                </c:pt>
                <c:pt idx="14">
                  <c:v>708314.67238612613</c:v>
                </c:pt>
                <c:pt idx="15">
                  <c:v>855876.34938800288</c:v>
                </c:pt>
                <c:pt idx="16">
                  <c:v>886584.83789708384</c:v>
                </c:pt>
                <c:pt idx="17">
                  <c:v>628061.94454849593</c:v>
                </c:pt>
                <c:pt idx="18">
                  <c:v>785670.50708244531</c:v>
                </c:pt>
                <c:pt idx="19">
                  <c:v>834850.81476847257</c:v>
                </c:pt>
                <c:pt idx="20">
                  <c:v>670942.64364927227</c:v>
                </c:pt>
                <c:pt idx="21">
                  <c:v>715877.55731872469</c:v>
                </c:pt>
                <c:pt idx="22">
                  <c:v>656963.76802930119</c:v>
                </c:pt>
                <c:pt idx="23">
                  <c:v>831280.86927841685</c:v>
                </c:pt>
                <c:pt idx="24">
                  <c:v>873770.08636745298</c:v>
                </c:pt>
                <c:pt idx="25">
                  <c:v>670287.42790881253</c:v>
                </c:pt>
                <c:pt idx="26">
                  <c:v>829508.45000842761</c:v>
                </c:pt>
                <c:pt idx="27">
                  <c:v>758649.4764525271</c:v>
                </c:pt>
                <c:pt idx="28">
                  <c:v>804451.06825604406</c:v>
                </c:pt>
                <c:pt idx="29">
                  <c:v>624227.5837099182</c:v>
                </c:pt>
                <c:pt idx="30">
                  <c:v>805821.70482764544</c:v>
                </c:pt>
                <c:pt idx="31">
                  <c:v>851307.40350135369</c:v>
                </c:pt>
                <c:pt idx="32">
                  <c:v>873860.56940577913</c:v>
                </c:pt>
                <c:pt idx="33">
                  <c:v>861724.02618943783</c:v>
                </c:pt>
                <c:pt idx="34">
                  <c:v>802231.62765432254</c:v>
                </c:pt>
                <c:pt idx="35">
                  <c:v>892522.58668892889</c:v>
                </c:pt>
                <c:pt idx="36">
                  <c:v>693710.75468805362</c:v>
                </c:pt>
                <c:pt idx="37">
                  <c:v>748578.99255026702</c:v>
                </c:pt>
                <c:pt idx="38">
                  <c:v>844840.39995898178</c:v>
                </c:pt>
                <c:pt idx="39">
                  <c:v>654401.52404119715</c:v>
                </c:pt>
                <c:pt idx="40">
                  <c:v>603516.73592000164</c:v>
                </c:pt>
                <c:pt idx="41">
                  <c:v>644359.95154266804</c:v>
                </c:pt>
                <c:pt idx="42">
                  <c:v>520288.14704982878</c:v>
                </c:pt>
                <c:pt idx="43">
                  <c:v>688550.00883785414</c:v>
                </c:pt>
                <c:pt idx="44">
                  <c:v>610140.57683591975</c:v>
                </c:pt>
                <c:pt idx="45">
                  <c:v>664843.42683706316</c:v>
                </c:pt>
                <c:pt idx="46">
                  <c:v>944946.72994330071</c:v>
                </c:pt>
                <c:pt idx="47">
                  <c:v>1112046.5760733325</c:v>
                </c:pt>
                <c:pt idx="48">
                  <c:v>487282.83842114633</c:v>
                </c:pt>
                <c:pt idx="49">
                  <c:v>384340.30809248955</c:v>
                </c:pt>
                <c:pt idx="50">
                  <c:v>255164.20146391395</c:v>
                </c:pt>
                <c:pt idx="51">
                  <c:v>914305.05578048225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08-4DDF-AD5A-F9C2652E1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6065455"/>
        <c:axId val="1886070863"/>
      </c:barChart>
      <c:catAx>
        <c:axId val="188606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070863"/>
        <c:crosses val="autoZero"/>
        <c:auto val="1"/>
        <c:lblAlgn val="ctr"/>
        <c:lblOffset val="100"/>
        <c:noMultiLvlLbl val="0"/>
      </c:catAx>
      <c:valAx>
        <c:axId val="188607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06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24214640297469"/>
          <c:y val="9.3161565489797607E-2"/>
          <c:w val="0.20814631466802386"/>
          <c:h val="5.6704025908051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</c:strCache>
            </c:strRef>
          </c:cat>
          <c:val>
            <c:numRef>
              <c:f>Sheet1!$B$2:$B$10</c:f>
              <c:numCache>
                <c:formatCode>\$#,##0.00;\-\$#,##0.00</c:formatCode>
                <c:ptCount val="9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026550450581429E-2"/>
                  <c:y val="-3.6984392964945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4.5928896042177147E-2"/>
                  <c:y val="-3.3431617463989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08E-2"/>
                  <c:y val="-3.978501709587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6.1529459689664112E-2"/>
                  <c:y val="3.051834155320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2.9406732585268304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Sheet1!$B$2:$B$5</c:f>
              <c:numCache>
                <c:formatCode>\$#,##0;\-\$#,##0</c:formatCode>
                <c:ptCount val="4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2.9406732585268304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2.9406732585268304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</a:t>
            </a: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Sheet1!$B$2:$B$5</c:f>
              <c:numCache>
                <c:formatCode>\$#,##0;\-\$#,##0</c:formatCode>
                <c:ptCount val="4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2.9406732585268304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1/26/22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1/26/22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6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6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27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6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0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7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5B44-719F-4E32-B568-1624A312A4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64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8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3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8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7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ushroomcouncil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mushroomcouncil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3D7BF-D483-40F0-8A95-3ECD9B326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0D038-C066-4984-88CC-4F125A19F9F1}"/>
              </a:ext>
            </a:extLst>
          </p:cNvPr>
          <p:cNvSpPr txBox="1"/>
          <p:nvPr/>
        </p:nvSpPr>
        <p:spPr>
          <a:xfrm>
            <a:off x="539552" y="4227934"/>
            <a:ext cx="234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Prepared January 2022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5CF1A7-753C-4952-8F0D-A77DEE87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762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Above-average share and growth in the 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19508"/>
              </p:ext>
            </p:extLst>
          </p:nvPr>
        </p:nvGraphicFramePr>
        <p:xfrm>
          <a:off x="4804190" y="1280937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food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US</a:t>
                      </a:r>
                      <a:endParaRPr lang="en-US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n-US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-5.1%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California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9.9%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-7.2%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Great Lakes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14.0%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15.2%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-4.7%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13.4%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11.5%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-4.3%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16.6%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-5.7%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6.7%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-6.0%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South Central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12.0%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7.3%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Southeast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16.0%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-4.6%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11.5%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5E68B5C-647B-4990-8235-DC1138D0EE06}"/>
              </a:ext>
            </a:extLst>
          </p:cNvPr>
          <p:cNvSpPr/>
          <p:nvPr/>
        </p:nvSpPr>
        <p:spPr>
          <a:xfrm>
            <a:off x="8214874" y="224293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0B2F46D-FCD9-4B73-B8F1-28CB9EF0581D}"/>
              </a:ext>
            </a:extLst>
          </p:cNvPr>
          <p:cNvSpPr/>
          <p:nvPr/>
        </p:nvSpPr>
        <p:spPr>
          <a:xfrm>
            <a:off x="8214874" y="2451353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C683620-1D8E-42D8-81C3-5C7E5437211E}"/>
              </a:ext>
            </a:extLst>
          </p:cNvPr>
          <p:cNvSpPr/>
          <p:nvPr/>
        </p:nvSpPr>
        <p:spPr>
          <a:xfrm>
            <a:off x="8226529" y="335702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98867" y="1280936"/>
            <a:ext cx="596722" cy="25010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A94BF7B-0880-4E5B-BF99-E15398092BEC}"/>
              </a:ext>
            </a:extLst>
          </p:cNvPr>
          <p:cNvCxnSpPr>
            <a:cxnSpLocks/>
          </p:cNvCxnSpPr>
          <p:nvPr/>
        </p:nvCxnSpPr>
        <p:spPr>
          <a:xfrm rot="16200000">
            <a:off x="6141906" y="1167787"/>
            <a:ext cx="275422" cy="1487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F3D027-FF81-4B0A-844A-4BC4E2C35AC7}"/>
              </a:ext>
            </a:extLst>
          </p:cNvPr>
          <p:cNvSpPr/>
          <p:nvPr/>
        </p:nvSpPr>
        <p:spPr>
          <a:xfrm>
            <a:off x="7015118" y="1991542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96263" y="926007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DF58818-E61F-406C-8C4D-2A6111F58213}"/>
              </a:ext>
            </a:extLst>
          </p:cNvPr>
          <p:cNvSpPr/>
          <p:nvPr/>
        </p:nvSpPr>
        <p:spPr>
          <a:xfrm>
            <a:off x="7020272" y="221171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903C26C9-8E95-43B8-AAE6-5D26E5E52121}"/>
              </a:ext>
            </a:extLst>
          </p:cNvPr>
          <p:cNvSpPr/>
          <p:nvPr/>
        </p:nvSpPr>
        <p:spPr>
          <a:xfrm>
            <a:off x="7024468" y="266945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954F9B57-15CE-4068-95D6-48CBA497AC02}"/>
              </a:ext>
            </a:extLst>
          </p:cNvPr>
          <p:cNvSpPr/>
          <p:nvPr/>
        </p:nvSpPr>
        <p:spPr>
          <a:xfrm>
            <a:off x="7020272" y="3603228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46DC045C-3C87-4D8D-BD1A-B52F15DCFA0B}"/>
              </a:ext>
            </a:extLst>
          </p:cNvPr>
          <p:cNvSpPr/>
          <p:nvPr/>
        </p:nvSpPr>
        <p:spPr>
          <a:xfrm>
            <a:off x="8244408" y="360851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  <p:extLst>
      <p:ext uri="{BB962C8B-B14F-4D97-AF65-F5344CB8AC3E}">
        <p14:creationId xmlns:p14="http://schemas.microsoft.com/office/powerpoint/2010/main" val="7405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retail inflation was far below average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Though up above-average in 2019 and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51567"/>
              </p:ext>
            </p:extLst>
          </p:nvPr>
        </p:nvGraphicFramePr>
        <p:xfrm>
          <a:off x="539552" y="1491630"/>
          <a:ext cx="8136904" cy="230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$1.57 | +1.4%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$1.70 | +2.2%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$4.13 | +2.3%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$1.57 | +0.3%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$1.71 | +0.6%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$4.23 | +2.6%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$1.68 | +7.1%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$1.79 | +4.6%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$4.31 | +1.9%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remain an above-average per unit ring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Though below average per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unit inflation in 2021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00671"/>
              </p:ext>
            </p:extLst>
          </p:nvPr>
        </p:nvGraphicFramePr>
        <p:xfrm>
          <a:off x="539552" y="1491630"/>
          <a:ext cx="8064896" cy="230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$2.28 | +0.1%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$2.01 | +2.0%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$2.54 | +2.5%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$2.28 | -0.1%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$2.05 | +1.7%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$2.65 | +4.3%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$2.39 | 4.8%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$2.09 | +2.4%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$2.73 | +2.8%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Prices did start to rise come Q3-Q4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ended the year $0.27 above the 2019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207893"/>
              </p:ext>
            </p:extLst>
          </p:nvPr>
        </p:nvGraphicFramePr>
        <p:xfrm>
          <a:off x="467544" y="1059582"/>
          <a:ext cx="820891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0861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Additionally, fewer dollars and pounds were sold on promotion in 2020 and 2021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86C2B4-CC4D-475D-A569-BC1EEA0C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07023"/>
              </p:ext>
            </p:extLst>
          </p:nvPr>
        </p:nvGraphicFramePr>
        <p:xfrm>
          <a:off x="467544" y="1635646"/>
          <a:ext cx="8064896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sold on merchandising*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Change vs.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Change vs.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-32.9%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pounds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-31.7%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</p:spTree>
    <p:extLst>
      <p:ext uri="{BB962C8B-B14F-4D97-AF65-F5344CB8AC3E}">
        <p14:creationId xmlns:p14="http://schemas.microsoft.com/office/powerpoint/2010/main" val="295940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Dollar performance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94107"/>
              </p:ext>
            </p:extLst>
          </p:nvPr>
        </p:nvGraphicFramePr>
        <p:xfrm>
          <a:off x="481033" y="790949"/>
          <a:ext cx="7992887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6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vs.’19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$1.3B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+13.6%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$690.9M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+5.3%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/>
                        <a:t>Crimini</a:t>
                      </a:r>
                      <a:r>
                        <a:rPr lang="en-US" sz="1200" dirty="0"/>
                        <a:t>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$393.5M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+26.5%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$132.6M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+10.2%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Shiitake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$54.5M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+3.9%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+42.0%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$37.5M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-15.7%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+32.9%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546485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Oyster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$7.3M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+10.9%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+41.5%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62133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Chanterelle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$827K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+46.3%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+189.0%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37227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$369K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-24.3%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895262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$171K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+16.2%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-18.7%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303269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Wood 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$34K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-35.4%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-32.9%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10711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Porcini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$25K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-48.9%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-64.1%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11081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Black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$8K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+14.4%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+45.3%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9921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performance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24813"/>
              </p:ext>
            </p:extLst>
          </p:nvPr>
        </p:nvGraphicFramePr>
        <p:xfrm>
          <a:off x="481033" y="790949"/>
          <a:ext cx="7992887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6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vs.’19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305.7M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+8.7%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181.8M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-8.6%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/>
                        <a:t>Crimini</a:t>
                      </a:r>
                      <a:r>
                        <a:rPr lang="en-US" sz="1200" dirty="0"/>
                        <a:t>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89.3M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+25.4%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23.4M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+3.0%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Shiitake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3.8M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+0.8%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+31.3%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6.6M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-18.5%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+41.7%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546485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Oyster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+8.2%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+23.3%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62133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Chanterelle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59K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+69.5%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+308.9%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37227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-63.5%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-39.3%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895262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+15.3%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-14.5%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303269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Wood 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-40.6%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-36.3%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10711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Porcini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0.5K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-51.1%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-65.0%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11081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Black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-16.4%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+18.2%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9921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  <p:extLst>
      <p:ext uri="{BB962C8B-B14F-4D97-AF65-F5344CB8AC3E}">
        <p14:creationId xmlns:p14="http://schemas.microsoft.com/office/powerpoint/2010/main" val="70962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White button mushrooms 2021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Dollars 2021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$691M</a:t>
            </a:r>
          </a:p>
          <a:p>
            <a:pPr>
              <a:buNone/>
            </a:pPr>
            <a:r>
              <a:rPr lang="en-US" dirty="0"/>
              <a:t>Or 52.4%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$2.50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+2.1%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/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46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White button mushrooms 2021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Pounds 2021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182M</a:t>
            </a:r>
          </a:p>
          <a:p>
            <a:pPr>
              <a:buNone/>
            </a:pPr>
            <a:r>
              <a:rPr lang="en-US" dirty="0"/>
              <a:t>Or 59.5%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$3.80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944752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Brown/</a:t>
            </a:r>
            <a:r>
              <a:rPr lang="en-US" dirty="0" err="1"/>
              <a:t>Crimini</a:t>
            </a:r>
            <a:r>
              <a:rPr lang="en-US" dirty="0"/>
              <a:t> mushrooms 2021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Dollars 2021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$393M</a:t>
            </a:r>
          </a:p>
          <a:p>
            <a:pPr>
              <a:buNone/>
            </a:pPr>
            <a:r>
              <a:rPr lang="en-US" dirty="0"/>
              <a:t>-1.8%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$2.94</a:t>
            </a:r>
          </a:p>
          <a:p>
            <a:pPr>
              <a:buNone/>
            </a:pPr>
            <a:r>
              <a:rPr lang="en-US" dirty="0"/>
              <a:t>+3.7%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19504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64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Five-year trend shows second-best year since 2016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both dollars and pound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188EA7-EE01-4A7F-B149-373092E71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335689"/>
              </p:ext>
            </p:extLst>
          </p:nvPr>
        </p:nvGraphicFramePr>
        <p:xfrm>
          <a:off x="384126" y="1131590"/>
          <a:ext cx="4259882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11C547-B8F2-4487-8256-681F7B0F7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199004"/>
              </p:ext>
            </p:extLst>
          </p:nvPr>
        </p:nvGraphicFramePr>
        <p:xfrm>
          <a:off x="4788024" y="1131590"/>
          <a:ext cx="4112528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C1CD0-193C-47F6-A08E-6BE97FB33EB3}"/>
              </a:ext>
            </a:extLst>
          </p:cNvPr>
          <p:cNvCxnSpPr/>
          <p:nvPr/>
        </p:nvCxnSpPr>
        <p:spPr>
          <a:xfrm>
            <a:off x="4716016" y="1203598"/>
            <a:ext cx="0" cy="32403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Brown/</a:t>
            </a:r>
            <a:r>
              <a:rPr lang="en-US" dirty="0" err="1"/>
              <a:t>Crimini</a:t>
            </a:r>
            <a:r>
              <a:rPr lang="en-US" dirty="0"/>
              <a:t> mushrooms 2021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Pounds 2021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89M</a:t>
            </a:r>
          </a:p>
          <a:p>
            <a:pPr>
              <a:buNone/>
            </a:pPr>
            <a:r>
              <a:rPr lang="en-US" dirty="0"/>
              <a:t>-2.9%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$4.41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727227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9399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35292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White button versus brown/</a:t>
            </a:r>
            <a:r>
              <a:rPr lang="en-US" dirty="0" err="1"/>
              <a:t>crimini</a:t>
            </a:r>
            <a:r>
              <a:rPr lang="en-US" dirty="0"/>
              <a:t> share of total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could not maintain the 2020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63247"/>
              </p:ext>
            </p:extLst>
          </p:nvPr>
        </p:nvGraphicFramePr>
        <p:xfrm>
          <a:off x="4804190" y="1280937"/>
          <a:ext cx="3817433" cy="28267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241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20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% of total $ sales 2021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regular white button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brown/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Crimini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29.9%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52.2%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32.8%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55.2%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29.1%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48.8%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32.4%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47.9%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29.9%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49.4%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34.3%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57.6%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27.5%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57.2%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20.2%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52.7%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33.9%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5E68B5C-647B-4990-8235-DC1138D0EE06}"/>
              </a:ext>
            </a:extLst>
          </p:cNvPr>
          <p:cNvSpPr/>
          <p:nvPr/>
        </p:nvSpPr>
        <p:spPr>
          <a:xfrm>
            <a:off x="8353559" y="2636671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0B2F46D-FCD9-4B73-B8F1-28CB9EF0581D}"/>
              </a:ext>
            </a:extLst>
          </p:cNvPr>
          <p:cNvSpPr/>
          <p:nvPr/>
        </p:nvSpPr>
        <p:spPr>
          <a:xfrm>
            <a:off x="8344718" y="210278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101373" y="4347123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5135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74BD40-97E4-4E74-A1E1-D37D0D77615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7FC73808-07A2-4F91-A806-4987E3C8256C}"/>
              </a:ext>
            </a:extLst>
          </p:cNvPr>
          <p:cNvSpPr/>
          <p:nvPr/>
        </p:nvSpPr>
        <p:spPr>
          <a:xfrm>
            <a:off x="8370918" y="313943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67B44C97-3116-426E-823A-F637FA19EF9F}"/>
              </a:ext>
            </a:extLst>
          </p:cNvPr>
          <p:cNvSpPr/>
          <p:nvPr/>
        </p:nvSpPr>
        <p:spPr>
          <a:xfrm>
            <a:off x="8388424" y="390599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F55EB3A9-D1C3-4CC5-AF53-DAC6397BB53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id="{A56ACFF8-6D6D-485B-BB73-AAF899F99EA6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96" name="Group 82">
              <a:extLst>
                <a:ext uri="{FF2B5EF4-FFF2-40B4-BE49-F238E27FC236}">
                  <a16:creationId xmlns:a16="http://schemas.microsoft.com/office/drawing/2014/main" id="{83051ABA-7D4B-493D-9721-CC4673A5E278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145" name="Freeform 54">
                <a:extLst>
                  <a:ext uri="{FF2B5EF4-FFF2-40B4-BE49-F238E27FC236}">
                    <a16:creationId xmlns:a16="http://schemas.microsoft.com/office/drawing/2014/main" id="{118B5961-4652-4557-848D-0735F5867D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6" name="Freeform 55">
                <a:extLst>
                  <a:ext uri="{FF2B5EF4-FFF2-40B4-BE49-F238E27FC236}">
                    <a16:creationId xmlns:a16="http://schemas.microsoft.com/office/drawing/2014/main" id="{92A2AE92-551B-486A-8E6D-287A26964B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7" name="Freeform 56">
                <a:extLst>
                  <a:ext uri="{FF2B5EF4-FFF2-40B4-BE49-F238E27FC236}">
                    <a16:creationId xmlns:a16="http://schemas.microsoft.com/office/drawing/2014/main" id="{2CBFABE6-05C0-41B0-B6A0-E7CA2D6A50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8" name="Freeform 57">
                <a:extLst>
                  <a:ext uri="{FF2B5EF4-FFF2-40B4-BE49-F238E27FC236}">
                    <a16:creationId xmlns:a16="http://schemas.microsoft.com/office/drawing/2014/main" id="{EC9F100B-7DDB-429B-97FF-8B7E47AD37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9" name="Freeform 58">
                <a:extLst>
                  <a:ext uri="{FF2B5EF4-FFF2-40B4-BE49-F238E27FC236}">
                    <a16:creationId xmlns:a16="http://schemas.microsoft.com/office/drawing/2014/main" id="{51B19510-A941-425F-8735-5F69C3B1EA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50" name="Freeform 59">
                <a:extLst>
                  <a:ext uri="{FF2B5EF4-FFF2-40B4-BE49-F238E27FC236}">
                    <a16:creationId xmlns:a16="http://schemas.microsoft.com/office/drawing/2014/main" id="{2727431C-23D7-46E1-98A7-B9A4551835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51" name="Freeform 60">
                <a:extLst>
                  <a:ext uri="{FF2B5EF4-FFF2-40B4-BE49-F238E27FC236}">
                    <a16:creationId xmlns:a16="http://schemas.microsoft.com/office/drawing/2014/main" id="{D2467AEB-0DBA-429E-95C3-D4BB4EDF18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52" name="Freeform 61">
                <a:extLst>
                  <a:ext uri="{FF2B5EF4-FFF2-40B4-BE49-F238E27FC236}">
                    <a16:creationId xmlns:a16="http://schemas.microsoft.com/office/drawing/2014/main" id="{7832E968-B8EE-45BA-BFAA-97F0A3E085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53" name="Freeform 62">
                <a:extLst>
                  <a:ext uri="{FF2B5EF4-FFF2-40B4-BE49-F238E27FC236}">
                    <a16:creationId xmlns:a16="http://schemas.microsoft.com/office/drawing/2014/main" id="{66189227-A292-479D-9DBE-16C5E91791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54" name="Freeform 63">
                <a:extLst>
                  <a:ext uri="{FF2B5EF4-FFF2-40B4-BE49-F238E27FC236}">
                    <a16:creationId xmlns:a16="http://schemas.microsoft.com/office/drawing/2014/main" id="{6D5CD392-4FBF-4453-A714-77C35AAE8F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97" name="Group 93">
              <a:extLst>
                <a:ext uri="{FF2B5EF4-FFF2-40B4-BE49-F238E27FC236}">
                  <a16:creationId xmlns:a16="http://schemas.microsoft.com/office/drawing/2014/main" id="{8D0A24CA-6982-4820-96B7-0ACE71AEF26D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141" name="Freeform 50">
                <a:extLst>
                  <a:ext uri="{FF2B5EF4-FFF2-40B4-BE49-F238E27FC236}">
                    <a16:creationId xmlns:a16="http://schemas.microsoft.com/office/drawing/2014/main" id="{4278E1CB-BBD7-4846-9D2A-6186F7C78A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2" name="Freeform 51">
                <a:extLst>
                  <a:ext uri="{FF2B5EF4-FFF2-40B4-BE49-F238E27FC236}">
                    <a16:creationId xmlns:a16="http://schemas.microsoft.com/office/drawing/2014/main" id="{DA404093-04D9-4B7D-B8DC-233D50A625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3" name="Freeform 52">
                <a:extLst>
                  <a:ext uri="{FF2B5EF4-FFF2-40B4-BE49-F238E27FC236}">
                    <a16:creationId xmlns:a16="http://schemas.microsoft.com/office/drawing/2014/main" id="{F6847CC5-93B6-47B7-B299-52C8007ED0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4" name="Freeform 53">
                <a:extLst>
                  <a:ext uri="{FF2B5EF4-FFF2-40B4-BE49-F238E27FC236}">
                    <a16:creationId xmlns:a16="http://schemas.microsoft.com/office/drawing/2014/main" id="{01D4E2C4-9571-4593-A36A-370D0C9A27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1785ED6-2BE8-46E8-872C-AD46A407DC1D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133" name="Freeform 42">
                <a:extLst>
                  <a:ext uri="{FF2B5EF4-FFF2-40B4-BE49-F238E27FC236}">
                    <a16:creationId xmlns:a16="http://schemas.microsoft.com/office/drawing/2014/main" id="{52FFD799-3D68-4998-A43A-9395A2321B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34" name="Freeform 43">
                <a:extLst>
                  <a:ext uri="{FF2B5EF4-FFF2-40B4-BE49-F238E27FC236}">
                    <a16:creationId xmlns:a16="http://schemas.microsoft.com/office/drawing/2014/main" id="{3677A50B-DD9B-4E18-BD1B-1D032A1021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35" name="Freeform 44">
                <a:extLst>
                  <a:ext uri="{FF2B5EF4-FFF2-40B4-BE49-F238E27FC236}">
                    <a16:creationId xmlns:a16="http://schemas.microsoft.com/office/drawing/2014/main" id="{AEAE9354-A820-4FDD-AEA0-80A22A809B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36" name="Freeform 45">
                <a:extLst>
                  <a:ext uri="{FF2B5EF4-FFF2-40B4-BE49-F238E27FC236}">
                    <a16:creationId xmlns:a16="http://schemas.microsoft.com/office/drawing/2014/main" id="{D6AC9669-7926-4A2E-AA5D-C62F5F4915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37" name="Freeform 46">
                <a:extLst>
                  <a:ext uri="{FF2B5EF4-FFF2-40B4-BE49-F238E27FC236}">
                    <a16:creationId xmlns:a16="http://schemas.microsoft.com/office/drawing/2014/main" id="{3ABF0B4D-11E9-42EC-B45D-62BAA5A74D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38" name="Freeform 47">
                <a:extLst>
                  <a:ext uri="{FF2B5EF4-FFF2-40B4-BE49-F238E27FC236}">
                    <a16:creationId xmlns:a16="http://schemas.microsoft.com/office/drawing/2014/main" id="{C92A72E9-6444-494A-B1DB-67E27A05AF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39" name="Freeform 48">
                <a:extLst>
                  <a:ext uri="{FF2B5EF4-FFF2-40B4-BE49-F238E27FC236}">
                    <a16:creationId xmlns:a16="http://schemas.microsoft.com/office/drawing/2014/main" id="{948425B8-864A-42F4-A420-EEAEB461FA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40" name="Freeform 49">
                <a:extLst>
                  <a:ext uri="{FF2B5EF4-FFF2-40B4-BE49-F238E27FC236}">
                    <a16:creationId xmlns:a16="http://schemas.microsoft.com/office/drawing/2014/main" id="{05428BF8-5A9D-4A8A-B3B8-7FE27F9FF8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99" name="Group 107">
              <a:extLst>
                <a:ext uri="{FF2B5EF4-FFF2-40B4-BE49-F238E27FC236}">
                  <a16:creationId xmlns:a16="http://schemas.microsoft.com/office/drawing/2014/main" id="{5A2AA8DC-6A52-4312-9EFC-E7E55AFEF5DB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id="{AEFDE7FF-A16D-4326-9814-50B651F3EF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128" name="Group 109">
                <a:extLst>
                  <a:ext uri="{FF2B5EF4-FFF2-40B4-BE49-F238E27FC236}">
                    <a16:creationId xmlns:a16="http://schemas.microsoft.com/office/drawing/2014/main" id="{CFCC216F-3524-4F2D-9B5F-B5B0CF8F75C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129" name="Freeform 38">
                  <a:extLst>
                    <a:ext uri="{FF2B5EF4-FFF2-40B4-BE49-F238E27FC236}">
                      <a16:creationId xmlns:a16="http://schemas.microsoft.com/office/drawing/2014/main" id="{D2F0C06B-3BCD-4CDB-85FE-CF3DDA1933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130" name="Freeform 39">
                  <a:extLst>
                    <a:ext uri="{FF2B5EF4-FFF2-40B4-BE49-F238E27FC236}">
                      <a16:creationId xmlns:a16="http://schemas.microsoft.com/office/drawing/2014/main" id="{2BB6E931-5A21-4758-BE48-E87BF77374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131" name="Freeform 40">
                  <a:extLst>
                    <a:ext uri="{FF2B5EF4-FFF2-40B4-BE49-F238E27FC236}">
                      <a16:creationId xmlns:a16="http://schemas.microsoft.com/office/drawing/2014/main" id="{F30842C8-8C6B-414E-94C3-DCE8992C56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132" name="Freeform 41">
                  <a:extLst>
                    <a:ext uri="{FF2B5EF4-FFF2-40B4-BE49-F238E27FC236}">
                      <a16:creationId xmlns:a16="http://schemas.microsoft.com/office/drawing/2014/main" id="{4C788147-44B1-4EF8-85F5-54C7517541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100" name="Group 114">
              <a:extLst>
                <a:ext uri="{FF2B5EF4-FFF2-40B4-BE49-F238E27FC236}">
                  <a16:creationId xmlns:a16="http://schemas.microsoft.com/office/drawing/2014/main" id="{56C5D69D-9155-4DBE-B84A-060DC729B576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17" name="Freeform 26">
                <a:extLst>
                  <a:ext uri="{FF2B5EF4-FFF2-40B4-BE49-F238E27FC236}">
                    <a16:creationId xmlns:a16="http://schemas.microsoft.com/office/drawing/2014/main" id="{AF69205F-0533-44F2-B3DF-29ACD5031A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8" name="Freeform 27">
                <a:extLst>
                  <a:ext uri="{FF2B5EF4-FFF2-40B4-BE49-F238E27FC236}">
                    <a16:creationId xmlns:a16="http://schemas.microsoft.com/office/drawing/2014/main" id="{E25E58B7-08E2-4284-AB0A-EBBCCC8A52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9" name="Freeform 28">
                <a:extLst>
                  <a:ext uri="{FF2B5EF4-FFF2-40B4-BE49-F238E27FC236}">
                    <a16:creationId xmlns:a16="http://schemas.microsoft.com/office/drawing/2014/main" id="{848CF8A3-5334-40A5-9E94-61C438E053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20" name="Freeform 29">
                <a:extLst>
                  <a:ext uri="{FF2B5EF4-FFF2-40B4-BE49-F238E27FC236}">
                    <a16:creationId xmlns:a16="http://schemas.microsoft.com/office/drawing/2014/main" id="{55A1642A-9092-4439-8801-FAE83D9DFA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21" name="Freeform 30">
                <a:extLst>
                  <a:ext uri="{FF2B5EF4-FFF2-40B4-BE49-F238E27FC236}">
                    <a16:creationId xmlns:a16="http://schemas.microsoft.com/office/drawing/2014/main" id="{E4D628B3-390F-4F64-BD27-BC45DAB8A2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22" name="Freeform 31">
                <a:extLst>
                  <a:ext uri="{FF2B5EF4-FFF2-40B4-BE49-F238E27FC236}">
                    <a16:creationId xmlns:a16="http://schemas.microsoft.com/office/drawing/2014/main" id="{A0C7F643-F028-4221-A3D5-6D3C0D9317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60929983-54D3-4545-A0E1-C61D3444F3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id="{705A10EE-116F-43F5-95A1-88799F0497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25" name="Freeform 34">
                <a:extLst>
                  <a:ext uri="{FF2B5EF4-FFF2-40B4-BE49-F238E27FC236}">
                    <a16:creationId xmlns:a16="http://schemas.microsoft.com/office/drawing/2014/main" id="{3D17AF94-FB13-42C1-A8F2-40A4CECEB0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26" name="Freeform 35">
                <a:extLst>
                  <a:ext uri="{FF2B5EF4-FFF2-40B4-BE49-F238E27FC236}">
                    <a16:creationId xmlns:a16="http://schemas.microsoft.com/office/drawing/2014/main" id="{EA17C2D6-83C4-4628-9DDF-D3A715E920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01" name="Group 125">
              <a:extLst>
                <a:ext uri="{FF2B5EF4-FFF2-40B4-BE49-F238E27FC236}">
                  <a16:creationId xmlns:a16="http://schemas.microsoft.com/office/drawing/2014/main" id="{FAC8BC4C-3BA2-4DE4-93CC-21C8FE898600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110" name="Freeform 19">
                <a:extLst>
                  <a:ext uri="{FF2B5EF4-FFF2-40B4-BE49-F238E27FC236}">
                    <a16:creationId xmlns:a16="http://schemas.microsoft.com/office/drawing/2014/main" id="{727F2549-DA60-4F8F-BF7C-7E628B1A3A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AE8BEE56-2250-4C76-9AC4-97898C7090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2" name="Freeform 21">
                <a:extLst>
                  <a:ext uri="{FF2B5EF4-FFF2-40B4-BE49-F238E27FC236}">
                    <a16:creationId xmlns:a16="http://schemas.microsoft.com/office/drawing/2014/main" id="{7180931E-07C2-43E9-BF16-DD2377075B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3" name="Freeform 22">
                <a:extLst>
                  <a:ext uri="{FF2B5EF4-FFF2-40B4-BE49-F238E27FC236}">
                    <a16:creationId xmlns:a16="http://schemas.microsoft.com/office/drawing/2014/main" id="{DCAC74DA-AEF0-4D1A-A844-F9F22ADFF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BC97F69C-70C1-4CF6-9C5E-FEC98B7DE0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5" name="Freeform 24">
                <a:extLst>
                  <a:ext uri="{FF2B5EF4-FFF2-40B4-BE49-F238E27FC236}">
                    <a16:creationId xmlns:a16="http://schemas.microsoft.com/office/drawing/2014/main" id="{75EBD85E-E06F-4F4B-85D9-DDA3A6FC30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16" name="Freeform 25">
                <a:extLst>
                  <a:ext uri="{FF2B5EF4-FFF2-40B4-BE49-F238E27FC236}">
                    <a16:creationId xmlns:a16="http://schemas.microsoft.com/office/drawing/2014/main" id="{8D62045B-A04F-4BA3-867F-C22E1558C7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02" name="Group 133">
              <a:extLst>
                <a:ext uri="{FF2B5EF4-FFF2-40B4-BE49-F238E27FC236}">
                  <a16:creationId xmlns:a16="http://schemas.microsoft.com/office/drawing/2014/main" id="{DA338EBF-FE72-4F3C-9978-A5F83D0E34EF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103" name="Freeform 12">
                <a:extLst>
                  <a:ext uri="{FF2B5EF4-FFF2-40B4-BE49-F238E27FC236}">
                    <a16:creationId xmlns:a16="http://schemas.microsoft.com/office/drawing/2014/main" id="{B6A5A74C-8284-46D4-8A41-F6B393A170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id="{A4FE22B1-528E-4687-98C1-7D108EA2D3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05" name="Freeform 14">
                <a:extLst>
                  <a:ext uri="{FF2B5EF4-FFF2-40B4-BE49-F238E27FC236}">
                    <a16:creationId xmlns:a16="http://schemas.microsoft.com/office/drawing/2014/main" id="{F585F577-6FE4-4CD8-B715-6222A2AD74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106" name="Freeform 15">
                <a:extLst>
                  <a:ext uri="{FF2B5EF4-FFF2-40B4-BE49-F238E27FC236}">
                    <a16:creationId xmlns:a16="http://schemas.microsoft.com/office/drawing/2014/main" id="{759473CA-7B37-45A3-A76B-3FD3012F3A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107" name="Group 138">
                <a:extLst>
                  <a:ext uri="{FF2B5EF4-FFF2-40B4-BE49-F238E27FC236}">
                    <a16:creationId xmlns:a16="http://schemas.microsoft.com/office/drawing/2014/main" id="{FF0C9C16-076E-4B4A-97D9-D3BF2A9CD4FF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108" name="Freeform 17">
                  <a:extLst>
                    <a:ext uri="{FF2B5EF4-FFF2-40B4-BE49-F238E27FC236}">
                      <a16:creationId xmlns:a16="http://schemas.microsoft.com/office/drawing/2014/main" id="{DB80EA13-567B-4127-BE5D-A491FE202C0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id="{E58B0349-5DE7-4C91-8409-F4A813B8DEE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155" name="TextBox 62">
            <a:extLst>
              <a:ext uri="{FF2B5EF4-FFF2-40B4-BE49-F238E27FC236}">
                <a16:creationId xmlns:a16="http://schemas.microsoft.com/office/drawing/2014/main" id="{46433255-53DE-44E1-BDE4-9B809488AD37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156" name="TextBox 63">
            <a:extLst>
              <a:ext uri="{FF2B5EF4-FFF2-40B4-BE49-F238E27FC236}">
                <a16:creationId xmlns:a16="http://schemas.microsoft.com/office/drawing/2014/main" id="{CC575CE1-25B0-4F32-AC20-5CA7B9235535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157" name="TextBox 64">
            <a:extLst>
              <a:ext uri="{FF2B5EF4-FFF2-40B4-BE49-F238E27FC236}">
                <a16:creationId xmlns:a16="http://schemas.microsoft.com/office/drawing/2014/main" id="{986DCC43-E15F-420E-93E5-C50235CEE281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158" name="TextBox 65">
            <a:extLst>
              <a:ext uri="{FF2B5EF4-FFF2-40B4-BE49-F238E27FC236}">
                <a16:creationId xmlns:a16="http://schemas.microsoft.com/office/drawing/2014/main" id="{F76B63AA-86C5-4227-BED1-519226FBB708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159" name="TextBox 66">
            <a:extLst>
              <a:ext uri="{FF2B5EF4-FFF2-40B4-BE49-F238E27FC236}">
                <a16:creationId xmlns:a16="http://schemas.microsoft.com/office/drawing/2014/main" id="{B7719AC7-342A-4FD5-AB9A-E570F1C07ECE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160" name="TextBox 67">
            <a:extLst>
              <a:ext uri="{FF2B5EF4-FFF2-40B4-BE49-F238E27FC236}">
                <a16:creationId xmlns:a16="http://schemas.microsoft.com/office/drawing/2014/main" id="{EDCB0A7A-E5B8-48D5-A9B5-A936861B9EF5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161" name="TextBox 68">
            <a:extLst>
              <a:ext uri="{FF2B5EF4-FFF2-40B4-BE49-F238E27FC236}">
                <a16:creationId xmlns:a16="http://schemas.microsoft.com/office/drawing/2014/main" id="{70CD6AB5-B5FF-4B32-B165-EE2010744F6D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162" name="TextBox 69">
            <a:extLst>
              <a:ext uri="{FF2B5EF4-FFF2-40B4-BE49-F238E27FC236}">
                <a16:creationId xmlns:a16="http://schemas.microsoft.com/office/drawing/2014/main" id="{D3B16B39-4574-443D-B4F6-BADBA1C49706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</p:spTree>
    <p:extLst>
      <p:ext uri="{BB962C8B-B14F-4D97-AF65-F5344CB8AC3E}">
        <p14:creationId xmlns:p14="http://schemas.microsoft.com/office/powerpoint/2010/main" val="392505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48B2-191A-4D73-B230-F10937D6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market is shifting toward brown/</a:t>
            </a:r>
            <a:r>
              <a:rPr lang="en-US" dirty="0" err="1"/>
              <a:t>crimini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Though white button remain the largest seller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1A30F-4288-45BA-9DB4-FFB7A775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45D00-E016-499E-A04A-77DC8179E0D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B90791-5D9D-48CB-BED7-9B9368F20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61160"/>
              </p:ext>
            </p:extLst>
          </p:nvPr>
        </p:nvGraphicFramePr>
        <p:xfrm>
          <a:off x="251520" y="1491630"/>
          <a:ext cx="3960441" cy="2629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</a:tblGrid>
              <a:tr h="379683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mushrooms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Regular white button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Brown/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Crimini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253113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299585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89482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26.8%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53.7%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29.9%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B58311-7DA5-4796-8E92-6459C6C58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32740"/>
              </p:ext>
            </p:extLst>
          </p:nvPr>
        </p:nvGraphicFramePr>
        <p:xfrm>
          <a:off x="4427984" y="1484660"/>
          <a:ext cx="4248472" cy="2629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</a:tblGrid>
              <a:tr h="379683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mushrooms </a:t>
                      </a:r>
                      <a:r>
                        <a:rPr lang="en-US" sz="1600" dirty="0" err="1"/>
                        <a:t>lbs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Regular white button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Brown/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Crimini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68.7%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253113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67.2%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299585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65.8%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89482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63.7%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29.2%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28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made up the bulk of sales and performed better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8-ounce and 16-ounce represented largest share of sales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performed slightly better than conventional and its share continued to grow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performed slightly better than non-cut and its share bounced back 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627C9-7742-4D87-AF39-76476D41566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FW also outperformed RW for total produce, total veg and total cooking veg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51418"/>
              </p:ext>
            </p:extLst>
          </p:nvPr>
        </p:nvGraphicFramePr>
        <p:xfrm>
          <a:off x="39553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-5.6%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-12.4%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94.8%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5.2%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-7.3%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-20.2%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lbs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281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3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smaller/larger had better growth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80436"/>
              </p:ext>
            </p:extLst>
          </p:nvPr>
        </p:nvGraphicFramePr>
        <p:xfrm>
          <a:off x="503548" y="1186612"/>
          <a:ext cx="8136904" cy="3079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421761">
                <a:tc>
                  <a:txBody>
                    <a:bodyPr/>
                    <a:lstStyle/>
                    <a:p>
                      <a:r>
                        <a:rPr lang="en-US" sz="1500" dirty="0"/>
                        <a:t>Package size (per UPC)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Dollars | % vs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Pounds | % vs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Units | % vs 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r>
                        <a:rPr lang="en-US" sz="1500" dirty="0"/>
                        <a:t>Less than 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$117M  |  +1.6%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10M  | -0.7%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33M | -0.4%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r>
                        <a:rPr lang="en-US" sz="1500" dirty="0"/>
                        <a:t>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$685M  |  -8.8%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149M | -11.0%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297M | -10.5%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r>
                        <a:rPr lang="en-US" sz="1500" dirty="0"/>
                        <a:t>More than 8oz; 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less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$79M  |  -6.2%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18M | -9.2%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27M | -6.3%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r>
                        <a:rPr lang="en-US" sz="1500" dirty="0"/>
                        <a:t>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$249M  |  -2.7%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72M | -4.4%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72M | -4.4%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375959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r>
                        <a:rPr lang="en-US" sz="1500" dirty="0"/>
                        <a:t>More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$94M  |  +2.8%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33M | +1.2%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22M | +1.2%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81261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r>
                        <a:rPr lang="en-US" sz="1500" dirty="0"/>
                        <a:t>Random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$61M  |  -12.4%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12M | -20.2%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23M | -15.4%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6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2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had the slightly better performance, but off a smaller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088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$1.1B</a:t>
            </a:r>
          </a:p>
        </p:txBody>
      </p:sp>
      <p:sp>
        <p:nvSpPr>
          <p:cNvPr id="28" name="Oval 27"/>
          <p:cNvSpPr/>
          <p:nvPr/>
        </p:nvSpPr>
        <p:spPr>
          <a:xfrm>
            <a:off x="35566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-6.1%</a:t>
            </a:r>
          </a:p>
        </p:txBody>
      </p:sp>
      <p:sp>
        <p:nvSpPr>
          <p:cNvPr id="29" name="Oval 28"/>
          <p:cNvSpPr/>
          <p:nvPr/>
        </p:nvSpPr>
        <p:spPr>
          <a:xfrm>
            <a:off x="49282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-8.5%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$159M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-5.4%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-8.2%</a:t>
            </a:r>
          </a:p>
        </p:txBody>
      </p:sp>
      <p:sp>
        <p:nvSpPr>
          <p:cNvPr id="33" name="Oval 32"/>
          <p:cNvSpPr/>
          <p:nvPr/>
        </p:nvSpPr>
        <p:spPr>
          <a:xfrm>
            <a:off x="63760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-8.0%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648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3777302"/>
            <a:ext cx="120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12.4%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$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Crimini</a:t>
            </a:r>
            <a:r>
              <a:rPr lang="en-US" dirty="0"/>
              <a:t> by type</a:t>
            </a:r>
            <a:br>
              <a:rPr lang="en-US" dirty="0"/>
            </a:b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Crimini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/brown mushrooms had the highest dollar and volume shares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84365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$159M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$1.1B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-6.1%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/>
                        <a:t>Crimini</a:t>
                      </a:r>
                      <a:r>
                        <a:rPr lang="en-US" sz="1200" dirty="0"/>
                        <a:t>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324955036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-14.0%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-1.1%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5767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-8.0%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/>
                        <a:t>Crimini</a:t>
                      </a:r>
                      <a:r>
                        <a:rPr lang="en-US" sz="1200" dirty="0"/>
                        <a:t>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64581844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-17.5%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46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Five-year trend organic dollar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organic sales share continued to grow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6888E64-A7F3-4AFE-9FAF-CC1C438FE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078400"/>
              </p:ext>
            </p:extLst>
          </p:nvPr>
        </p:nvGraphicFramePr>
        <p:xfrm>
          <a:off x="539552" y="987573"/>
          <a:ext cx="7128792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56AADA-A705-4053-8A2A-F4414E87F886}"/>
              </a:ext>
            </a:extLst>
          </p:cNvPr>
          <p:cNvSpPr txBox="1"/>
          <p:nvPr/>
        </p:nvSpPr>
        <p:spPr>
          <a:xfrm>
            <a:off x="1835696" y="4083918"/>
            <a:ext cx="561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10.0%               10.8%             11.6%             12.3%             12.4%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5EC34-5FD1-4CEE-9D5B-A47C73E3212F}"/>
              </a:ext>
            </a:extLst>
          </p:cNvPr>
          <p:cNvSpPr txBox="1"/>
          <p:nvPr/>
        </p:nvSpPr>
        <p:spPr>
          <a:xfrm>
            <a:off x="189091" y="408391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Share of total $</a:t>
            </a:r>
          </a:p>
        </p:txBody>
      </p:sp>
    </p:spTree>
    <p:extLst>
      <p:ext uri="{BB962C8B-B14F-4D97-AF65-F5344CB8AC3E}">
        <p14:creationId xmlns:p14="http://schemas.microsoft.com/office/powerpoint/2010/main" val="3041998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Five-year trend organic volume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pounds closed in on 10% in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6AADA-A705-4053-8A2A-F4414E87F886}"/>
              </a:ext>
            </a:extLst>
          </p:cNvPr>
          <p:cNvSpPr txBox="1"/>
          <p:nvPr/>
        </p:nvSpPr>
        <p:spPr>
          <a:xfrm>
            <a:off x="1835696" y="4083918"/>
            <a:ext cx="553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7.8%               8.4%                9.0%                 9.9%               9.9%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5EC34-5FD1-4CEE-9D5B-A47C73E3212F}"/>
              </a:ext>
            </a:extLst>
          </p:cNvPr>
          <p:cNvSpPr txBox="1"/>
          <p:nvPr/>
        </p:nvSpPr>
        <p:spPr>
          <a:xfrm>
            <a:off x="189091" y="4083918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Share of total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14B692B-7E51-479F-AC05-9BCC8AE10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200703"/>
              </p:ext>
            </p:extLst>
          </p:nvPr>
        </p:nvGraphicFramePr>
        <p:xfrm>
          <a:off x="539552" y="987573"/>
          <a:ext cx="7128792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36" y="360079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jumped to 7</a:t>
            </a:r>
            <a:r>
              <a:rPr lang="en-US" baseline="30000" dirty="0"/>
              <a:t>th</a:t>
            </a:r>
            <a:r>
              <a:rPr lang="en-US" dirty="0"/>
              <a:t> largest within vegetables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Success in salad kits/lettuce points to alignment opportunity with mushrooms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985712"/>
              </p:ext>
            </p:extLst>
          </p:nvPr>
        </p:nvGraphicFramePr>
        <p:xfrm>
          <a:off x="467545" y="1203598"/>
          <a:ext cx="5832648" cy="32260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484805727"/>
                    </a:ext>
                  </a:extLst>
                </a:gridCol>
              </a:tblGrid>
              <a:tr h="45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</a:rPr>
                        <a:t>Dollar sales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</a:rPr>
                        <a:t>Change vs. YA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</a:rPr>
                        <a:t>Change vs. 2YA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</a:rPr>
                        <a:t>Total</a:t>
                      </a:r>
                      <a:r>
                        <a:rPr lang="en-US" sz="1600" b="1" u="none" strike="noStrike" baseline="0" dirty="0">
                          <a:solidFill>
                            <a:srgbClr val="000000"/>
                          </a:solidFill>
                        </a:rPr>
                        <a:t> fresh vegetables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</a:rPr>
                        <a:t>$35.4B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</a:rPr>
                        <a:t>-1.3%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</a:rPr>
                        <a:t>+13.3%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r>
                        <a:rPr lang="en-US" sz="1600" dirty="0"/>
                        <a:t>Tomatoes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$3.9B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-2.9%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+15.0%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Potatoes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$3.3B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-7.3%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+12.2%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Salad kits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$3.2B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+11.5%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+27.9%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Lettuce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$2.7B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+14.2%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Peppers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$2.5B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-0.6%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+18.6%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Onions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$2.4B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-3.6%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+10.3%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2198383404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Mushrooms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$1.3B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-5.1%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</a:rPr>
                        <a:t>+13.6%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val="10012096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C45F9-FC19-4929-8C2C-3E1823B9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74" y="2265415"/>
            <a:ext cx="2538583" cy="25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96E581-BE43-44F6-8EAD-E74ACA594881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Cut/prepared fared slightly better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$590M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-6.4%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-8.6%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$695M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-5.7%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-8.4%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-8.3%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596140" y="3777302"/>
            <a:ext cx="1204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54.1%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$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862442" y="348608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648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4019809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Cut/prepared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 button mushrooms represented nearly half of cut/prepared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46854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$695M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-6.4%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$344M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$326M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-8.6%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/>
                        <a:t>Crimini</a:t>
                      </a:r>
                      <a:r>
                        <a:rPr lang="en-US" sz="1200" dirty="0"/>
                        <a:t>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$179M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-2.9%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$101M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$31M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-6.9%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60300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Pounds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20</a:t>
                      </a: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-9.2%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-10.4%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/>
                        <a:t>Crimini</a:t>
                      </a:r>
                      <a:r>
                        <a:rPr lang="en-US" sz="1200" dirty="0"/>
                        <a:t>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-5.1%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-4.0%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-2.7%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6M</a:t>
                      </a:r>
                    </a:p>
                  </a:txBody>
                  <a:tcPr marL="7620" marR="18288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-12.6%</a:t>
                      </a:r>
                    </a:p>
                  </a:txBody>
                  <a:tcPr marL="7620" marR="18288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76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Five-year trend cut/prepared dollar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cut/prepared share bounced back a bit in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6888E64-A7F3-4AFE-9FAF-CC1C438FE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470088"/>
              </p:ext>
            </p:extLst>
          </p:nvPr>
        </p:nvGraphicFramePr>
        <p:xfrm>
          <a:off x="539552" y="987573"/>
          <a:ext cx="7128792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56AADA-A705-4053-8A2A-F4414E87F886}"/>
              </a:ext>
            </a:extLst>
          </p:cNvPr>
          <p:cNvSpPr txBox="1"/>
          <p:nvPr/>
        </p:nvSpPr>
        <p:spPr>
          <a:xfrm>
            <a:off x="1835696" y="4083918"/>
            <a:ext cx="561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54.9%               55.7%             55.2%             53.9%             54.1%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5EC34-5FD1-4CEE-9D5B-A47C73E3212F}"/>
              </a:ext>
            </a:extLst>
          </p:cNvPr>
          <p:cNvSpPr txBox="1"/>
          <p:nvPr/>
        </p:nvSpPr>
        <p:spPr>
          <a:xfrm>
            <a:off x="189091" y="408391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Share of total $</a:t>
            </a:r>
          </a:p>
        </p:txBody>
      </p:sp>
    </p:spTree>
    <p:extLst>
      <p:ext uri="{BB962C8B-B14F-4D97-AF65-F5344CB8AC3E}">
        <p14:creationId xmlns:p14="http://schemas.microsoft.com/office/powerpoint/2010/main" val="1361342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Five-year trend cut/prepared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2021 volume was the second-largest in absolute pounds, its share 51.1%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5EC34-5FD1-4CEE-9D5B-A47C73E3212F}"/>
              </a:ext>
            </a:extLst>
          </p:cNvPr>
          <p:cNvSpPr txBox="1"/>
          <p:nvPr/>
        </p:nvSpPr>
        <p:spPr>
          <a:xfrm>
            <a:off x="189091" y="4083918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Share of total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5B2EF-2118-4E04-A337-250F5B889662}"/>
              </a:ext>
            </a:extLst>
          </p:cNvPr>
          <p:cNvSpPr txBox="1"/>
          <p:nvPr/>
        </p:nvSpPr>
        <p:spPr>
          <a:xfrm>
            <a:off x="1835696" y="4083918"/>
            <a:ext cx="559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52.3%               53.0%             52.7%             50.9%             51.1%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971C7C9-01A2-4571-891C-323599B3D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837480"/>
              </p:ext>
            </p:extLst>
          </p:nvPr>
        </p:nvGraphicFramePr>
        <p:xfrm>
          <a:off x="539552" y="987573"/>
          <a:ext cx="7128792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764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0013-1350-924D-870F-4BAE087A4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E7B8D0-4EA7-A54C-A143-BC2583D33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8" y="2902225"/>
            <a:ext cx="6575895" cy="2039489"/>
          </a:xfrm>
        </p:spPr>
        <p:txBody>
          <a:bodyPr>
            <a:normAutofit/>
          </a:bodyPr>
          <a:lstStyle/>
          <a:p>
            <a:r>
              <a:rPr lang="en-US" dirty="0"/>
              <a:t>Questions? Comments? Contact the Mushroom Council at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info@mushroomcouncil.org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Visit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MushroomCouncil.org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for 24/7 access to additional data and reports.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670FE-4375-8047-882A-EDE29EFF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68CAF-9A7F-4DE6-B563-4B7FA3F8234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BE79F7-AB99-664B-B649-9BC5C6DD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70" y="483518"/>
            <a:ext cx="2762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0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of Fresh White Mushroom on White Background ...">
            <a:extLst>
              <a:ext uri="{FF2B5EF4-FFF2-40B4-BE49-F238E27FC236}">
                <a16:creationId xmlns:a16="http://schemas.microsoft.com/office/drawing/2014/main" id="{021FCFFC-77E1-43EB-9BF9-9094DDAB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32278"/>
          <a:stretch/>
        </p:blipFill>
        <p:spPr bwMode="auto">
          <a:xfrm>
            <a:off x="6828448" y="1203598"/>
            <a:ext cx="2136040" cy="28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of Fresh White Mushroom on White Background ...">
            <a:extLst>
              <a:ext uri="{FF2B5EF4-FFF2-40B4-BE49-F238E27FC236}">
                <a16:creationId xmlns:a16="http://schemas.microsoft.com/office/drawing/2014/main" id="{A6F983EA-E45B-4698-BA17-869D83993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32278"/>
          <a:stretch/>
        </p:blipFill>
        <p:spPr bwMode="auto">
          <a:xfrm>
            <a:off x="4855221" y="1203598"/>
            <a:ext cx="2136040" cy="28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of Fresh White Mushroom on White Background ...">
            <a:extLst>
              <a:ext uri="{FF2B5EF4-FFF2-40B4-BE49-F238E27FC236}">
                <a16:creationId xmlns:a16="http://schemas.microsoft.com/office/drawing/2014/main" id="{57AB9074-6EED-4000-8A98-A5DFC75E7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2843808" y="1203598"/>
            <a:ext cx="2011414" cy="28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YOY, fresh mushroom sales couldn’t hold the line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all metrics look strong against 2019 and vegetable sales were down 1.3% also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$1.317B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306M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Dollar </a:t>
            </a:r>
            <a:br>
              <a:rPr lang="en-US" sz="1200" b="1" dirty="0"/>
            </a:br>
            <a:r>
              <a:rPr lang="en-US" sz="1200" dirty="0"/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489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Unit </a:t>
            </a:r>
          </a:p>
          <a:p>
            <a:pPr algn="ctr"/>
            <a:r>
              <a:rPr lang="en-US" sz="1200" dirty="0"/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170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Volume</a:t>
            </a:r>
            <a:br>
              <a:rPr lang="en-US" sz="1200" dirty="0"/>
            </a:br>
            <a:r>
              <a:rPr lang="en-US" sz="1200" dirty="0"/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-5.1%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2080" y="1707654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-7.7%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5185" y="1698943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-6.8%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319833" y="3518120"/>
            <a:ext cx="1156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+13.6%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Vs. ‘19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BDE14-C1EC-4DF6-ABE5-F62AA86FC256}"/>
              </a:ext>
            </a:extLst>
          </p:cNvPr>
          <p:cNvSpPr txBox="1"/>
          <p:nvPr/>
        </p:nvSpPr>
        <p:spPr>
          <a:xfrm>
            <a:off x="5399668" y="3485700"/>
            <a:ext cx="1019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+6.0%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Vs. ‘19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29B8A-F443-445A-AAD7-44C807F53911}"/>
              </a:ext>
            </a:extLst>
          </p:cNvPr>
          <p:cNvSpPr txBox="1"/>
          <p:nvPr/>
        </p:nvSpPr>
        <p:spPr>
          <a:xfrm>
            <a:off x="7499654" y="3478241"/>
            <a:ext cx="10134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+8.7%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Vs. ‘19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CB5B5B-9566-4913-920D-DAD663935949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2020’s Q2 and Q3 were too tough to beat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Mushroom’s performance trended far above total vegetables all of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E6D40-AD21-4ECB-89FF-7A63F653571F}"/>
              </a:ext>
            </a:extLst>
          </p:cNvPr>
          <p:cNvSpPr/>
          <p:nvPr/>
        </p:nvSpPr>
        <p:spPr>
          <a:xfrm>
            <a:off x="6156176" y="3855119"/>
            <a:ext cx="1872208" cy="1105817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067842"/>
              </p:ext>
            </p:extLst>
          </p:nvPr>
        </p:nvGraphicFramePr>
        <p:xfrm>
          <a:off x="395288" y="1131888"/>
          <a:ext cx="8353176" cy="338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  <p:extLst>
      <p:ext uri="{BB962C8B-B14F-4D97-AF65-F5344CB8AC3E}">
        <p14:creationId xmlns:p14="http://schemas.microsoft.com/office/powerpoint/2010/main" val="32813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914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volume growth outpaced vegetables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most of 2020 and Q1-Q3 in 2021. The lower inflation prompted lower $ increases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02DCE-AF12-4EE9-8DF7-058D2A04F466}"/>
              </a:ext>
            </a:extLst>
          </p:cNvPr>
          <p:cNvSpPr/>
          <p:nvPr/>
        </p:nvSpPr>
        <p:spPr>
          <a:xfrm>
            <a:off x="6553200" y="3721917"/>
            <a:ext cx="1872208" cy="828162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3AE71-6098-48B9-996A-67FE93689B3F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B3F489B-F508-41B9-9A7D-F2F6DD79C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60440"/>
              </p:ext>
            </p:extLst>
          </p:nvPr>
        </p:nvGraphicFramePr>
        <p:xfrm>
          <a:off x="377156" y="1203598"/>
          <a:ext cx="8299300" cy="346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88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2" y="214079"/>
            <a:ext cx="86868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Fresh mushroom household engagement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Unable to hold onto its 2020 growth in households and purchase frequency</a:t>
            </a:r>
          </a:p>
        </p:txBody>
      </p:sp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057351"/>
            <a:ext cx="1124489" cy="1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" y="165606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HH penetration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552" y="3394705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46.5%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-1.7%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1840" y="1656060"/>
            <a:ext cx="143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Trips/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yr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adugi" pitchFamily="34" charset="0"/>
              <a:ea typeface="Gadug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3394705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5.7x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-4.5%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16560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Spend/trip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0678" y="3394705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$2.99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+1.4%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1235609"/>
            <a:ext cx="2990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Gadugi" pitchFamily="34" charset="0"/>
                <a:ea typeface="Gadugi" pitchFamily="34" charset="0"/>
              </a:rPr>
              <a:t>Mushroom shopping trends 2021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39090" y="2199310"/>
            <a:ext cx="907150" cy="10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28926" y="2348794"/>
            <a:ext cx="867877" cy="7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11448E9-50CF-40D5-ADF5-08A4087F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82924" y="2170745"/>
            <a:ext cx="963849" cy="10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A746EA-469B-4504-A832-073B56A95416}"/>
              </a:ext>
            </a:extLst>
          </p:cNvPr>
          <p:cNvSpPr txBox="1"/>
          <p:nvPr/>
        </p:nvSpPr>
        <p:spPr>
          <a:xfrm>
            <a:off x="6804248" y="16675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Spend/buyer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E5FE1-269D-407A-BEDB-C83CECB664A5}"/>
              </a:ext>
            </a:extLst>
          </p:cNvPr>
          <p:cNvSpPr txBox="1"/>
          <p:nvPr/>
        </p:nvSpPr>
        <p:spPr>
          <a:xfrm>
            <a:off x="6980918" y="3403249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$17.05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9D3FB1-111E-400E-AE29-1099D3F82878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  <p:extLst>
      <p:ext uri="{BB962C8B-B14F-4D97-AF65-F5344CB8AC3E}">
        <p14:creationId xmlns:p14="http://schemas.microsoft.com/office/powerpoint/2010/main" val="196356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of Fresh White Mushroom on White Background ...">
            <a:extLst>
              <a:ext uri="{FF2B5EF4-FFF2-40B4-BE49-F238E27FC236}">
                <a16:creationId xmlns:a16="http://schemas.microsoft.com/office/drawing/2014/main" id="{747379B7-946D-48C0-A487-D33A12753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r="28323"/>
          <a:stretch/>
        </p:blipFill>
        <p:spPr bwMode="auto">
          <a:xfrm>
            <a:off x="251520" y="3147814"/>
            <a:ext cx="720080" cy="8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52" y="201876"/>
            <a:ext cx="86868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Opportunity in trip conversion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 one in seven trips includes a mushroom purchase</a:t>
            </a:r>
          </a:p>
        </p:txBody>
      </p:sp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8760" y="2057351"/>
            <a:ext cx="1124489" cy="1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3568" y="159450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HH penetration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52" y="3435846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46.5%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98.3%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3848" y="1594505"/>
            <a:ext cx="143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Trips/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yr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adugi" pitchFamily="34" charset="0"/>
              <a:ea typeface="Gadug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3394705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5.7x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30.2x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0032" y="159450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Spend/trip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0678" y="3394705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$2.99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$5.98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7544" y="1059582"/>
            <a:ext cx="4148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Gadugi" pitchFamily="34" charset="0"/>
                <a:ea typeface="Gadugi" pitchFamily="34" charset="0"/>
              </a:rPr>
              <a:t>Vegetable vs. mushroom shopping trends 2021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39090" y="2199310"/>
            <a:ext cx="907150" cy="10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8926" y="2348794"/>
            <a:ext cx="867877" cy="7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11448E9-50CF-40D5-ADF5-08A4087F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82924" y="2170745"/>
            <a:ext cx="963849" cy="10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A746EA-469B-4504-A832-073B56A95416}"/>
              </a:ext>
            </a:extLst>
          </p:cNvPr>
          <p:cNvSpPr txBox="1"/>
          <p:nvPr/>
        </p:nvSpPr>
        <p:spPr>
          <a:xfrm>
            <a:off x="6876256" y="160602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adugi" pitchFamily="34" charset="0"/>
                <a:ea typeface="Gadugi" pitchFamily="34" charset="0"/>
              </a:rPr>
              <a:t>Spend/buyer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E5FE1-269D-407A-BEDB-C83CECB664A5}"/>
              </a:ext>
            </a:extLst>
          </p:cNvPr>
          <p:cNvSpPr txBox="1"/>
          <p:nvPr/>
        </p:nvSpPr>
        <p:spPr>
          <a:xfrm>
            <a:off x="6980918" y="3403249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$17</a:t>
            </a:r>
          </a:p>
          <a:p>
            <a:pPr algn="ctr"/>
            <a:endParaRPr lang="en-US" sz="1000" b="1" dirty="0">
              <a:solidFill>
                <a:schemeClr val="accent2"/>
              </a:solidFill>
              <a:latin typeface="Gadugi" pitchFamily="34" charset="0"/>
              <a:ea typeface="Gadugi" pitchFamily="34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adugi" pitchFamily="34" charset="0"/>
                <a:ea typeface="Gadugi" pitchFamily="34" charset="0"/>
              </a:rPr>
              <a:t>$180</a:t>
            </a:r>
          </a:p>
        </p:txBody>
      </p:sp>
      <p:pic>
        <p:nvPicPr>
          <p:cNvPr id="3076" name="Picture 4" descr="Vegetable Chicken curry Food Fruit - vegetables png ...">
            <a:extLst>
              <a:ext uri="{FF2B5EF4-FFF2-40B4-BE49-F238E27FC236}">
                <a16:creationId xmlns:a16="http://schemas.microsoft.com/office/drawing/2014/main" id="{03649E2A-F215-4F45-8A38-ABFC3A00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" y="3867894"/>
            <a:ext cx="1115616" cy="5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67B0B2-24D1-41AD-8C33-E48474CA244A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</p:spTree>
    <p:extLst>
      <p:ext uri="{BB962C8B-B14F-4D97-AF65-F5344CB8AC3E}">
        <p14:creationId xmlns:p14="http://schemas.microsoft.com/office/powerpoint/2010/main" val="97618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7152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Week-by-week sales shows holiday strength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Mushroom sales do not have huge seasonality but definitely see holiday spikes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85689C-8E5F-4566-9022-E868FA7D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91543"/>
              </p:ext>
            </p:extLst>
          </p:nvPr>
        </p:nvGraphicFramePr>
        <p:xfrm>
          <a:off x="395288" y="1131888"/>
          <a:ext cx="8425184" cy="338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0D4D2D-B77B-4DC0-976D-02D9173AFB11}"/>
              </a:ext>
            </a:extLst>
          </p:cNvPr>
          <p:cNvSpPr txBox="1"/>
          <p:nvPr/>
        </p:nvSpPr>
        <p:spPr>
          <a:xfrm>
            <a:off x="382266" y="4620127"/>
            <a:ext cx="3643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52 weeks ending 12/26/2021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A59E5-D376-4C32-A3C4-08912188CB84}"/>
              </a:ext>
            </a:extLst>
          </p:cNvPr>
          <p:cNvSpPr txBox="1"/>
          <p:nvPr/>
        </p:nvSpPr>
        <p:spPr>
          <a:xfrm>
            <a:off x="776784" y="4321730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25334671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48770</TotalTime>
  <Words>2846</Words>
  <Application>Microsoft Macintosh PowerPoint</Application>
  <PresentationFormat>On-screen Show (16:9)</PresentationFormat>
  <Paragraphs>818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Gadugi</vt:lpstr>
      <vt:lpstr>Wingdings</vt:lpstr>
      <vt:lpstr>Basis</vt:lpstr>
      <vt:lpstr>PowerPoint Presentation</vt:lpstr>
      <vt:lpstr>Five-year trend shows second-best year since 2016 For both dollars and pound sales</vt:lpstr>
      <vt:lpstr>Mushrooms jumped to 7th largest within vegetables Success in salad kits/lettuce points to alignment opportunity with mushrooms</vt:lpstr>
      <vt:lpstr>YOY, fresh mushroom sales couldn’t hold the line But all metrics look strong against 2019 and vegetable sales were down 1.3% also</vt:lpstr>
      <vt:lpstr>2020’s Q2 and Q3 were too tough to beat Mushroom’s performance trended far above total vegetables all of 2020</vt:lpstr>
      <vt:lpstr>Mushroom volume growth outpaced vegetables For most of 2020 and Q1-Q3 in 2021. The lower inflation prompted lower $ increases</vt:lpstr>
      <vt:lpstr>Fresh mushroom household engagement Unable to hold onto its 2020 growth in households and purchase frequency</vt:lpstr>
      <vt:lpstr>Opportunity in trip conversion Every one in seven trips includes a mushroom purchase</vt:lpstr>
      <vt:lpstr>Week-by-week sales shows holiday strength Mushroom sales do not have huge seasonality but definitely see holiday spikes</vt:lpstr>
      <vt:lpstr>Over indexing versus under indexing regions Above-average share and growth in the West</vt:lpstr>
      <vt:lpstr>Mushroom retail inflation was far below average Though up above-average in 2019 and 2020</vt:lpstr>
      <vt:lpstr>Mushrooms remain an above-average per unit ring Though below average per unit inflation in 2021</vt:lpstr>
      <vt:lpstr>Prices did start to rise come Q3-Q4 And ended the year $0.27 above the 2019 level</vt:lpstr>
      <vt:lpstr>Additionally, fewer dollars and pounds were sold on promotion in 2020 and 2021 </vt:lpstr>
      <vt:lpstr>Dollar performance by type</vt:lpstr>
      <vt:lpstr>Volume performance by type</vt:lpstr>
      <vt:lpstr>White button mushrooms 2021 dollar performance</vt:lpstr>
      <vt:lpstr>White button mushrooms 2021 volume performance</vt:lpstr>
      <vt:lpstr>Brown/Crimini mushrooms 2021 dollar performance</vt:lpstr>
      <vt:lpstr>Brown/Crimini mushrooms 2021 volume performance</vt:lpstr>
      <vt:lpstr>White button versus brown/crimini share of total But could not maintain the 2020 levels</vt:lpstr>
      <vt:lpstr>The market is shifting toward brown/crimini Though white button remain the largest seller</vt:lpstr>
      <vt:lpstr>other insights</vt:lpstr>
      <vt:lpstr>Packaged (fixed weight) versus random weight FW also outperformed RW for total produce, total veg and total cooking veg </vt:lpstr>
      <vt:lpstr>Package size analysis 8 and 16 ounces drive the bulk of sales; smaller/larger had better growth </vt:lpstr>
      <vt:lpstr>Organic versus conventional mushrooms Organic had the slightly better performance, but off a smaller base</vt:lpstr>
      <vt:lpstr>Crimini by type Crimini/brown mushrooms had the highest dollar and volume shares</vt:lpstr>
      <vt:lpstr>Five-year trend organic dollar sales The organic sales share continued to grow</vt:lpstr>
      <vt:lpstr>Five-year trend organic volume sales Organic pounds closed in on 10% in 2021</vt:lpstr>
      <vt:lpstr>Cut/prepared versus whole mushrooms Cut/prepared fared slightly better in 2021</vt:lpstr>
      <vt:lpstr>Cut/prepared by type White button mushrooms represented nearly half of cut/prepared share</vt:lpstr>
      <vt:lpstr>Five-year trend cut/prepared dollar sales The cut/prepared share bounced back a bit in 2021</vt:lpstr>
      <vt:lpstr>Five-year trend cut/prepared sales The 2021 volume was the second-largest in absolute pounds, its share 51.1%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Cristie Mather</cp:lastModifiedBy>
  <cp:revision>230</cp:revision>
  <dcterms:created xsi:type="dcterms:W3CDTF">2018-03-13T20:52:20Z</dcterms:created>
  <dcterms:modified xsi:type="dcterms:W3CDTF">2022-01-27T05:31:09Z</dcterms:modified>
</cp:coreProperties>
</file>